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theme/themeOverride1.xml" ContentType="application/vnd.openxmlformats-officedocument.themeOverride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  <p:sldMasterId id="2147483732" r:id="rId2"/>
  </p:sldMasterIdLst>
  <p:notesMasterIdLst>
    <p:notesMasterId r:id="rId39"/>
  </p:notesMasterIdLst>
  <p:handoutMasterIdLst>
    <p:handoutMasterId r:id="rId40"/>
  </p:handoutMasterIdLst>
  <p:sldIdLst>
    <p:sldId id="29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1" r:id="rId38"/>
  </p:sldIdLst>
  <p:sldSz cx="12192000" cy="6858000"/>
  <p:notesSz cx="6858000" cy="9144000"/>
  <p:embeddedFontLst>
    <p:embeddedFont>
      <p:font typeface="Amazon Ember Display" panose="020B0603020204020204" pitchFamily="34" charset="0"/>
      <p:regular r:id="rId41"/>
      <p:bold r:id="rId42"/>
      <p:italic r:id="rId43"/>
      <p:boldItalic r:id="rId44"/>
    </p:embeddedFont>
    <p:embeddedFont>
      <p:font typeface="Amazon Ember Heavy" panose="020B0603020204020204" pitchFamily="34" charset="0"/>
      <p:bold r:id="rId45"/>
      <p:italic r:id="rId46"/>
      <p:boldItalic r:id="rId47"/>
    </p:embeddedFont>
    <p:embeddedFont>
      <p:font typeface="Amazon Ember Mono" panose="020B0603020204020204" pitchFamily="34" charset="0"/>
      <p:regular r:id="rId48"/>
      <p:bold r:id="rId49"/>
      <p:italic r:id="rId50"/>
      <p:boldItalic r:id="rId51"/>
    </p:embeddedFont>
    <p:embeddedFont>
      <p:font typeface="Lucida Console" panose="020B0609040504020204" pitchFamily="49" charset="0"/>
      <p:regular r:id="rId5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9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9D9D9"/>
    <a:srgbClr val="41B3FF"/>
    <a:srgbClr val="1A0033"/>
    <a:srgbClr val="FCFCFD"/>
    <a:srgbClr val="7F1EE7"/>
    <a:srgbClr val="0000A3"/>
    <a:srgbClr val="B81EE7"/>
    <a:srgbClr val="5400AD"/>
    <a:srgbClr val="1D262F"/>
    <a:srgbClr val="2444C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912C8C85-51F0-491E-9774-3900AFEF0FD7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665" autoAdjust="0"/>
    <p:restoredTop sz="93630" autoAdjust="0"/>
  </p:normalViewPr>
  <p:slideViewPr>
    <p:cSldViewPr snapToGrid="0">
      <p:cViewPr varScale="1">
        <p:scale>
          <a:sx n="119" d="100"/>
          <a:sy n="119" d="100"/>
        </p:scale>
        <p:origin x="1040" y="176"/>
      </p:cViewPr>
      <p:guideLst>
        <p:guide orient="horz" pos="1296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 showGuides="1">
      <p:cViewPr varScale="1">
        <p:scale>
          <a:sx n="110" d="100"/>
          <a:sy n="110" d="100"/>
        </p:scale>
        <p:origin x="3336" y="17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font" Target="fonts/font2.fntdata"/><Relationship Id="rId47" Type="http://schemas.openxmlformats.org/officeDocument/2006/relationships/font" Target="fonts/font7.fntdata"/><Relationship Id="rId50" Type="http://schemas.openxmlformats.org/officeDocument/2006/relationships/font" Target="fonts/font10.fntdata"/><Relationship Id="rId55" Type="http://schemas.openxmlformats.org/officeDocument/2006/relationships/theme" Target="theme/theme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45" Type="http://schemas.openxmlformats.org/officeDocument/2006/relationships/font" Target="fonts/font5.fntdata"/><Relationship Id="rId53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font" Target="fonts/font4.fntdata"/><Relationship Id="rId52" Type="http://schemas.openxmlformats.org/officeDocument/2006/relationships/font" Target="fonts/font12.fnt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font" Target="fonts/font3.fntdata"/><Relationship Id="rId48" Type="http://schemas.openxmlformats.org/officeDocument/2006/relationships/font" Target="fonts/font8.fntdata"/><Relationship Id="rId56" Type="http://schemas.openxmlformats.org/officeDocument/2006/relationships/tableStyles" Target="tableStyles.xml"/><Relationship Id="rId8" Type="http://schemas.openxmlformats.org/officeDocument/2006/relationships/slide" Target="slides/slide6.xml"/><Relationship Id="rId51" Type="http://schemas.openxmlformats.org/officeDocument/2006/relationships/font" Target="fonts/font11.fntdata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font" Target="fonts/font6.fntdata"/><Relationship Id="rId20" Type="http://schemas.openxmlformats.org/officeDocument/2006/relationships/slide" Target="slides/slide18.xml"/><Relationship Id="rId41" Type="http://schemas.openxmlformats.org/officeDocument/2006/relationships/font" Target="fonts/font1.fntdata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font" Target="fonts/font9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D30B3F9-42E9-426B-B3D2-D6012D7491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9431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algn="ctr"/>
            <a:fld id="{C71F7584-9745-40DA-BD49-9A41A97B2D2E}" type="slidenum">
              <a:rPr lang="en-US" sz="1000" smtClean="0">
                <a:latin typeface="Amazon Ember Display" panose="020F0603020204020204" pitchFamily="34" charset="0"/>
              </a:rPr>
              <a:pPr algn="ctr"/>
              <a:t>‹#›</a:t>
            </a:fld>
            <a:endParaRPr lang="en-US" sz="1000" dirty="0">
              <a:latin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92530059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38150" y="457200"/>
            <a:ext cx="5981700" cy="3364706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419100" y="4197679"/>
            <a:ext cx="6000750" cy="4328803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9431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 b="0" i="0">
                <a:latin typeface="Amazon Ember Display" panose="020F0603020204020204" pitchFamily="34" charset="0"/>
              </a:defRPr>
            </a:lvl1pPr>
          </a:lstStyle>
          <a:p>
            <a:fld id="{A3D89E5F-BEEF-42A1-A57B-E5A736D5119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48719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Aft>
        <a:spcPts val="300"/>
      </a:spcAft>
      <a:defRPr sz="1200" b="0" i="0" kern="1200">
        <a:solidFill>
          <a:schemeClr val="tx1"/>
        </a:solidFill>
        <a:latin typeface="Amazon Ember Display" panose="020F0603020204020204" pitchFamily="34" charset="0"/>
        <a:ea typeface="+mn-ea"/>
        <a:cs typeface="+mn-cs"/>
      </a:defRPr>
    </a:lvl1pPr>
    <a:lvl2pPr marL="225425" indent="-106363" algn="l" defTabSz="914400" rtl="0" eaLnBrk="1" latinLnBrk="0" hangingPunct="1">
      <a:spcAft>
        <a:spcPts val="3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mazon Ember Display" panose="020F0603020204020204" pitchFamily="34" charset="0"/>
        <a:ea typeface="+mn-ea"/>
        <a:cs typeface="+mn-cs"/>
      </a:defRPr>
    </a:lvl2pPr>
    <a:lvl3pPr marL="463550" indent="-119063" algn="l" defTabSz="914400" rtl="0" eaLnBrk="1" latinLnBrk="0" hangingPunct="1">
      <a:spcAft>
        <a:spcPts val="3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mazon Ember Display" panose="020F0603020204020204" pitchFamily="34" charset="0"/>
        <a:ea typeface="+mn-ea"/>
        <a:cs typeface="+mn-cs"/>
      </a:defRPr>
    </a:lvl3pPr>
    <a:lvl4pPr marL="747713" indent="-119063" algn="l" defTabSz="914400" rtl="0" eaLnBrk="1" latinLnBrk="0" hangingPunct="1">
      <a:spcAft>
        <a:spcPts val="3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mazon Ember Display" panose="020F0603020204020204" pitchFamily="34" charset="0"/>
        <a:ea typeface="+mn-ea"/>
        <a:cs typeface="+mn-cs"/>
      </a:defRPr>
    </a:lvl4pPr>
    <a:lvl5pPr marL="973138" indent="-117475" algn="l" defTabSz="914400" rtl="0" eaLnBrk="1" latinLnBrk="0" hangingPunct="1">
      <a:spcAft>
        <a:spcPts val="300"/>
      </a:spcAft>
      <a:buFont typeface="Arial" panose="020B0604020202020204" pitchFamily="34" charset="0"/>
      <a:buChar char="•"/>
      <a:defRPr sz="1200" b="0" i="0" kern="1200">
        <a:solidFill>
          <a:schemeClr val="tx1"/>
        </a:solidFill>
        <a:latin typeface="Amazon Ember Display" panose="020F0603020204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pos="2160" userDrawn="1">
          <p15:clr>
            <a:srgbClr val="F26B43"/>
          </p15:clr>
        </p15:guide>
        <p15:guide id="2" orient="horz" pos="2880" userDrawn="1">
          <p15:clr>
            <a:srgbClr val="F26B43"/>
          </p15:clr>
        </p15:guide>
        <p15:guide id="3" pos="264" userDrawn="1">
          <p15:clr>
            <a:srgbClr val="F26B43"/>
          </p15:clr>
        </p15:guide>
        <p15:guide id="4" pos="4056" userDrawn="1">
          <p15:clr>
            <a:srgbClr val="F26B43"/>
          </p15:clr>
        </p15:guide>
        <p15:guide id="5" orient="horz" pos="288" userDrawn="1">
          <p15:clr>
            <a:srgbClr val="F26B43"/>
          </p15:clr>
        </p15:guide>
        <p15:guide id="6" orient="horz" pos="2640" userDrawn="1">
          <p15:clr>
            <a:srgbClr val="F26B43"/>
          </p15:clr>
        </p15:guide>
      </p15:sldGuideLst>
    </p:ext>
  </p:extLst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9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sv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8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0.pn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8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2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4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5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0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4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6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7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82C1902C-75F7-534A-DA79-C070E1D034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DF3A4-5795-4C3E-A626-E8705501F6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3418321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D1914-560C-4D5C-AA3F-8A993D908E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4366830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35E33B-41A5-4ACB-9AE6-2F3E7CAA44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4CE4ED-4096-479A-AA41-A2286E854B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7D4CE88-F816-4273-A6C0-5D3F9D2E05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E4815-926B-43B6-82AB-971B1A89CEF6}"/>
              </a:ext>
            </a:extLst>
          </p:cNvPr>
          <p:cNvSpPr txBox="1"/>
          <p:nvPr userDrawn="1"/>
        </p:nvSpPr>
        <p:spPr>
          <a:xfrm>
            <a:off x="504476" y="6389813"/>
            <a:ext cx="263886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3E43EBB-89F7-CE68-C5FA-E5E366904B2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22947"/>
            <a:ext cx="979714" cy="5873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93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 userDrawn="1">
          <p15:clr>
            <a:srgbClr val="FBAE40"/>
          </p15:clr>
        </p15:guide>
        <p15:guide id="3" orient="horz" pos="2736" userDrawn="1">
          <p15:clr>
            <a:srgbClr val="FBAE40"/>
          </p15:clr>
        </p15:guide>
        <p15:guide id="4" orient="horz" pos="1272" userDrawn="1">
          <p15:clr>
            <a:srgbClr val="FBAE40"/>
          </p15:clr>
        </p15:guide>
        <p15:guide id="5" orient="horz" pos="1728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D603374-8180-8E01-BA18-DE11A6BC2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8CD09BF-BE98-954E-8C83-FD00798ACA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4366830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AAF119F6-59CF-C06E-9DEE-68747AC5B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9378773-656B-3414-4689-741C92BE3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C5437D4-D83E-F7AB-7C05-4D16F6D780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71D03-03D2-3246-0292-3278FC46E9BD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065812-9ABB-8591-F3F0-CA1C02DB18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22947"/>
            <a:ext cx="979714" cy="5873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62C415C-2EF2-186A-04FA-1B6BE61C41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3418321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</p:spTree>
    <p:extLst>
      <p:ext uri="{BB962C8B-B14F-4D97-AF65-F5344CB8AC3E}">
        <p14:creationId xmlns:p14="http://schemas.microsoft.com/office/powerpoint/2010/main" val="3668517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 userDrawn="1">
          <p15:clr>
            <a:srgbClr val="FBAE40"/>
          </p15:clr>
        </p15:guide>
        <p15:guide id="3" orient="horz" pos="2736" userDrawn="1">
          <p15:clr>
            <a:srgbClr val="FBAE40"/>
          </p15:clr>
        </p15:guide>
        <p15:guide id="4" orient="horz" pos="1272" userDrawn="1">
          <p15:clr>
            <a:srgbClr val="FBAE40"/>
          </p15:clr>
        </p15:guide>
        <p15:guide id="5" orient="horz" pos="1728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265AB5E-77C0-1B4E-7AF6-71F7343718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3CAD519-9A88-CC6D-C64F-32781DE12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4366830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AECD1BDB-3933-70D1-D0B1-585F679690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9BD2DDE-9CEA-E55B-45AC-E81DC0520A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F4339BC-5512-257D-D251-96C726B392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8E9AEE-EE0A-4511-286D-B7E92DB33387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D69DB8BB-A96F-21D2-BD02-CDCB6C0382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22947"/>
            <a:ext cx="979714" cy="5873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C69315F-6BED-09F1-C555-D62EBCC2C2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3418321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</p:spTree>
    <p:extLst>
      <p:ext uri="{BB962C8B-B14F-4D97-AF65-F5344CB8AC3E}">
        <p14:creationId xmlns:p14="http://schemas.microsoft.com/office/powerpoint/2010/main" val="2375224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 userDrawn="1">
          <p15:clr>
            <a:srgbClr val="FBAE40"/>
          </p15:clr>
        </p15:guide>
        <p15:guide id="3" orient="horz" pos="2736" userDrawn="1">
          <p15:clr>
            <a:srgbClr val="FBAE40"/>
          </p15:clr>
        </p15:guide>
        <p15:guide id="4" orient="horz" pos="1272" userDrawn="1">
          <p15:clr>
            <a:srgbClr val="FBAE40"/>
          </p15:clr>
        </p15:guide>
        <p15:guide id="5" orient="horz" pos="1728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13E1A9C0-25D4-6213-F6DE-1B604250E5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0F04AFD-CEAF-D96A-9FBC-9500445458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1918337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0187CBED-F3F8-A0AE-DBEA-EEEA1D2E76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5857500-2C8E-9211-5B61-DC83BC3450CB}"/>
              </a:ext>
            </a:extLst>
          </p:cNvPr>
          <p:cNvSpPr/>
          <p:nvPr userDrawn="1"/>
        </p:nvSpPr>
        <p:spPr>
          <a:xfrm>
            <a:off x="609598" y="304800"/>
            <a:ext cx="2993681" cy="288951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7F887A3-28C2-6DE9-5807-21C410AB7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BFEBE6D-8293-FD48-7C86-4989B458EC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412FE6-3787-9446-924A-F202645A1CFC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B38457-CE92-7B1F-6614-6136E9F8F98F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228" y="5740417"/>
            <a:ext cx="783771" cy="46988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19ABE821-C29F-8323-0B26-4C07043DC762}"/>
              </a:ext>
            </a:extLst>
          </p:cNvPr>
          <p:cNvSpPr txBox="1"/>
          <p:nvPr userDrawn="1"/>
        </p:nvSpPr>
        <p:spPr>
          <a:xfrm>
            <a:off x="-135802" y="2471596"/>
            <a:ext cx="65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endParaRPr lang="en-US" b="0" i="0" dirty="0" err="1">
              <a:latin typeface="Amazon Ember Display" panose="020F0603020204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0165371-E8F4-C898-9295-C3E433A3EF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278" y="928262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</p:spTree>
    <p:extLst>
      <p:ext uri="{BB962C8B-B14F-4D97-AF65-F5344CB8AC3E}">
        <p14:creationId xmlns:p14="http://schemas.microsoft.com/office/powerpoint/2010/main" val="33743328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 userDrawn="1">
          <p15:clr>
            <a:srgbClr val="FBAE40"/>
          </p15:clr>
        </p15:guide>
        <p15:guide id="3" orient="horz" pos="2736" userDrawn="1">
          <p15:clr>
            <a:srgbClr val="FBAE40"/>
          </p15:clr>
        </p15:guide>
        <p15:guide id="4" orient="horz" pos="1272" userDrawn="1">
          <p15:clr>
            <a:srgbClr val="FBAE40"/>
          </p15:clr>
        </p15:guide>
        <p15:guide id="5" orient="horz" pos="1728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D2F7587B-9987-686E-FBA3-C703A035951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80812B7-8A92-F272-875E-0D757C691E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404D9CE-381D-295C-A64E-88C5D0C0A6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72D21-07F0-8A31-A886-8180F34B788F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F3C931-F34B-7961-BC75-B4572B02FF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228" y="5740417"/>
            <a:ext cx="783771" cy="469881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2F49425-7DA0-E6A1-AFFB-06CE3587D57C}"/>
              </a:ext>
            </a:extLst>
          </p:cNvPr>
          <p:cNvSpPr/>
          <p:nvPr userDrawn="1"/>
        </p:nvSpPr>
        <p:spPr>
          <a:xfrm>
            <a:off x="609598" y="304800"/>
            <a:ext cx="2993681" cy="288951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8E54E3F-3CBC-43DF-D0B7-3007697064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EDB5F6C-924F-E4E4-8B18-2197BA4C3F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1918337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28616-0D97-9CAF-203B-33E2A2B5C1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278" y="928262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</p:spTree>
    <p:extLst>
      <p:ext uri="{BB962C8B-B14F-4D97-AF65-F5344CB8AC3E}">
        <p14:creationId xmlns:p14="http://schemas.microsoft.com/office/powerpoint/2010/main" val="2198376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 userDrawn="1">
          <p15:clr>
            <a:srgbClr val="FBAE40"/>
          </p15:clr>
        </p15:guide>
        <p15:guide id="3" orient="horz" pos="2736" userDrawn="1">
          <p15:clr>
            <a:srgbClr val="FBAE40"/>
          </p15:clr>
        </p15:guide>
        <p15:guide id="4" orient="horz" pos="1272" userDrawn="1">
          <p15:clr>
            <a:srgbClr val="FBAE40"/>
          </p15:clr>
        </p15:guide>
        <p15:guide id="5" orient="horz" pos="1728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8E54E3F-3CBC-43DF-D0B7-3007697064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709020204020204" pitchFamily="49" charset="0"/>
                <a:cs typeface="Amazon Ember Mono" panose="020B07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E5BDDB8-98EE-F01A-753C-07B65A32493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80812B7-8A92-F272-875E-0D757C691E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404D9CE-381D-295C-A64E-88C5D0C0A6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72D21-07F0-8A31-A886-8180F34B788F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9AF3C931-F34B-7961-BC75-B4572B02FF7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27228" y="5740417"/>
            <a:ext cx="783771" cy="469881"/>
          </a:xfrm>
          <a:prstGeom prst="rect">
            <a:avLst/>
          </a:prstGeom>
        </p:spPr>
      </p:pic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2F49425-7DA0-E6A1-AFFB-06CE3587D57C}"/>
              </a:ext>
            </a:extLst>
          </p:cNvPr>
          <p:cNvSpPr/>
          <p:nvPr userDrawn="1"/>
        </p:nvSpPr>
        <p:spPr>
          <a:xfrm>
            <a:off x="609598" y="304800"/>
            <a:ext cx="2993681" cy="288951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EDB5F6C-924F-E4E4-8B18-2197BA4C3F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1918337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11574D8-2193-6E96-F970-CA48F92046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67C28C-2194-7DE3-C4ED-8EF747692F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278" y="928262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</p:spTree>
    <p:extLst>
      <p:ext uri="{BB962C8B-B14F-4D97-AF65-F5344CB8AC3E}">
        <p14:creationId xmlns:p14="http://schemas.microsoft.com/office/powerpoint/2010/main" val="929522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86BE91D-E2C8-E92E-F84F-301C4851756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671D03-03D2-3246-0292-3278FC46E9BD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065812-9ABB-8591-F3F0-CA1C02DB18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" y="314619"/>
            <a:ext cx="1283702" cy="769597"/>
          </a:xfrm>
          <a:prstGeom prst="rect">
            <a:avLst/>
          </a:prstGeom>
        </p:spPr>
      </p:pic>
      <p:sp>
        <p:nvSpPr>
          <p:cNvPr id="10" name="Text Placeholder 7">
            <a:extLst>
              <a:ext uri="{FF2B5EF4-FFF2-40B4-BE49-F238E27FC236}">
                <a16:creationId xmlns:a16="http://schemas.microsoft.com/office/drawing/2014/main" id="{CA667889-09AD-2802-609E-5B422FC70CC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965866"/>
            <a:ext cx="3713020" cy="191515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3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EYEBROW TREATMENT</a:t>
            </a:r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6A177297-A5AF-7CEE-5816-E3D493824EE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4440902"/>
            <a:ext cx="6460999" cy="166539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50363E65-101C-AC0F-9792-DAB94457D9B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0126" y="5034988"/>
            <a:ext cx="2544628" cy="313932"/>
          </a:xfrm>
        </p:spPr>
        <p:txBody>
          <a:bodyPr wrap="square"/>
          <a:lstStyle>
            <a:lvl1pPr marL="0" indent="0" algn="ctr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In collaboration with</a:t>
            </a:r>
          </a:p>
        </p:txBody>
      </p:sp>
    </p:spTree>
    <p:extLst>
      <p:ext uri="{BB962C8B-B14F-4D97-AF65-F5344CB8AC3E}">
        <p14:creationId xmlns:p14="http://schemas.microsoft.com/office/powerpoint/2010/main" val="1968015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>
            <a:extLst>
              <a:ext uri="{FF2B5EF4-FFF2-40B4-BE49-F238E27FC236}">
                <a16:creationId xmlns:a16="http://schemas.microsoft.com/office/drawing/2014/main" id="{8D603374-8180-8E01-BA18-DE11A6BC29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9378773-656B-3414-4689-741C92BE3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7" y="3965866"/>
            <a:ext cx="3142271" cy="191515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3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EYEBROW TREATMENT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71D03-03D2-3246-0292-3278FC46E9BD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C415C-2EF2-186A-04FA-1B6BE61C41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4440902"/>
            <a:ext cx="6460999" cy="166539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45DBD93-60E8-0B8F-03C1-2B446EC2F70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" y="314619"/>
            <a:ext cx="1283702" cy="769597"/>
          </a:xfrm>
          <a:prstGeom prst="rect">
            <a:avLst/>
          </a:prstGeom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B3897E40-56A2-91DD-CCE8-8E38608EBFA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0126" y="5034988"/>
            <a:ext cx="2544628" cy="313932"/>
          </a:xfrm>
        </p:spPr>
        <p:txBody>
          <a:bodyPr wrap="square"/>
          <a:lstStyle>
            <a:lvl1pPr marL="0" indent="0" algn="ctr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In collaboration with</a:t>
            </a:r>
          </a:p>
        </p:txBody>
      </p:sp>
    </p:spTree>
    <p:extLst>
      <p:ext uri="{BB962C8B-B14F-4D97-AF65-F5344CB8AC3E}">
        <p14:creationId xmlns:p14="http://schemas.microsoft.com/office/powerpoint/2010/main" val="3277099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4C35B44E-D009-7238-7D9A-79314B1D0C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18671D03-03D2-3246-0292-3278FC46E9BD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F7A14831-118F-D903-FBF8-08F6C0E1C51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965866"/>
            <a:ext cx="3170550" cy="191515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3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EYEBROW TREATMENT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5667255-5717-15E3-15D5-EE54F25E2498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4440902"/>
            <a:ext cx="6460999" cy="166539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  <a:br>
              <a:rPr lang="en-US" dirty="0"/>
            </a:br>
            <a:r>
              <a:rPr lang="en-US" dirty="0"/>
              <a:t>here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0AA3514D-62F7-F4CA-514C-09D1E5C317B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8" y="314619"/>
            <a:ext cx="1283702" cy="769597"/>
          </a:xfrm>
          <a:prstGeom prst="rect">
            <a:avLst/>
          </a:prstGeom>
        </p:spPr>
      </p:pic>
      <p:sp>
        <p:nvSpPr>
          <p:cNvPr id="22" name="Text Placeholder 11">
            <a:extLst>
              <a:ext uri="{FF2B5EF4-FFF2-40B4-BE49-F238E27FC236}">
                <a16:creationId xmlns:a16="http://schemas.microsoft.com/office/drawing/2014/main" id="{37019E3F-7419-4C95-D907-DC1BEA40364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70126" y="5034988"/>
            <a:ext cx="2544628" cy="313932"/>
          </a:xfrm>
        </p:spPr>
        <p:txBody>
          <a:bodyPr wrap="square"/>
          <a:lstStyle>
            <a:lvl1pPr marL="0" indent="0" algn="ctr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In collaboration with</a:t>
            </a:r>
          </a:p>
        </p:txBody>
      </p:sp>
    </p:spTree>
    <p:extLst>
      <p:ext uri="{BB962C8B-B14F-4D97-AF65-F5344CB8AC3E}">
        <p14:creationId xmlns:p14="http://schemas.microsoft.com/office/powerpoint/2010/main" val="351582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67F1B3F-5EAF-BF4D-EAC3-027F3AE85E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391CB6-D820-4A96-8204-600D7D9568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376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Agenda layout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714500"/>
            <a:ext cx="10972800" cy="3293209"/>
          </a:xfrm>
        </p:spPr>
        <p:txBody>
          <a:bodyPr/>
          <a:lstStyle>
            <a:lvl1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2pPr>
            <a:lvl3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3pPr>
            <a:lvl4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4pPr>
            <a:lvl5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6736434-7E81-994B-854B-1BF33F160A0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6140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9356ED-54C0-AD03-2028-FEFC88C137A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714500"/>
            <a:ext cx="10972800" cy="3293209"/>
          </a:xfrm>
        </p:spPr>
        <p:txBody>
          <a:bodyPr/>
          <a:lstStyle>
            <a:lvl1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2pPr>
            <a:lvl3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3pPr>
            <a:lvl4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4pPr>
            <a:lvl5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6736434-7E81-994B-854B-1BF33F160A0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F3380B-4C2C-4CFA-5735-2689C62E6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376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Agenda layout</a:t>
            </a:r>
          </a:p>
        </p:txBody>
      </p:sp>
    </p:spTree>
    <p:extLst>
      <p:ext uri="{BB962C8B-B14F-4D97-AF65-F5344CB8AC3E}">
        <p14:creationId xmlns:p14="http://schemas.microsoft.com/office/powerpoint/2010/main" val="10707938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DB267722-074B-A21B-E711-8760B52945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714500"/>
            <a:ext cx="10972800" cy="3293209"/>
          </a:xfrm>
        </p:spPr>
        <p:txBody>
          <a:bodyPr/>
          <a:lstStyle>
            <a:lvl1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2pPr>
            <a:lvl3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3pPr>
            <a:lvl4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4pPr>
            <a:lvl5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6736434-7E81-994B-854B-1BF33F160A0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7451C-3F29-6F6D-F332-22252720A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376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Agenda layout</a:t>
            </a:r>
          </a:p>
        </p:txBody>
      </p:sp>
    </p:spTree>
    <p:extLst>
      <p:ext uri="{BB962C8B-B14F-4D97-AF65-F5344CB8AC3E}">
        <p14:creationId xmlns:p14="http://schemas.microsoft.com/office/powerpoint/2010/main" val="18930515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22A18-A983-4477-9CE2-E889A780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9600D62F-E191-C046-B6EA-E79BE99AA24A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B6389-19E6-4677-81FB-25CCEB0E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07AE9-2A8E-446F-AC5C-E522F1C0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95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adi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32C0AD3-8E0A-E268-62C3-C4FC5A4FB6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 with gradient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93093C1-DE68-B74B-A980-4E3BCEBC269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37A45-3492-46BC-9D48-C3D4051171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7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FB8723-8ACA-4EE1-B41C-61357DA12B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28B6B8-8E5D-CCC5-1806-0A8018C1A944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3401688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adi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A80C3FBB-5E23-AF69-9744-2F6B8EFD3C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 with gradient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93093C1-DE68-B74B-A980-4E3BCEBC269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37A45-3492-46BC-9D48-C3D4051171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7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FB8723-8ACA-4EE1-B41C-61357DA12B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F9F4A711-3A53-0556-7C8C-BBE097FED1A5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3165444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adi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989A2D94-1136-E0D2-3E6B-F8762074B8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 with gradient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93093C1-DE68-B74B-A980-4E3BCEBC269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37A45-3492-46BC-9D48-C3D4051171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7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4FB8723-8ACA-4EE1-B41C-61357DA12BFF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D5991EA-CAC1-E0F6-9D55-149B6A0AE199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22260236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and subtitle layout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213DF-CEC6-4F46-9CD4-5ED4A416AF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5968"/>
            <a:ext cx="10972800" cy="341632"/>
          </a:xfrm>
        </p:spPr>
        <p:txBody>
          <a:bodyPr/>
          <a:lstStyle>
            <a:lvl1pPr marL="0" indent="0">
              <a:buNone/>
              <a:defRPr sz="1800" b="0" i="0" cap="none" spc="0" baseline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12CB8C-58A4-4758-8C91-E8641A9F6D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1D3B374-854B-EF47-9B56-0018B9F83111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44248-408B-4052-8B56-17F469F98E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8479-5E5D-4B94-9958-5C40D64BED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42047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 userDrawn="1">
          <p15:clr>
            <a:srgbClr val="9FCC3B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6B726-34C0-4C1C-A252-97930DC77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238B2222-37A4-5449-B1D9-9B13ADA59E84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3103B0-BAC9-4248-BF05-F8F64F81D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B167B-71A0-4735-93B6-5A034F89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339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and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72800" cy="2511457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02A07-9279-4389-95B8-CFF5307F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B9026E32-37D5-A446-8A01-9B6BBEB5E69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4D072-A634-4E51-88E3-AFF4BBF53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91B74-659E-4EB1-8DB0-B962093F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73222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and bulleted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72800" cy="2203680"/>
          </a:xfrm>
        </p:spPr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  <a:lvl2pPr>
              <a:defRPr b="0" i="0">
                <a:latin typeface="Amazon Ember Display" panose="020F0603020204020204" pitchFamily="34" charset="0"/>
              </a:defRPr>
            </a:lvl2pPr>
            <a:lvl3pPr>
              <a:defRPr b="0" i="0">
                <a:latin typeface="Amazon Ember Display" panose="020F0603020204020204" pitchFamily="34" charset="0"/>
              </a:defRPr>
            </a:lvl3pPr>
            <a:lvl4pPr>
              <a:defRPr b="0" i="0">
                <a:latin typeface="Amazon Ember Display" panose="020F0603020204020204" pitchFamily="34" charset="0"/>
              </a:defRPr>
            </a:lvl4pPr>
            <a:lvl5pPr>
              <a:defRPr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8ABEB-87DF-4979-B8D5-38D09C158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68F78D1-9721-044C-B65C-A6FC97994CEC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E3A9-1F3C-45F4-9F53-543C4B62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7DE2B-5658-4ECD-9AB5-497E1D05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4197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subtitle, and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133600"/>
            <a:ext cx="10972800" cy="2511457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2CBB3C-A513-466E-B53F-E5E5781263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5968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2"/>
                </a:solidFill>
                <a:latin typeface="Amazon Ember Display" panose="020F0603020204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ct val="90000"/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D2500-AAFD-4464-92DE-45442731C6F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4422CFE-CB70-E144-AF43-F0FCE393742F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7C935-E20D-482F-89A5-4255E88216F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9C1A1-91E5-46D2-97FB-94E48C63B96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649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 userDrawn="1">
          <p15:clr>
            <a:srgbClr val="9FCC3B"/>
          </p15:clr>
        </p15:guide>
        <p15:guide id="2" orient="horz" pos="1128" userDrawn="1">
          <p15:clr>
            <a:srgbClr val="9FCC3B"/>
          </p15:clr>
        </p15:guide>
        <p15:guide id="3" orient="horz" pos="1344" userDrawn="1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Bulleted Cont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subtitle, and bulleted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981200"/>
            <a:ext cx="10972800" cy="2203680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2pPr>
            <a:lvl3pPr marL="97155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73DDF9C-7004-4F4E-8707-3F8553760C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7034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2"/>
                </a:solidFill>
                <a:latin typeface="Amazon Ember Display" panose="020F0603020204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ct val="90000"/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9B8C3-36CA-4A97-B3FF-2FCDD97E1A0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4FC2D43-256D-6645-BCF9-A844B8D7019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EE534-0361-47D3-8F92-2D7522A226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270F7-2BCA-4119-8F34-BD17AB29E1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1736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 userDrawn="1">
          <p15:clr>
            <a:srgbClr val="9FCC3B"/>
          </p15:clr>
        </p15:guide>
        <p15:guide id="2" orient="horz" pos="1128" userDrawn="1">
          <p15:clr>
            <a:srgbClr val="9FCC3B"/>
          </p15:clr>
        </p15:guide>
        <p15:guide id="3" orient="horz" pos="1248" userDrawn="1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FD5368F4-2030-03F3-1497-C6D85632C8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5334000" cy="97872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content, and image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171700"/>
            <a:ext cx="5334000" cy="1412694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/>
            </a:lvl4pPr>
            <a:lvl5pPr marL="1143000" indent="0">
              <a:spcAft>
                <a:spcPts val="1800"/>
              </a:spcAft>
              <a:buNone/>
              <a:defRPr sz="16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FE715-EC87-4B8E-9C5A-5A9D588BB9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8C0C526-AA41-9246-8D2F-123642CF358A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5F6CD-847A-4EBE-9BAA-72269373CE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972F2-75D0-4C1D-B2C9-D4DDBBA7EB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1FFFB4-FF6D-9545-8FF8-67BC87137E26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B6EB6BB-732B-826B-70F6-0884CC3AB2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2912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8" userDrawn="1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9A572058-8A2F-63B1-24B9-FF2FF1B020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5334000" cy="97872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content, and image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171700"/>
            <a:ext cx="5334000" cy="1412694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/>
            </a:lvl4pPr>
            <a:lvl5pPr marL="1143000" indent="0">
              <a:spcAft>
                <a:spcPts val="1800"/>
              </a:spcAft>
              <a:buNone/>
              <a:defRPr sz="16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FE715-EC87-4B8E-9C5A-5A9D588BB9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8C0C526-AA41-9246-8D2F-123642CF358A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5F6CD-847A-4EBE-9BAA-72269373CE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972F2-75D0-4C1D-B2C9-D4DDBBA7EB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F3EF575-8224-DA14-5D32-515D4952C561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73D20E4C-9187-3688-70E3-A4C82F7586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5580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8" userDrawn="1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568B873-04D3-AF11-8C29-6653AFF1063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231755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499"/>
            <a:ext cx="5248276" cy="231755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530C4-DC55-4C62-84CC-692229E7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6CBC29B-2875-A847-90DD-93F5B9D216F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B8C68-5C05-4F96-9FF2-B531F83A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81369-2E97-4C0B-9762-D765E283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813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231755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499"/>
            <a:ext cx="5248276" cy="231755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530C4-DC55-4C62-84CC-692229E7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6CBC29B-2875-A847-90DD-93F5B9D216F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B8C68-5C05-4F96-9FF2-B531F83A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81369-2E97-4C0B-9762-D765E283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64097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1743647"/>
            <a:ext cx="5248656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2141554"/>
            <a:ext cx="5248656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4125" y="1743647"/>
            <a:ext cx="5248656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4125" y="2141554"/>
            <a:ext cx="5248656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D1DC3-FE4E-4BC2-8CA3-4ED12B13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D467C09E-9944-944E-A974-7D6AA4E02B83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4AE993-84F9-4B17-BB98-5AAAFAF3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CB0EC-BB93-4417-89BD-8704180E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04097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 userDrawn="1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Three-column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174364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2141554"/>
            <a:ext cx="3483864" cy="1314206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54068" y="174364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54067" y="2141554"/>
            <a:ext cx="3483864" cy="1314206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98536" y="174364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098536" y="2141554"/>
            <a:ext cx="3483864" cy="1314206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B58E081-E30E-4521-AEC0-F25E96B2F8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6F02E835-1245-C748-8E9F-651FE6B45587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E5D495B-454B-46AE-A85D-594A0B9FDDC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05D547-F845-48C9-979D-DD2269BB9C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4503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Three-column layout with subheadings and images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328669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3656030"/>
            <a:ext cx="3483864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54068" y="328669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54067" y="3656030"/>
            <a:ext cx="3483864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98536" y="328669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098536" y="3656030"/>
            <a:ext cx="3483864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FCFB8E8-C9F0-4143-9378-EA7F6C76665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96E8718-D810-5D42-BBA7-DBDBA7B074E9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7D1B458-DF75-45ED-B8CC-69A72676AB0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BB1AFFF-5B96-4371-BCA2-F0CE04ECF7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1FED918-02AD-4AE8-80A2-5FBE2CA7CD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0631" y="1553369"/>
            <a:ext cx="1701800" cy="148193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6A07340D-F35E-44B1-83E7-553D9B9F4A1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45099" y="1553369"/>
            <a:ext cx="1701800" cy="148193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0E39C743-124E-4ED1-8147-16B673DA19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89568" y="1553369"/>
            <a:ext cx="1701800" cy="148193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1546422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64" userDrawn="1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ur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Four-column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2141554"/>
            <a:ext cx="2377440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474719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474719" y="2141554"/>
            <a:ext cx="2377440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9839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39840" y="2141554"/>
            <a:ext cx="2377440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70CBA4-9A7C-4AA6-80BD-DA7E39D565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04960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88FFD55-A15C-40BB-919A-289EBCA6F2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204960" y="2141554"/>
            <a:ext cx="2377440" cy="1064907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DEB3A35-9813-4635-AE9D-3B9F6CA531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2B958DF5-F549-8B46-95E0-C2CB36033BB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617FC00-CD62-4B48-80A6-4E68401E96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F0D3C1B-0D24-4BCA-810C-31D050008A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3665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643E-9D53-435F-9BF5-216545CC1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Picture with caption layout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FD460-44A4-4368-BEE3-4B57384F2D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0300" y="1714501"/>
            <a:ext cx="5372100" cy="4495798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latin typeface="Amazon Ember Display" panose="020F06030202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8F45C-51B3-4A66-AF8A-1A15D12571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598" y="1714501"/>
            <a:ext cx="537210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Enter descriptive text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B3B1C-D783-464F-B951-6F802A18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96301397-8FE7-FB4B-82EE-58C288712F6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0C078-A6D5-4C61-A732-EC72F4B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CB9B7-F1A6-4E7E-9A44-4A1BF91C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620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DE8161-89FB-4C0E-91DC-BB077E8FD5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8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697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logo wal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31D2-1E8A-4798-BD13-0606620FD0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Customer logo wall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46C62-58BE-4875-9CF1-988E9FBC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3A8789C-A0D1-A74F-A15D-501FE221905E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F8648-DA5C-4249-B315-5FCC6764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4976B-D5E7-498C-99B5-7AA17CD1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C4FF75-DBF1-4846-9B49-7424CC9B81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0841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3F6BBD-CD6D-4350-B54B-BE6A362B5E0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72359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03249D0-599C-470C-AF38-A23174D881D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718014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494B0474-3C2B-4A1F-847C-77DB6247676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45187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B3D3A2C-F2FE-4E58-9179-32ACA63A87E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90841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D9DA6D6E-7CB2-43EC-A618-77FD5AC6869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572359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DD3BB708-38D6-4216-8681-62B5B129322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718014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D95B1CF7-30AD-446D-BB48-437779BB20A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645187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</p:spTree>
    <p:extLst>
      <p:ext uri="{BB962C8B-B14F-4D97-AF65-F5344CB8AC3E}">
        <p14:creationId xmlns:p14="http://schemas.microsoft.com/office/powerpoint/2010/main" val="96285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with bullets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234218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</a:defRPr>
            </a:lvl2pPr>
            <a:lvl3pPr marL="91440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500"/>
            <a:ext cx="5248276" cy="234218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</a:defRPr>
            </a:lvl2pPr>
            <a:lvl3pPr marL="91440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85F99-D5A6-480F-A674-A76B91945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9C031CC3-E800-D94E-ACE2-59E99B1146F6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AC62E-3DD2-43DB-9AAA-009DDB88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9EF5C-832F-4F15-B95C-60157E7B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7623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 userDrawn="1">
          <p15:clr>
            <a:srgbClr val="FBAE40"/>
          </p15:clr>
        </p15:guide>
      </p15:sldGuideLst>
    </p:ext>
  </p:extLs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with subtitle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2133600"/>
            <a:ext cx="5248274" cy="231755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2133598"/>
            <a:ext cx="5248276" cy="231755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D7037-6014-41C7-AAA4-041F7B6E51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1455968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2"/>
                </a:solidFill>
                <a:latin typeface="Amazon Ember Display" panose="020F0603020204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ct val="90000"/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882DCB-3FBB-4107-96D9-358054987DA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44B5C68-7AAF-714C-BA5C-79EE2A2BF521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E50B923-C7E4-4160-8DCE-6199F6C430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778C9A-1C98-4EC3-A992-895A3DF0E69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5490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840" userDrawn="1">
          <p15:clr>
            <a:srgbClr val="9FCC3B"/>
          </p15:clr>
        </p15:guide>
        <p15:guide id="3" orient="horz" pos="1128" userDrawn="1">
          <p15:clr>
            <a:srgbClr val="9FCC3B"/>
          </p15:clr>
        </p15:guide>
        <p15:guide id="4" orient="horz" pos="1344" userDrawn="1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,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Two-column, subtitle, bullets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2133601"/>
            <a:ext cx="5248274" cy="234218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</a:defRPr>
            </a:lvl2pPr>
            <a:lvl3pPr marL="91440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2133600"/>
            <a:ext cx="5248276" cy="2342180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</a:defRPr>
            </a:lvl2pPr>
            <a:lvl3pPr marL="91440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8919E-8A8C-4C90-854E-20FDD2FCCD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1455968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2"/>
                </a:solidFill>
                <a:latin typeface="Amazon Ember Display" panose="020F0603020204020204" pitchFamily="34" charset="0"/>
                <a:ea typeface="+mn-ea"/>
                <a:cs typeface="+mn-cs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1200"/>
              </a:spcAft>
              <a:buSzPct val="90000"/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EA9DE9-1720-43CB-BEB4-4A471EA86C1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122D055C-F955-814B-8E36-6633B2B2BF72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44196F-CE34-473D-A802-821F7968F2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4E16D6-76D0-4B95-931F-9F32F34A84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148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840" userDrawn="1">
          <p15:clr>
            <a:srgbClr val="9FCC3B"/>
          </p15:clr>
        </p15:guide>
        <p15:guide id="3" orient="horz" pos="1128" userDrawn="1">
          <p15:clr>
            <a:srgbClr val="9FCC3B"/>
          </p15:clr>
        </p15:guide>
        <p15:guide id="4" orient="horz" pos="1344" userDrawn="1">
          <p15:clr>
            <a:srgbClr val="FBAE40"/>
          </p15:clr>
        </p15:guide>
      </p15:sldGuideLst>
    </p:ext>
  </p:extLst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826B4EB-F6CC-4C37-3CA9-1BCB13DA1DF9}"/>
              </a:ext>
            </a:extLst>
          </p:cNvPr>
          <p:cNvSpPr/>
          <p:nvPr userDrawn="1"/>
        </p:nvSpPr>
        <p:spPr>
          <a:xfrm>
            <a:off x="512956" y="512957"/>
            <a:ext cx="11159444" cy="5697344"/>
          </a:xfrm>
          <a:prstGeom prst="roundRect">
            <a:avLst>
              <a:gd name="adj" fmla="val 1733"/>
            </a:avLst>
          </a:prstGeom>
          <a:solidFill>
            <a:srgbClr val="EB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1117ECE-DA96-4373-B8B2-4E847C5A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lIns="91440" rIns="0"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Placeholder 10">
            <a:extLst>
              <a:ext uri="{FF2B5EF4-FFF2-40B4-BE49-F238E27FC236}">
                <a16:creationId xmlns:a16="http://schemas.microsoft.com/office/drawing/2014/main" id="{3442E0A2-8098-1B6F-94F7-A9E27EC775E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061DE8E-6B1F-49ED-9610-31027D9B77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8" cy="33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8738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 userDrawn="1">
          <p15:clr>
            <a:srgbClr val="FBAE40"/>
          </p15:clr>
        </p15:guide>
        <p15:guide id="2" orient="horz" pos="2592" userDrawn="1">
          <p15:clr>
            <a:srgbClr val="FBAE40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C5B6475A-312A-4920-A448-D3119241BF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17ECE-DA96-4373-B8B2-4E847C5A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lIns="91440"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9F35CF-0293-AD03-12BE-0AD2771A7530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5E86E16-D3C5-9BCB-7BE2-1CA4299DCF6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925287C-25B0-64C0-57CE-B3ACA784D0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8" cy="33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7174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 userDrawn="1">
          <p15:clr>
            <a:srgbClr val="FBAE40"/>
          </p15:clr>
        </p15:guide>
        <p15:guide id="2" orient="horz" pos="2592" userDrawn="1">
          <p15:clr>
            <a:srgbClr val="FBAE40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4BC6D9BD-DEEA-4A7B-C871-4536799F03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17ECE-DA96-4373-B8B2-4E847C5A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lIns="91440"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FA2AE2-2071-6FBA-C0DF-DC91D9C45E81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40CE3C06-636B-539A-57AF-295DAA75FFA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C6B17F81-88A9-5971-99D1-BBD6A8A8BDE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8" cy="33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380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 userDrawn="1">
          <p15:clr>
            <a:srgbClr val="FBAE40"/>
          </p15:clr>
        </p15:guide>
        <p15:guide id="2" orient="horz" pos="2592" userDrawn="1">
          <p15:clr>
            <a:srgbClr val="FBAE40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D91062C-933C-ED0F-B73C-DC245E7FAF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21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17ECE-DA96-4373-B8B2-4E847C5A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lIns="91440"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74E9CC-3075-EE68-DD01-BF810D0A2E59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10573292-B887-5760-95C0-AEDAC62EB3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B2E29BE-BB61-D337-4DBC-22CE338B0315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8" cy="33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5413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 userDrawn="1">
          <p15:clr>
            <a:srgbClr val="FBAE40"/>
          </p15:clr>
        </p15:guide>
        <p15:guide id="2" orient="horz" pos="2592" userDrawn="1">
          <p15:clr>
            <a:srgbClr val="FBAE40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6D26354-B9D3-DA3A-9E84-842EA468AB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18036"/>
            <a:ext cx="7823200" cy="1421928"/>
          </a:xfrm>
          <a:prstGeom prst="rect">
            <a:avLst/>
          </a:prstGeom>
        </p:spPr>
        <p:txBody>
          <a:bodyPr anchor="ctr" anchorCtr="0"/>
          <a:lstStyle>
            <a:lvl1pPr>
              <a:defRPr sz="48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504A1AE1-7907-F24D-8677-0B8F5F67234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D8B1BE-F62C-9842-9FF0-A53695D03916}"/>
              </a:ext>
            </a:extLst>
          </p:cNvPr>
          <p:cNvSpPr txBox="1"/>
          <p:nvPr userDrawn="1"/>
        </p:nvSpPr>
        <p:spPr>
          <a:xfrm>
            <a:off x="1141084" y="6389813"/>
            <a:ext cx="2618024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7D7B46F-CBF3-F8B3-401A-040A31AF595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3960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4D43F54-D03F-0326-2168-E4B64C3257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18036"/>
            <a:ext cx="7823200" cy="1421928"/>
          </a:xfrm>
          <a:prstGeom prst="rect">
            <a:avLst/>
          </a:prstGeom>
        </p:spPr>
        <p:txBody>
          <a:bodyPr anchor="ctr" anchorCtr="0"/>
          <a:lstStyle>
            <a:lvl1pPr>
              <a:defRPr sz="48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504A1AE1-7907-F24D-8677-0B8F5F67234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CECC62-1D56-92A3-418D-0EC34FDA9B78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64951714-F565-6DF2-258E-6733254008D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0749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A11771A-14EB-27CD-4981-540766F89D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18036"/>
            <a:ext cx="7823200" cy="1421928"/>
          </a:xfrm>
          <a:prstGeom prst="rect">
            <a:avLst/>
          </a:prstGeom>
        </p:spPr>
        <p:txBody>
          <a:bodyPr anchor="ctr" anchorCtr="0"/>
          <a:lstStyle>
            <a:lvl1pPr>
              <a:defRPr sz="48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504A1AE1-7907-F24D-8677-0B8F5F67234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6FE5FF-6177-0943-300C-32D19148D86C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85BE82B-F0D4-AF27-F993-CB2CA95285D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97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Code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72800" cy="1646605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1pPr>
            <a:lvl2pPr marL="2286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2pPr>
            <a:lvl3pPr marL="4572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3pPr>
            <a:lvl4pPr marL="6858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4pPr>
            <a:lvl5pPr marL="9144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5pPr>
          </a:lstStyle>
          <a:p>
            <a:pPr lvl="0"/>
            <a:r>
              <a:rPr lang="en-US" dirty="0"/>
              <a:t>Type or paste plain-text code here; or click icon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9EAB3-8007-4FDC-BADB-BADCE0CE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14000039-AC38-8C4D-BBF6-A4179217D919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75AEC-53B6-4043-9677-30AD83B0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51AD4-FDAE-4E07-B685-874180F1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32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de -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code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1646605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1pPr>
            <a:lvl2pPr marL="2286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2pPr>
            <a:lvl3pPr marL="4572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3pPr>
            <a:lvl4pPr marL="6858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4pPr>
            <a:lvl5pPr marL="9144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5pPr>
          </a:lstStyle>
          <a:p>
            <a:pPr lvl="0"/>
            <a:r>
              <a:rPr lang="en-US" dirty="0"/>
              <a:t>Enter code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500"/>
            <a:ext cx="5248276" cy="1646605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1pPr>
            <a:lvl2pPr marL="2286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2pPr>
            <a:lvl3pPr marL="4572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3pPr>
            <a:lvl4pPr marL="6858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4pPr>
            <a:lvl5pPr marL="9144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</a:defRPr>
            </a:lvl5pPr>
          </a:lstStyle>
          <a:p>
            <a:pPr lvl="0"/>
            <a:r>
              <a:rPr lang="en-US" dirty="0"/>
              <a:t>Enter code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10155-AFE0-49FD-8E9F-C55D66232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BA838F1F-E927-864D-8933-A87A9B46D34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A757A-A572-48F6-B0E7-EBDAFBA5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BE49C-423E-451A-A0D2-7D73F253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319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0820-803B-4C55-BA9E-AE3223753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256" y="3226552"/>
            <a:ext cx="6823869" cy="750238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41FE7-5B7D-4299-B262-F8E574B50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5CD9E88-8D52-D44B-9301-05276D5B5248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617C0-A817-49E3-9857-07752AB4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99A66-7F1A-495E-B008-D2DB34B0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7951E-E6AB-4553-9142-A91D5BC58C21}"/>
              </a:ext>
            </a:extLst>
          </p:cNvPr>
          <p:cNvSpPr txBox="1"/>
          <p:nvPr userDrawn="1"/>
        </p:nvSpPr>
        <p:spPr>
          <a:xfrm>
            <a:off x="609599" y="2428875"/>
            <a:ext cx="6867525" cy="955666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766758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Dem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73436"/>
            <a:ext cx="7823200" cy="1311128"/>
          </a:xfrm>
          <a:prstGeom prst="rect">
            <a:avLst/>
          </a:prstGeom>
        </p:spPr>
        <p:txBody>
          <a:bodyPr anchor="ctr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Video or demo divider: Enter “Video” or “Demo” here</a:t>
            </a:r>
          </a:p>
        </p:txBody>
      </p:sp>
    </p:spTree>
    <p:extLst>
      <p:ext uri="{BB962C8B-B14F-4D97-AF65-F5344CB8AC3E}">
        <p14:creationId xmlns:p14="http://schemas.microsoft.com/office/powerpoint/2010/main" val="3287464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300D94-E16B-4268-9D8D-053D71D5DC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4672" y="2327672"/>
            <a:ext cx="2202656" cy="2202656"/>
          </a:xfrm>
          <a:prstGeom prst="rect">
            <a:avLst/>
          </a:prstGeom>
        </p:spPr>
      </p:pic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6100FBD5-D226-4B79-8009-A3AA42458FC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lIns="548640" anchor="ctr">
            <a:noAutofit/>
          </a:bodyPr>
          <a:lstStyle>
            <a:lvl1pPr marL="0" indent="0" algn="ctr">
              <a:buNone/>
              <a:defRPr b="0" i="0">
                <a:latin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3527290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A51E-0F08-4B7B-9A9F-00CF3AA310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64633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Content with caption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EECF-7227-4AD4-BC6B-F6715716A8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10300" y="1714501"/>
            <a:ext cx="5372100" cy="2591479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</a:defRPr>
            </a:lvl2pPr>
            <a:lvl3pPr marL="97155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C0C8A-CCAE-4B98-91F0-838AA4F55C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598" y="1725611"/>
            <a:ext cx="537210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Enter descriptive text here</a:t>
            </a:r>
          </a:p>
        </p:txBody>
      </p:sp>
    </p:spTree>
    <p:extLst>
      <p:ext uri="{BB962C8B-B14F-4D97-AF65-F5344CB8AC3E}">
        <p14:creationId xmlns:p14="http://schemas.microsoft.com/office/powerpoint/2010/main" val="3854058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63FEA24-4BB1-51F6-D1A3-1CDE18E45E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FFA190-394C-4586-A84A-BA2A677030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82D70F-F9C4-4C4C-A916-589EA4438C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93A1250-E885-4935-B98D-9C62E4E51F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F7E9957-AB07-4CE6-BD9E-3631EF6ED5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46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064B62F-5416-46A2-BBC6-945C362C63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0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BBE44B1-E140-4E35-AF0B-41A3CDA5CA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BEBFA3-8C5E-448A-B03D-8DAAEBB407B0}"/>
              </a:ext>
            </a:extLst>
          </p:cNvPr>
          <p:cNvSpPr txBox="1"/>
          <p:nvPr userDrawn="1"/>
        </p:nvSpPr>
        <p:spPr>
          <a:xfrm>
            <a:off x="609599" y="2461211"/>
            <a:ext cx="6867525" cy="9233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Thank you!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B9A91F-2413-643E-00B4-F93DC225552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22947"/>
            <a:ext cx="979714" cy="58735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0902F78A-89C5-9A95-F0BE-08B93E2052E0}"/>
              </a:ext>
            </a:extLst>
          </p:cNvPr>
          <p:cNvSpPr txBox="1"/>
          <p:nvPr userDrawn="1"/>
        </p:nvSpPr>
        <p:spPr>
          <a:xfrm>
            <a:off x="527766" y="6025634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1596711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54CF3CEA-C5D6-3EE2-0ADF-9CA879927A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4CEAE59-88AB-067D-8305-5D60E5C0CC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ED4E7E8-6939-47DD-F50C-1BE8D7C7AB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E08B7E-513C-0B0B-9DC0-33A10068E8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1EF1BFC-F8EA-31FF-2ECB-6FE640057D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46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CF5D785-7779-B4A7-1593-D9E4005D41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0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C67EAE0-22D8-7774-6075-2E7C8D3579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073B14-3FCE-9EBE-8EF4-076D31F5D3A9}"/>
              </a:ext>
            </a:extLst>
          </p:cNvPr>
          <p:cNvSpPr txBox="1"/>
          <p:nvPr userDrawn="1"/>
        </p:nvSpPr>
        <p:spPr>
          <a:xfrm>
            <a:off x="609599" y="2461211"/>
            <a:ext cx="6867525" cy="9233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Thank you!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64E461-542C-9DF0-B91E-B36341643F32}"/>
              </a:ext>
            </a:extLst>
          </p:cNvPr>
          <p:cNvSpPr txBox="1"/>
          <p:nvPr userDrawn="1"/>
        </p:nvSpPr>
        <p:spPr>
          <a:xfrm>
            <a:off x="-1352550" y="3771900"/>
            <a:ext cx="65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endParaRPr lang="en-US" b="0" i="0" dirty="0" err="1">
              <a:latin typeface="Amazon Ember Display" panose="020F0603020204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0625BCAF-5C90-042B-0BAB-CD0E59CCA80B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22947"/>
            <a:ext cx="979714" cy="5873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DDEC7666-E95B-BA1B-9CE7-A188F672FA46}"/>
              </a:ext>
            </a:extLst>
          </p:cNvPr>
          <p:cNvSpPr txBox="1"/>
          <p:nvPr userDrawn="1"/>
        </p:nvSpPr>
        <p:spPr>
          <a:xfrm>
            <a:off x="527766" y="6025634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2377077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>
            <a:extLst>
              <a:ext uri="{FF2B5EF4-FFF2-40B4-BE49-F238E27FC236}">
                <a16:creationId xmlns:a16="http://schemas.microsoft.com/office/drawing/2014/main" id="{00EE6D9C-875B-CBBD-B13E-569C0B9A8F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3E01366-E822-32FE-65C0-B3B4125945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E78FCF9-F25E-3767-EB4A-8D919FAD0C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A1C9D7C-4935-7A74-21C6-B88B45377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0D6E1ED-92EF-4477-D94E-EDA210EF88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46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F1AB78F-B9B6-3B94-6F03-015F0598F3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0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B0FD9D2-77A6-9253-CB15-84E1C403FB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E79A02-C451-B664-9107-9D196F3382D7}"/>
              </a:ext>
            </a:extLst>
          </p:cNvPr>
          <p:cNvSpPr txBox="1"/>
          <p:nvPr userDrawn="1"/>
        </p:nvSpPr>
        <p:spPr>
          <a:xfrm>
            <a:off x="609599" y="2461211"/>
            <a:ext cx="6867525" cy="9233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Thank you!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16FB4C-1D1E-4119-B730-03DD2E265086}"/>
              </a:ext>
            </a:extLst>
          </p:cNvPr>
          <p:cNvSpPr txBox="1"/>
          <p:nvPr userDrawn="1"/>
        </p:nvSpPr>
        <p:spPr>
          <a:xfrm>
            <a:off x="-1352550" y="3771900"/>
            <a:ext cx="65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endParaRPr lang="en-US" b="0" i="0" dirty="0" err="1">
              <a:latin typeface="Amazon Ember Display" panose="020F0603020204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30CC1F33-20B4-A2CC-CBF3-F33B6E957A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22947"/>
            <a:ext cx="979714" cy="5873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92CA65A-606C-B6BF-5226-3CAA4640D586}"/>
              </a:ext>
            </a:extLst>
          </p:cNvPr>
          <p:cNvSpPr txBox="1"/>
          <p:nvPr userDrawn="1"/>
        </p:nvSpPr>
        <p:spPr>
          <a:xfrm>
            <a:off x="527766" y="6025634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1077792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33D-5535-4C9A-8FE3-B37ABA63B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3D77A-024C-472F-B312-4E06A5BAE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076329" y="1718982"/>
            <a:ext cx="2506071" cy="4491317"/>
          </a:xfrm>
        </p:spPr>
        <p:txBody>
          <a:bodyPr vert="eaVert"/>
          <a:lstStyle>
            <a:lvl1pPr marL="457200" indent="-4572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2pPr>
            <a:lvl3pPr marL="97155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BCF1F-274F-4C05-8696-189CDAE0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DF6AC9B-6FB6-E64C-9786-C40DFE89F624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BB62C-DD5C-4CC6-98BC-330285579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D4DAD-D906-4444-864A-7CED33CE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625061DB-7406-41C8-A121-52D8D4484F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97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F2CA4B-F100-498A-9F95-D1048E98B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14399"/>
            <a:ext cx="2857500" cy="5295901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42DEB-18AA-41C3-A034-B81C20069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066429" y="914399"/>
            <a:ext cx="2506071" cy="5295901"/>
          </a:xfrm>
        </p:spPr>
        <p:txBody>
          <a:bodyPr vert="eaVert"/>
          <a:lstStyle>
            <a:lvl1pPr marL="457200" indent="-4572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1pPr>
            <a:lvl2pPr marL="62865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2pPr>
            <a:lvl3pPr marL="97155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3pPr>
            <a:lvl4pPr marL="1144588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4pPr>
            <a:lvl5pPr marL="1316038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8874D-2362-4107-9CFB-6624C519C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21DD148F-2774-EA45-8C22-2C39149188F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1FEF1-5834-4539-A37C-ED5E275C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1474-147C-4D4E-B55D-24F747B2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625061DB-7406-41C8-A121-52D8D4484F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7748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o Not U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A4731D4-24B7-407D-A119-09109E0E0D80}"/>
              </a:ext>
            </a:extLst>
          </p:cNvPr>
          <p:cNvSpPr txBox="1"/>
          <p:nvPr userDrawn="1"/>
        </p:nvSpPr>
        <p:spPr>
          <a:xfrm>
            <a:off x="3486150" y="2512370"/>
            <a:ext cx="7353300" cy="1874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80000"/>
              </a:lnSpc>
            </a:pPr>
            <a:r>
              <a:rPr lang="en-US" sz="6000" dirty="0">
                <a:latin typeface="+mj-lt"/>
              </a:rPr>
              <a:t>Do not use layouts after this slide.</a:t>
            </a:r>
            <a:br>
              <a:rPr lang="en-US" sz="6000" dirty="0">
                <a:latin typeface="+mj-lt"/>
              </a:rPr>
            </a:br>
            <a:r>
              <a:rPr lang="en-US" sz="2000" dirty="0">
                <a:latin typeface="+mj-lt"/>
              </a:rPr>
              <a:t>They are not part of the official template.</a:t>
            </a:r>
            <a:endParaRPr lang="en-US" sz="6000" dirty="0">
              <a:latin typeface="+mj-lt"/>
            </a:endParaRPr>
          </a:p>
        </p:txBody>
      </p:sp>
      <p:pic>
        <p:nvPicPr>
          <p:cNvPr id="7" name="Graphic 6" descr="Stop sign">
            <a:extLst>
              <a:ext uri="{FF2B5EF4-FFF2-40B4-BE49-F238E27FC236}">
                <a16:creationId xmlns:a16="http://schemas.microsoft.com/office/drawing/2014/main" id="{2E1D490C-0B7A-44B5-A2CC-97504831122D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57250" y="2114549"/>
            <a:ext cx="2628900" cy="26289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A56A91D7-A142-41A9-9775-90FA8A0EC8F4}"/>
              </a:ext>
            </a:extLst>
          </p:cNvPr>
          <p:cNvSpPr/>
          <p:nvPr userDrawn="1"/>
        </p:nvSpPr>
        <p:spPr>
          <a:xfrm>
            <a:off x="380999" y="6337300"/>
            <a:ext cx="4943475" cy="520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azon Ember Display" panose="020F0603020204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4A252AA-410C-4410-AE45-9D483892FCD8}"/>
              </a:ext>
            </a:extLst>
          </p:cNvPr>
          <p:cNvSpPr/>
          <p:nvPr userDrawn="1"/>
        </p:nvSpPr>
        <p:spPr>
          <a:xfrm>
            <a:off x="380999" y="163722"/>
            <a:ext cx="4943475" cy="5207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9047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8060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ide 1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87593843-4CBC-A712-CB2B-B4F878BE34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1B6776E-568F-A5A4-981B-E30628F8727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16413"/>
            <a:ext cx="979714" cy="586152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FDF3A4-5795-4C3E-A626-E8705501F605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3418321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D1914-560C-4D5C-AA3F-8A993D908EC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4366830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8235E33B-41A5-4ACB-9AE6-2F3E7CAA442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B54CE4ED-4096-479A-AA41-A2286E854BF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E7D4CE88-F816-4273-A6C0-5D3F9D2E051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E4815-926B-43B6-82AB-971B1A89CEF6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31164470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0273828A-79F8-15CD-9D21-FB44B77FDB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53CAD519-9A88-CC6D-C64F-32781DE1286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4366830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AECD1BDB-3933-70D1-D0B1-585F679690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49BD2DDE-9CEA-E55B-45AC-E81DC0520AE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6F4339BC-5512-257D-D251-96C726B3928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A8E9AEE-EE0A-4511-286D-B7E92DB33387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C69315F-6BED-09F1-C555-D62EBCC2C2C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3418321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FA0E7CF6-AEC8-B8B6-2040-09A06124894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16413"/>
            <a:ext cx="979714" cy="58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8523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1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30B1A274-34CE-9318-18E9-83796CAE51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A8CD09BF-BE98-954E-8C83-FD00798ACA28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4366830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AAF119F6-59CF-C06E-9DEE-68747AC5B5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9378773-656B-3414-4689-741C92BE3E0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598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3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3C5437D4-D83E-F7AB-7C05-4D16F6D780C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8671D03-03D2-3246-0292-3278FC46E9BD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62C415C-2EF2-186A-04FA-1B6BE61C410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77246" y="3418321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7D75C48-1113-B98D-B01C-9CF253E8BBE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16413"/>
            <a:ext cx="979714" cy="586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6355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1C5CAEF-E4CF-4B92-233A-7553242F64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2192001" cy="6858001"/>
          </a:xfrm>
          <a:prstGeom prst="rect">
            <a:avLst/>
          </a:prstGeom>
        </p:spPr>
      </p:pic>
      <p:sp>
        <p:nvSpPr>
          <p:cNvPr id="3" name="Subtitle 2">
            <a:extLst>
              <a:ext uri="{FF2B5EF4-FFF2-40B4-BE49-F238E27FC236}">
                <a16:creationId xmlns:a16="http://schemas.microsoft.com/office/drawing/2014/main" id="{60F04AFD-CEAF-D96A-9FBC-95004454586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1918337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0187CBED-F3F8-A0AE-DBEA-EEEA1D2E76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21" name="Rounded Rectangle 20">
            <a:extLst>
              <a:ext uri="{FF2B5EF4-FFF2-40B4-BE49-F238E27FC236}">
                <a16:creationId xmlns:a16="http://schemas.microsoft.com/office/drawing/2014/main" id="{55857500-2C8E-9211-5B61-DC83BC3450CB}"/>
              </a:ext>
            </a:extLst>
          </p:cNvPr>
          <p:cNvSpPr/>
          <p:nvPr userDrawn="1"/>
        </p:nvSpPr>
        <p:spPr>
          <a:xfrm>
            <a:off x="609598" y="304800"/>
            <a:ext cx="2993681" cy="288951"/>
          </a:xfrm>
          <a:prstGeom prst="round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6" name="Text Placeholder 7">
            <a:extLst>
              <a:ext uri="{FF2B5EF4-FFF2-40B4-BE49-F238E27FC236}">
                <a16:creationId xmlns:a16="http://schemas.microsoft.com/office/drawing/2014/main" id="{17F887A3-28C2-6DE9-5807-21C410AB73B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BBFEBE6D-8293-FD48-7C86-4989B458EC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412FE6-3787-9446-924A-F202645A1CFC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9ABE821-C29F-8323-0B26-4C07043DC762}"/>
              </a:ext>
            </a:extLst>
          </p:cNvPr>
          <p:cNvSpPr txBox="1"/>
          <p:nvPr userDrawn="1"/>
        </p:nvSpPr>
        <p:spPr>
          <a:xfrm>
            <a:off x="-135802" y="2471596"/>
            <a:ext cx="65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endParaRPr lang="en-US" b="0" i="0" dirty="0" err="1">
              <a:latin typeface="Amazon Ember Display" panose="020F0603020204020204" pitchFamily="34" charset="0"/>
            </a:endParaRPr>
          </a:p>
        </p:txBody>
      </p:sp>
      <p:sp>
        <p:nvSpPr>
          <p:cNvPr id="23" name="Title 1">
            <a:extLst>
              <a:ext uri="{FF2B5EF4-FFF2-40B4-BE49-F238E27FC236}">
                <a16:creationId xmlns:a16="http://schemas.microsoft.com/office/drawing/2014/main" id="{10165371-E8F4-C898-9295-C3E433A3EF2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278" y="928262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D45EB7E-B60E-0A55-8AB4-0421DDF33C1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455" y="5759695"/>
            <a:ext cx="740228" cy="44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20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F846A2E1-DADB-E7FA-8523-F125A4AEE48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80812B7-8A92-F272-875E-0D757C691E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404D9CE-381D-295C-A64E-88C5D0C0A6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72D21-07F0-8A31-A886-8180F34B788F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2F49425-7DA0-E6A1-AFFB-06CE3587D57C}"/>
              </a:ext>
            </a:extLst>
          </p:cNvPr>
          <p:cNvSpPr/>
          <p:nvPr userDrawn="1"/>
        </p:nvSpPr>
        <p:spPr>
          <a:xfrm>
            <a:off x="609598" y="304800"/>
            <a:ext cx="2993681" cy="288951"/>
          </a:xfrm>
          <a:prstGeom prst="round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8E54E3F-3CBC-43DF-D0B7-3007697064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EDB5F6C-924F-E4E4-8B18-2197BA4C3F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1918337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F28616-0D97-9CAF-203B-33E2A2B5C1D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278" y="928262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B6139FD2-9628-8192-7052-B005333F7B8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455" y="5759695"/>
            <a:ext cx="740228" cy="44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899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 2B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EF178C6C-A11A-B7DA-DE97-C5EF3DA242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5" name="Text Placeholder 7">
            <a:extLst>
              <a:ext uri="{FF2B5EF4-FFF2-40B4-BE49-F238E27FC236}">
                <a16:creationId xmlns:a16="http://schemas.microsoft.com/office/drawing/2014/main" id="{C8E54E3F-3CBC-43DF-D0B7-3007697064A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709020204020204" pitchFamily="49" charset="0"/>
                <a:cs typeface="Amazon Ember Mono" panose="020B07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5" name="Text Placeholder 9">
            <a:extLst>
              <a:ext uri="{FF2B5EF4-FFF2-40B4-BE49-F238E27FC236}">
                <a16:creationId xmlns:a16="http://schemas.microsoft.com/office/drawing/2014/main" id="{E80812B7-8A92-F272-875E-0D757C691E8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09598" y="5261981"/>
            <a:ext cx="3797302" cy="3693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20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 (pronouns)</a:t>
            </a:r>
          </a:p>
        </p:txBody>
      </p:sp>
      <p:sp>
        <p:nvSpPr>
          <p:cNvPr id="7" name="Text Placeholder 11">
            <a:extLst>
              <a:ext uri="{FF2B5EF4-FFF2-40B4-BE49-F238E27FC236}">
                <a16:creationId xmlns:a16="http://schemas.microsoft.com/office/drawing/2014/main" id="{9404D9CE-381D-295C-A64E-88C5D0C0A61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09598" y="5674769"/>
            <a:ext cx="3797302" cy="535531"/>
          </a:xfrm>
        </p:spPr>
        <p:txBody>
          <a:bodyPr wrap="square"/>
          <a:lstStyle>
            <a:lvl1pPr marL="0" indent="0">
              <a:spcAft>
                <a:spcPts val="3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job title</a:t>
            </a:r>
            <a:br>
              <a:rPr lang="en-US" dirty="0"/>
            </a:br>
            <a:r>
              <a:rPr lang="en-US" dirty="0"/>
              <a:t>Speaker company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CF72D21-07F0-8A31-A886-8180F34B788F}"/>
              </a:ext>
            </a:extLst>
          </p:cNvPr>
          <p:cNvSpPr txBox="1"/>
          <p:nvPr userDrawn="1"/>
        </p:nvSpPr>
        <p:spPr>
          <a:xfrm>
            <a:off x="504476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22F49425-7DA0-E6A1-AFFB-06CE3587D57C}"/>
              </a:ext>
            </a:extLst>
          </p:cNvPr>
          <p:cNvSpPr/>
          <p:nvPr userDrawn="1"/>
        </p:nvSpPr>
        <p:spPr>
          <a:xfrm>
            <a:off x="609598" y="304800"/>
            <a:ext cx="2993681" cy="288951"/>
          </a:xfrm>
          <a:prstGeom prst="roundRect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7EDB5F6C-924F-E4E4-8B18-2197BA4C3F5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09598" y="1918337"/>
            <a:ext cx="6460998" cy="535531"/>
          </a:xfrm>
        </p:spPr>
        <p:txBody>
          <a:bodyPr wrap="square"/>
          <a:lstStyle>
            <a:lvl1pPr marL="0" indent="0" algn="l">
              <a:spcAft>
                <a:spcPts val="0"/>
              </a:spcAft>
              <a:buFont typeface="Arial" panose="020B0604020202020204" pitchFamily="34" charset="0"/>
              <a:buNone/>
              <a:defRPr sz="3200" b="0" i="0" cap="none" spc="0" baseline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Enter subtitle</a:t>
            </a:r>
          </a:p>
        </p:txBody>
      </p:sp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111574D8-2193-6E96-F970-CA48F92046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72969" y="332014"/>
            <a:ext cx="6477002" cy="230832"/>
          </a:xfrm>
        </p:spPr>
        <p:txBody>
          <a:bodyPr wrap="square"/>
          <a:lstStyle>
            <a:lvl1pPr marL="0" indent="0">
              <a:spcAft>
                <a:spcPts val="0"/>
              </a:spcAft>
              <a:buNone/>
              <a:defRPr sz="1000" b="0" i="0" cap="all" spc="200" baseline="0">
                <a:solidFill>
                  <a:schemeClr val="tx2"/>
                </a:solidFill>
                <a:latin typeface="Amazon Ember Mono" panose="020B0509020204020204" pitchFamily="49" charset="0"/>
                <a:ea typeface="Amazon Ember Mono" panose="020B0509020204020204" pitchFamily="49" charset="0"/>
                <a:cs typeface="Amazon Ember Mono" panose="020B0509020204020204" pitchFamily="49" charset="0"/>
              </a:defRPr>
            </a:lvl1pPr>
          </a:lstStyle>
          <a:p>
            <a:pPr lvl="0"/>
            <a:r>
              <a:rPr lang="en-US" dirty="0"/>
              <a:t>Enter session ID if required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F67C28C-2194-7DE3-C4ED-8EF747692F60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89278" y="928262"/>
            <a:ext cx="6460999" cy="923330"/>
          </a:xfrm>
          <a:prstGeom prst="rect">
            <a:avLst/>
          </a:prstGeom>
        </p:spPr>
        <p:txBody>
          <a:bodyPr wrap="square" anchor="t" anchorCtr="0"/>
          <a:lstStyle>
            <a:lvl1pPr algn="l">
              <a:defRPr sz="6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title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FD3426E-C2E7-51F1-EBF9-5831816B57D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05455" y="5759695"/>
            <a:ext cx="740228" cy="4428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9463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pos="4464">
          <p15:clr>
            <a:srgbClr val="FBAE40"/>
          </p15:clr>
        </p15:guide>
        <p15:guide id="3" orient="horz" pos="2736">
          <p15:clr>
            <a:srgbClr val="FBAE40"/>
          </p15:clr>
        </p15:guide>
        <p15:guide id="4" orient="horz" pos="1272">
          <p15:clr>
            <a:srgbClr val="FBAE40"/>
          </p15:clr>
        </p15:guide>
        <p15:guide id="5" orient="horz" pos="1728">
          <p15:clr>
            <a:srgbClr val="FBAE40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08361C3B-4A14-5F26-5768-6B75326001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391CB6-D820-4A96-8204-600D7D95682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376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Agenda layout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714500"/>
            <a:ext cx="10972800" cy="3549690"/>
          </a:xfrm>
        </p:spPr>
        <p:txBody>
          <a:bodyPr/>
          <a:lstStyle>
            <a:lvl1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6736434-7E81-994B-854B-1BF33F160A0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3583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0B7E4742-39F0-4C44-00E8-B91F451C1F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714500"/>
            <a:ext cx="10972800" cy="3549690"/>
          </a:xfrm>
        </p:spPr>
        <p:txBody>
          <a:bodyPr/>
          <a:lstStyle>
            <a:lvl1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6736434-7E81-994B-854B-1BF33F160A0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9F3380B-4C2C-4CFA-5735-2689C62E6B5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376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Agenda layout</a:t>
            </a:r>
          </a:p>
        </p:txBody>
      </p:sp>
    </p:spTree>
    <p:extLst>
      <p:ext uri="{BB962C8B-B14F-4D97-AF65-F5344CB8AC3E}">
        <p14:creationId xmlns:p14="http://schemas.microsoft.com/office/powerpoint/2010/main" val="1981300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26932EFD-B8A1-B84B-48C9-1BE2EB4AF0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1750401-572B-4B45-BF07-5D528B05F88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714500"/>
            <a:ext cx="10972800" cy="3549690"/>
          </a:xfrm>
        </p:spPr>
        <p:txBody>
          <a:bodyPr/>
          <a:lstStyle>
            <a:lvl1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0" indent="0">
              <a:spcAft>
                <a:spcPts val="30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high-level agenda items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F5A1D86-6A7C-4718-BC8A-729563F7E0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6736434-7E81-994B-854B-1BF33F160A0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C5447C4-003F-49F1-92D9-AA8E1601814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84C0F27-F073-46C5-99AA-D6BC67A40F51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D7451C-3F29-6F6D-F332-22252720A08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5376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Agenda layout</a:t>
            </a:r>
          </a:p>
        </p:txBody>
      </p:sp>
    </p:spTree>
    <p:extLst>
      <p:ext uri="{BB962C8B-B14F-4D97-AF65-F5344CB8AC3E}">
        <p14:creationId xmlns:p14="http://schemas.microsoft.com/office/powerpoint/2010/main" val="3317383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8A22A18-A983-4477-9CE2-E889A78034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9600D62F-E191-C046-B6EA-E79BE99AA24A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6B6389-19E6-4677-81FB-25CCEB0E3D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D907AE9-2A8E-446F-AC5C-E522F1C02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14675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adi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58A1DB3-21D8-7727-05ED-700D044617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 with gradient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93093C1-DE68-B74B-A980-4E3BCEBC269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37A45-3492-46BC-9D48-C3D4051171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DDBE47E-DAA2-53AD-A19F-7E10713DCC3B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1465233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adi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9B5C98E-29D0-7549-A4E6-151AFAD5474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 with gradient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93093C1-DE68-B74B-A980-4E3BCEBC269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37A45-3492-46BC-9D48-C3D4051171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237F78-6104-4004-2FA4-4DC0815B72C9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58284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 Gradi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242795-04B8-8DCD-975B-E72373E3A3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914401"/>
            <a:ext cx="10972800" cy="590931"/>
          </a:xfrm>
          <a:prstGeom prst="rect">
            <a:avLst/>
          </a:prstGeom>
        </p:spPr>
        <p:txBody>
          <a:bodyPr/>
          <a:lstStyle>
            <a:lvl1pPr>
              <a:defRPr sz="3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only layout with gradient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FF00575-76B9-4D8B-9903-136ED9A423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93093C1-DE68-B74B-A980-4E3BCEBC269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6CDB515-1F55-4916-8897-BD5A83C12C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0F2630-6040-4D96-BE1B-D7C27F2C1B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337A45-3492-46BC-9D48-C3D40511713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75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9D7D0A3-F064-9569-A6C6-9EFB587B0B1C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41659054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3C8CF9-BF86-4458-BFA4-38F0F2DB98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and subtitle layout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6213DF-CEC6-4F46-9CD4-5ED4A416AF5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5968"/>
            <a:ext cx="10972800" cy="341632"/>
          </a:xfrm>
        </p:spPr>
        <p:txBody>
          <a:bodyPr/>
          <a:lstStyle>
            <a:lvl1pPr marL="0" indent="0">
              <a:buNone/>
              <a:defRPr sz="1800" b="0" i="0" cap="none" spc="0" baseline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312CB8C-58A4-4758-8C91-E8641A9F6DC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1D3B374-854B-EF47-9B56-0018B9F83111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444248-408B-4052-8B56-17F469F98EA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178479-5E5D-4B94-9958-5C40D64BED65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25091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>
          <p15:clr>
            <a:srgbClr val="9FCC3B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F86B726-34C0-4C1C-A252-97930DC77E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238B2222-37A4-5449-B1D9-9B13ADA59E84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83103B0-BAC9-4248-BF05-F8F64F81D3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6BB167B-71A0-4735-93B6-5A034F89FE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2984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and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72800" cy="2767937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B02A07-9279-4389-95B8-CFF5307F9E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B9026E32-37D5-A446-8A01-9B6BBEB5E69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24D072-A634-4E51-88E3-AFF4BBF53F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91B74-659E-4EB1-8DB0-B962093F0B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08612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 and bulleted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72800" cy="1844608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428ABEB-87DF-4979-B8D5-38D09C158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68F78D1-9721-044C-B65C-A6FC97994CEC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E3A9-1F3C-45F4-9F53-543C4B62D7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27DE2B-5658-4ECD-9AB5-497E1D05E0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881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subtitle, and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133600"/>
            <a:ext cx="10972800" cy="2767937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2CBB3C-A513-466E-B53F-E5E5781263E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5968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6D2500-AAFD-4464-92DE-45442731C6FD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4422CFE-CB70-E144-AF43-F0FCE393742F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7A7C935-E20D-482F-89A5-4255E88216F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19C1A1-91E5-46D2-97FB-94E48C63B96F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10573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>
          <p15:clr>
            <a:srgbClr val="9FCC3B"/>
          </p15:clr>
        </p15:guide>
        <p15:guide id="2" orient="horz" pos="1128">
          <p15:clr>
            <a:srgbClr val="9FCC3B"/>
          </p15:clr>
        </p15:guide>
        <p15:guide id="3" orient="horz" pos="1344">
          <p15:clr>
            <a:srgbClr val="FBAE40"/>
          </p15:clr>
        </p15:guide>
      </p15:sldGuideLst>
    </p:ext>
  </p:extLst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Subtitle,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subtitle, and bulleted content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981200"/>
            <a:ext cx="10972800" cy="1844608"/>
          </a:xfrm>
        </p:spPr>
        <p:txBody>
          <a:bodyPr/>
          <a:lstStyle>
            <a:lvl1pPr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C73DDF9C-7004-4F4E-8707-3F8553760C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09600" y="1457034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1E9B8C3-36CA-4A97-B3FF-2FCDD97E1A02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4FC2D43-256D-6645-BCF9-A844B8D7019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EEE534-0361-47D3-8F92-2D7522A226D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34270F7-2BCA-4119-8F34-BD17AB29E14B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1795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840">
          <p15:clr>
            <a:srgbClr val="9FCC3B"/>
          </p15:clr>
        </p15:guide>
        <p15:guide id="2" orient="horz" pos="1128">
          <p15:clr>
            <a:srgbClr val="9FCC3B"/>
          </p15:clr>
        </p15:guide>
        <p15:guide id="3" orient="horz" pos="1248">
          <p15:clr>
            <a:srgbClr val="FBAE40"/>
          </p15:clr>
        </p15:guide>
      </p15:sldGuideLst>
    </p:ext>
  </p:extLst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C03484E-63E1-C65B-B9E9-64BEBDE8D8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5334000" cy="97872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content, and image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171700"/>
            <a:ext cx="5334000" cy="1540935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solidFill>
                  <a:schemeClr val="bg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/>
            </a:lvl4pPr>
            <a:lvl5pPr marL="1143000" indent="0">
              <a:spcAft>
                <a:spcPts val="1800"/>
              </a:spcAft>
              <a:buNone/>
              <a:defRPr sz="16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FE715-EC87-4B8E-9C5A-5A9D588BB9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8C0C526-AA41-9246-8D2F-123642CF358A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5F6CD-847A-4EBE-9BAA-72269373CE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972F2-75D0-4C1D-B2C9-D4DDBBA7EB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2F72762-FFD8-44A0-D0C3-72BB36D53F86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bg1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592828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8">
          <p15:clr>
            <a:srgbClr val="FBAE40"/>
          </p15:clr>
        </p15:guide>
      </p15:sldGuideLst>
    </p:ext>
  </p:extLst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Content,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C76996DA-5BE5-07A1-3E6B-5009A6B7A2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5334000" cy="978729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Title, content, and image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2171700"/>
            <a:ext cx="5334000" cy="1540935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/>
            </a:lvl4pPr>
            <a:lvl5pPr marL="1143000" indent="0">
              <a:spcAft>
                <a:spcPts val="1800"/>
              </a:spcAft>
              <a:buNone/>
              <a:defRPr sz="16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C3FE715-EC87-4B8E-9C5A-5A9D588BB9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08C0C526-AA41-9246-8D2F-123642CF358A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8D5F6CD-847A-4EBE-9BAA-72269373CEE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C972F2-75D0-4C1D-B2C9-D4DDBBA7EBAC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4A259B-C4CE-849A-F79A-9E5DAF81688F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1BD7AE4-AC04-819B-6BE0-5525488F82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93328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2" orient="horz" pos="1368">
          <p15:clr>
            <a:srgbClr val="FBAE40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rgbClr val="1A0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F3A03B37-6F96-EEE5-6D3D-8FE6A854A47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5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257403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499"/>
            <a:ext cx="5248276" cy="257403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530C4-DC55-4C62-84CC-692229E7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6CBC29B-2875-A847-90DD-93F5B9D216F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B8C68-5C05-4F96-9FF2-B531F83A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81369-2E97-4C0B-9762-D765E283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703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257403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499"/>
            <a:ext cx="5248276" cy="257403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B8530C4-DC55-4C62-84CC-692229E7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6CBC29B-2875-A847-90DD-93F5B9D216F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4B8C68-5C05-4F96-9FF2-B531F83A53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6B81369-2E97-4C0B-9762-D765E2837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24704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1743647"/>
            <a:ext cx="5248656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2141554"/>
            <a:ext cx="5248656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6334125" y="1743647"/>
            <a:ext cx="5248656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6334125" y="2141554"/>
            <a:ext cx="5248656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6D1DC3-FE4E-4BC2-8CA3-4ED12B1380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D467C09E-9944-944E-A974-7D6AA4E02B83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24AE993-84F9-4B17-BB98-5AAAFAF3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E2CB0EC-BB93-4417-89BD-8704180EA2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641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hree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Three-column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174364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2141554"/>
            <a:ext cx="3483864" cy="1134670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54068" y="174364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54067" y="2141554"/>
            <a:ext cx="3483864" cy="1134670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98536" y="174364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098536" y="2141554"/>
            <a:ext cx="3483864" cy="1134670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4B58E081-E30E-4521-AEC0-F25E96B2F80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6F02E835-1245-C748-8E9F-651FE6B45587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8E5D495B-454B-46AE-A85D-594A0B9FDDCC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F05D547-F845-48C9-979D-DD2269BB9C80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4244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hree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Three-column layout with subheadings and images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328669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3656030"/>
            <a:ext cx="3483864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354068" y="328669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354067" y="3656030"/>
            <a:ext cx="3483864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098536" y="3286697"/>
            <a:ext cx="3483864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8098536" y="3656030"/>
            <a:ext cx="3483864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FFCFB8E8-C9F0-4143-9378-EA7F6C76665B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96E8718-D810-5D42-BBA7-DBDBA7B074E9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D7D1B458-DF75-45ED-B8CC-69A72676AB0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7BB1AFFF-5B96-4371-BCA2-F0CE04ECF7FC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E1FED918-02AD-4AE8-80A2-5FBE2CA7CD40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1500631" y="1553369"/>
            <a:ext cx="1701800" cy="148193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4" name="Picture Placeholder 12">
            <a:extLst>
              <a:ext uri="{FF2B5EF4-FFF2-40B4-BE49-F238E27FC236}">
                <a16:creationId xmlns:a16="http://schemas.microsoft.com/office/drawing/2014/main" id="{6A07340D-F35E-44B1-83E7-553D9B9F4A1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245099" y="1553369"/>
            <a:ext cx="1701800" cy="148193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  <p:sp>
        <p:nvSpPr>
          <p:cNvPr id="15" name="Picture Placeholder 12">
            <a:extLst>
              <a:ext uri="{FF2B5EF4-FFF2-40B4-BE49-F238E27FC236}">
                <a16:creationId xmlns:a16="http://schemas.microsoft.com/office/drawing/2014/main" id="{0E39C743-124E-4ED1-8147-16B673DA194A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8989568" y="1553369"/>
            <a:ext cx="1701800" cy="1481931"/>
          </a:xfrm>
        </p:spPr>
        <p:txBody>
          <a:bodyPr>
            <a:noAutofit/>
          </a:bodyPr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image</a:t>
            </a:r>
          </a:p>
        </p:txBody>
      </p:sp>
    </p:spTree>
    <p:extLst>
      <p:ext uri="{BB962C8B-B14F-4D97-AF65-F5344CB8AC3E}">
        <p14:creationId xmlns:p14="http://schemas.microsoft.com/office/powerpoint/2010/main" val="30604523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064">
          <p15:clr>
            <a:srgbClr val="FBAE40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Four column with subheading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D5D51-461F-4BF3-B83C-3319F4FEFF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Four-column layout with subheadings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1CA65A-3F20-4CCD-AE7B-297E975BC0E8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09599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BED614-1324-4FC8-94DC-2BB58446A188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09598" y="2141554"/>
            <a:ext cx="2377440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BCE1A54-1330-4A91-B63D-5CFA63F9FFDF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3474719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49DC76-96C3-408F-9627-4D642BE1BDD7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3474719" y="2141554"/>
            <a:ext cx="2377440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7" name="Text Placeholder 4">
            <a:extLst>
              <a:ext uri="{FF2B5EF4-FFF2-40B4-BE49-F238E27FC236}">
                <a16:creationId xmlns:a16="http://schemas.microsoft.com/office/drawing/2014/main" id="{EB7A6272-EB3F-49FE-8293-213DA74B26E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39839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8" name="Content Placeholder 5">
            <a:extLst>
              <a:ext uri="{FF2B5EF4-FFF2-40B4-BE49-F238E27FC236}">
                <a16:creationId xmlns:a16="http://schemas.microsoft.com/office/drawing/2014/main" id="{A4C7D216-B044-4089-8FA7-0E2598881E88}"/>
              </a:ext>
            </a:extLst>
          </p:cNvPr>
          <p:cNvSpPr>
            <a:spLocks noGrp="1"/>
          </p:cNvSpPr>
          <p:nvPr>
            <p:ph sz="quarter" idx="11" hasCustomPrompt="1"/>
          </p:nvPr>
        </p:nvSpPr>
        <p:spPr>
          <a:xfrm>
            <a:off x="6339840" y="2141554"/>
            <a:ext cx="2377440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9" name="Text Placeholder 4">
            <a:extLst>
              <a:ext uri="{FF2B5EF4-FFF2-40B4-BE49-F238E27FC236}">
                <a16:creationId xmlns:a16="http://schemas.microsoft.com/office/drawing/2014/main" id="{4A70CBA4-9A7C-4AA6-80BD-DA7E39D565C8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204960" y="1743647"/>
            <a:ext cx="2377440" cy="369332"/>
          </a:xfrm>
        </p:spPr>
        <p:txBody>
          <a:bodyPr anchor="t"/>
          <a:lstStyle>
            <a:lvl1pPr marL="0" indent="0">
              <a:buNone/>
              <a:defRPr sz="2000" b="0" i="0">
                <a:solidFill>
                  <a:schemeClr val="accent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Enter heading here</a:t>
            </a:r>
          </a:p>
        </p:txBody>
      </p:sp>
      <p:sp>
        <p:nvSpPr>
          <p:cNvPr id="10" name="Content Placeholder 5">
            <a:extLst>
              <a:ext uri="{FF2B5EF4-FFF2-40B4-BE49-F238E27FC236}">
                <a16:creationId xmlns:a16="http://schemas.microsoft.com/office/drawing/2014/main" id="{188FFD55-A15C-40BB-919A-289EBCA6F226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9204960" y="2141554"/>
            <a:ext cx="2377440" cy="885371"/>
          </a:xfrm>
        </p:spPr>
        <p:txBody>
          <a:bodyPr/>
          <a:lstStyle>
            <a:lvl1pPr marL="0" indent="0"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buNone/>
              <a:defRPr sz="1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858838" indent="0">
              <a:buNone/>
              <a:defRPr sz="1200"/>
            </a:lvl4pPr>
            <a:lvl5pPr marL="1030288" indent="0">
              <a:buNone/>
              <a:defRPr sz="1200"/>
            </a:lvl5pPr>
          </a:lstStyle>
          <a:p>
            <a:pPr lvl="0"/>
            <a:r>
              <a:rPr lang="en-US" dirty="0"/>
              <a:t>Enter text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</p:txBody>
      </p:sp>
      <p:sp>
        <p:nvSpPr>
          <p:cNvPr id="11" name="Date Placeholder 10">
            <a:extLst>
              <a:ext uri="{FF2B5EF4-FFF2-40B4-BE49-F238E27FC236}">
                <a16:creationId xmlns:a16="http://schemas.microsoft.com/office/drawing/2014/main" id="{ADEB3A35-9813-4635-AE9D-3B9F6CA53160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2B958DF5-F549-8B46-95E0-C2CB36033BB5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2617FC00-CD62-4B48-80A6-4E68401E9601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1F0D3C1B-0D24-4BCA-810C-31D050008A6D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44336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344">
          <p15:clr>
            <a:srgbClr val="FBAE40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6C643E-9D53-435F-9BF5-216545CC17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7577"/>
            <a:ext cx="10972800" cy="535531"/>
          </a:xfrm>
          <a:prstGeom prst="rect">
            <a:avLst/>
          </a:prstGeom>
        </p:spPr>
        <p:txBody>
          <a:bodyPr anchor="t" anchorCtr="0"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Picture with caption layout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70FD460-44A4-4368-BEE3-4B57384F2D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10300" y="1714501"/>
            <a:ext cx="5372100" cy="4495798"/>
          </a:xfrm>
        </p:spPr>
        <p:txBody>
          <a:bodyPr>
            <a:noAutofit/>
          </a:bodyPr>
          <a:lstStyle>
            <a:lvl1pPr marL="0" indent="0"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F8F45C-51B3-4A66-AF8A-1A15D1257108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598" y="1714501"/>
            <a:ext cx="537210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Enter descriptive text here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AB3B1C-D783-464F-B951-6F802A18E6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96301397-8FE7-FB4B-82EE-58C288712F6D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CB0C078-A6D5-4C61-A732-EC72F4B2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BFCB9B7-F1A6-4E7E-9A44-4A1BF91C8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4747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creen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5DE8161-89FB-4C0E-91DC-BB077E8FD54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1"/>
            <a:ext cx="12192000" cy="6857998"/>
          </a:xfrm>
          <a:solidFill>
            <a:schemeClr val="bg2"/>
          </a:solidFill>
        </p:spPr>
        <p:txBody>
          <a:bodyPr anchor="ctr">
            <a:noAutofit/>
          </a:bodyPr>
          <a:lstStyle>
            <a:lvl1pPr marL="0" indent="0" algn="ctr"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256977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er logo wal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4B31D2-1E8A-4798-BD13-0606620FD0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Customer logo wall layout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4046C62-58BE-4875-9CF1-988E9FBC80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C3A8789C-A0D1-A74F-A15D-501FE221905E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09F8648-DA5C-4249-B315-5FCC6764F2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AB4976B-D5E7-498C-99B5-7AA17CD10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7C4FF75-DBF1-4846-9B49-7424CC9B81D0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790841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9" name="Content Placeholder 7">
            <a:extLst>
              <a:ext uri="{FF2B5EF4-FFF2-40B4-BE49-F238E27FC236}">
                <a16:creationId xmlns:a16="http://schemas.microsoft.com/office/drawing/2014/main" id="{AA3F6BBD-CD6D-4350-B54B-BE6A362B5E0C}"/>
              </a:ext>
            </a:extLst>
          </p:cNvPr>
          <p:cNvSpPr>
            <a:spLocks noGrp="1"/>
          </p:cNvSpPr>
          <p:nvPr>
            <p:ph sz="quarter" idx="14" hasCustomPrompt="1"/>
          </p:nvPr>
        </p:nvSpPr>
        <p:spPr>
          <a:xfrm>
            <a:off x="9572359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0" name="Content Placeholder 7">
            <a:extLst>
              <a:ext uri="{FF2B5EF4-FFF2-40B4-BE49-F238E27FC236}">
                <a16:creationId xmlns:a16="http://schemas.microsoft.com/office/drawing/2014/main" id="{F03249D0-599C-470C-AF38-A23174D881DA}"/>
              </a:ext>
            </a:extLst>
          </p:cNvPr>
          <p:cNvSpPr>
            <a:spLocks noGrp="1"/>
          </p:cNvSpPr>
          <p:nvPr>
            <p:ph sz="quarter" idx="15" hasCustomPrompt="1"/>
          </p:nvPr>
        </p:nvSpPr>
        <p:spPr>
          <a:xfrm>
            <a:off x="3718014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1" name="Content Placeholder 7">
            <a:extLst>
              <a:ext uri="{FF2B5EF4-FFF2-40B4-BE49-F238E27FC236}">
                <a16:creationId xmlns:a16="http://schemas.microsoft.com/office/drawing/2014/main" id="{494B0474-3C2B-4A1F-847C-77DB62476761}"/>
              </a:ext>
            </a:extLst>
          </p:cNvPr>
          <p:cNvSpPr>
            <a:spLocks noGrp="1"/>
          </p:cNvSpPr>
          <p:nvPr>
            <p:ph sz="quarter" idx="16" hasCustomPrompt="1"/>
          </p:nvPr>
        </p:nvSpPr>
        <p:spPr>
          <a:xfrm>
            <a:off x="6645187" y="2194560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2" name="Content Placeholder 7">
            <a:extLst>
              <a:ext uri="{FF2B5EF4-FFF2-40B4-BE49-F238E27FC236}">
                <a16:creationId xmlns:a16="http://schemas.microsoft.com/office/drawing/2014/main" id="{6B3D3A2C-F2FE-4E58-9179-32ACA63A87E0}"/>
              </a:ext>
            </a:extLst>
          </p:cNvPr>
          <p:cNvSpPr>
            <a:spLocks noGrp="1"/>
          </p:cNvSpPr>
          <p:nvPr>
            <p:ph sz="quarter" idx="17" hasCustomPrompt="1"/>
          </p:nvPr>
        </p:nvSpPr>
        <p:spPr>
          <a:xfrm>
            <a:off x="790841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3" name="Content Placeholder 7">
            <a:extLst>
              <a:ext uri="{FF2B5EF4-FFF2-40B4-BE49-F238E27FC236}">
                <a16:creationId xmlns:a16="http://schemas.microsoft.com/office/drawing/2014/main" id="{D9DA6D6E-7CB2-43EC-A618-77FD5AC68695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572359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4" name="Content Placeholder 7">
            <a:extLst>
              <a:ext uri="{FF2B5EF4-FFF2-40B4-BE49-F238E27FC236}">
                <a16:creationId xmlns:a16="http://schemas.microsoft.com/office/drawing/2014/main" id="{DD3BB708-38D6-4216-8681-62B5B1293221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3718014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  <p:sp>
        <p:nvSpPr>
          <p:cNvPr id="15" name="Content Placeholder 7">
            <a:extLst>
              <a:ext uri="{FF2B5EF4-FFF2-40B4-BE49-F238E27FC236}">
                <a16:creationId xmlns:a16="http://schemas.microsoft.com/office/drawing/2014/main" id="{D95B1CF7-30AD-446D-BB48-437779BB20A2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6645187" y="4059936"/>
            <a:ext cx="1828800" cy="1097280"/>
          </a:xfrm>
        </p:spPr>
        <p:txBody>
          <a:bodyPr>
            <a:noAutofit/>
          </a:bodyPr>
          <a:lstStyle>
            <a:lvl1pPr marL="0" indent="0">
              <a:buNone/>
              <a:defRPr sz="11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buNone/>
              <a:defRPr/>
            </a:lvl2pPr>
            <a:lvl3pPr marL="628650" indent="0">
              <a:buNone/>
              <a:defRPr/>
            </a:lvl3pPr>
            <a:lvl4pPr marL="858838" indent="0">
              <a:buNone/>
              <a:defRPr/>
            </a:lvl4pPr>
            <a:lvl5pPr marL="1030288" indent="0">
              <a:buNone/>
              <a:defRPr/>
            </a:lvl5pPr>
          </a:lstStyle>
          <a:p>
            <a:pPr lvl="0"/>
            <a:r>
              <a:rPr lang="en-US" dirty="0"/>
              <a:t>Click photo icon to add logo</a:t>
            </a:r>
          </a:p>
        </p:txBody>
      </p:sp>
    </p:spTree>
    <p:extLst>
      <p:ext uri="{BB962C8B-B14F-4D97-AF65-F5344CB8AC3E}">
        <p14:creationId xmlns:p14="http://schemas.microsoft.com/office/powerpoint/2010/main" val="3884084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 with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2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with bullets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198310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500"/>
            <a:ext cx="5248276" cy="198310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3285F99-D5A6-480F-A674-A76B919456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9C031CC3-E800-D94E-ACE2-59E99B1146F6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6AC62E-3DD2-43DB-9AAA-009DDB88F8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B9EF5C-832F-4F15-B95C-60157E7BD8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603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with subtitle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2133600"/>
            <a:ext cx="5248274" cy="257403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2133598"/>
            <a:ext cx="5248276" cy="2574038"/>
          </a:xfrm>
        </p:spPr>
        <p:txBody>
          <a:bodyPr/>
          <a:lstStyle>
            <a:lvl1pPr marL="0" indent="0">
              <a:spcAft>
                <a:spcPts val="1800"/>
              </a:spcAft>
              <a:buNone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85750" indent="0">
              <a:spcAft>
                <a:spcPts val="180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628650" indent="0">
              <a:spcAft>
                <a:spcPts val="1800"/>
              </a:spcAft>
              <a:buNone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9144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143000" indent="0">
              <a:spcAft>
                <a:spcPts val="1800"/>
              </a:spcAft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9D7037-6014-41C7-AAA4-041F7B6E510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1455968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B7882DCB-3FBB-4107-96D9-358054987DA9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344B5C68-7AAF-714C-BA5C-79EE2A2BF521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E50B923-C7E4-4160-8DCE-6199F6C430E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C6778C9A-1C98-4EC3-A992-895A3DF0E69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9554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840">
          <p15:clr>
            <a:srgbClr val="9FCC3B"/>
          </p15:clr>
        </p15:guide>
        <p15:guide id="3" orient="horz" pos="1128">
          <p15:clr>
            <a:srgbClr val="9FCC3B"/>
          </p15:clr>
        </p15:guide>
        <p15:guide id="4" orient="horz" pos="1344">
          <p15:clr>
            <a:srgbClr val="FBAE40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, Subtitle,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Two-column, subtitle, bullets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2133601"/>
            <a:ext cx="5248274" cy="198310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2133600"/>
            <a:ext cx="5248276" cy="1983107"/>
          </a:xfrm>
        </p:spPr>
        <p:txBody>
          <a:bodyPr/>
          <a:lstStyle>
            <a:lvl1pPr marL="3429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0015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48919E-8A8C-4C90-854E-20FDD2FCCD9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1455968"/>
            <a:ext cx="10972800" cy="341632"/>
          </a:xfrm>
        </p:spPr>
        <p:txBody>
          <a:bodyPr/>
          <a:lstStyle>
            <a:lvl1pPr marL="0" indent="0">
              <a:buNone/>
              <a:defRPr lang="en-US" sz="1800" b="0" i="0" kern="1200" cap="none" spc="0" baseline="0" dirty="0">
                <a:solidFill>
                  <a:schemeClr val="tx1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en-US" dirty="0"/>
              <a:t>Enter subtitle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FEA9DE9-1720-43CB-BEB4-4A471EA86C1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122D055C-F955-814B-8E36-6633B2B2BF72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644196F-CE34-473D-A802-821F7968F21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AF4E16D6-76D0-4B95-931F-9F32F34A84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96916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  <p15:guide id="2" orient="horz" pos="840">
          <p15:clr>
            <a:srgbClr val="9FCC3B"/>
          </p15:clr>
        </p15:guide>
        <p15:guide id="3" orient="horz" pos="1128">
          <p15:clr>
            <a:srgbClr val="9FCC3B"/>
          </p15:clr>
        </p15:guide>
        <p15:guide id="4" orient="horz" pos="1344">
          <p15:clr>
            <a:srgbClr val="FBAE40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81763FF7-5605-71F8-6697-EB254219C7B0}"/>
              </a:ext>
            </a:extLst>
          </p:cNvPr>
          <p:cNvSpPr/>
          <p:nvPr userDrawn="1"/>
        </p:nvSpPr>
        <p:spPr>
          <a:xfrm>
            <a:off x="512957" y="501806"/>
            <a:ext cx="11240428" cy="5708494"/>
          </a:xfrm>
          <a:prstGeom prst="roundRect">
            <a:avLst>
              <a:gd name="adj" fmla="val 1532"/>
            </a:avLst>
          </a:prstGeom>
          <a:solidFill>
            <a:srgbClr val="1D26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5720" tIns="45720" rIns="45720" rtlCol="0" anchor="ctr"/>
          <a:lstStyle/>
          <a:p>
            <a:pPr algn="ctr"/>
            <a:endParaRPr lang="en-US" b="0" i="0" dirty="0" err="1">
              <a:solidFill>
                <a:schemeClr val="tx1"/>
              </a:solidFill>
              <a:latin typeface="Amazon Ember Display" panose="020F0603020204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39B32C00-084F-28C0-BB8F-C28174CF1CE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8" cy="338709"/>
          </a:xfrm>
          <a:prstGeom prst="rect">
            <a:avLst/>
          </a:prstGeom>
        </p:spPr>
      </p:pic>
      <p:sp>
        <p:nvSpPr>
          <p:cNvPr id="16" name="Title 1">
            <a:extLst>
              <a:ext uri="{FF2B5EF4-FFF2-40B4-BE49-F238E27FC236}">
                <a16:creationId xmlns:a16="http://schemas.microsoft.com/office/drawing/2014/main" id="{B57A2FB6-579C-8BDA-C03C-733FDD502C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</p:spTree>
    <p:extLst>
      <p:ext uri="{BB962C8B-B14F-4D97-AF65-F5344CB8AC3E}">
        <p14:creationId xmlns:p14="http://schemas.microsoft.com/office/powerpoint/2010/main" val="10038214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464" userDrawn="1">
          <p15:clr>
            <a:srgbClr val="FBAE40"/>
          </p15:clr>
        </p15:guide>
        <p15:guide id="2" orient="horz" pos="2592">
          <p15:clr>
            <a:srgbClr val="FBAE40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8E5C7669-14A6-5D54-857D-1FADC64750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A9F35CF-0293-AD03-12BE-0AD2771A7530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20B9D2A-5256-0C86-DBF9-819E149FDD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7F237FD4-93CF-BE6F-8A01-F39EF1E259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7" cy="338709"/>
          </a:xfrm>
          <a:prstGeom prst="rect">
            <a:avLst/>
          </a:prstGeom>
        </p:spPr>
      </p:pic>
      <p:sp>
        <p:nvSpPr>
          <p:cNvPr id="17" name="Title 1">
            <a:extLst>
              <a:ext uri="{FF2B5EF4-FFF2-40B4-BE49-F238E27FC236}">
                <a16:creationId xmlns:a16="http://schemas.microsoft.com/office/drawing/2014/main" id="{74CEA261-0749-39A4-C724-57029DDE91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</p:spTree>
    <p:extLst>
      <p:ext uri="{BB962C8B-B14F-4D97-AF65-F5344CB8AC3E}">
        <p14:creationId xmlns:p14="http://schemas.microsoft.com/office/powerpoint/2010/main" val="7172074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>
          <p15:clr>
            <a:srgbClr val="FBAE40"/>
          </p15:clr>
        </p15:guide>
        <p15:guide id="2" orient="horz" pos="2592">
          <p15:clr>
            <a:srgbClr val="FBAE40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1F8D0445-6250-D8A7-DA99-8E3E6B1939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1117ECE-DA96-4373-B8B2-4E847C5ACB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9FA2AE2-2071-6FBA-C0DF-DC91D9C45E81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216E5BB-D7F1-57B7-F47C-38FAC1D8C9F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ABE8694-CEBE-FC6B-2826-A3C160A810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7" cy="338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4478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>
          <p15:clr>
            <a:srgbClr val="FBAE40"/>
          </p15:clr>
        </p15:guide>
        <p15:guide id="2" orient="horz" pos="2592">
          <p15:clr>
            <a:srgbClr val="FBAE40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 Gradi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5B3E4E87-E0BD-16D9-98F9-BB7B231C4B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2CC38951-92FB-41A4-A9D4-F3B7D3577E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40082" y="4127500"/>
            <a:ext cx="8067261" cy="369332"/>
          </a:xfrm>
        </p:spPr>
        <p:txBody>
          <a:bodyPr/>
          <a:lstStyle>
            <a:lvl1pPr marL="0" indent="0">
              <a:spcAft>
                <a:spcPts val="0"/>
              </a:spcAft>
              <a:buNone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name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C436BC0-B224-4E6F-99AF-155A3657C05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540082" y="4496832"/>
            <a:ext cx="806726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Quoted person’s affiliation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11DEF90-4BC7-4449-B8ED-B9BEFD74704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2BEA218-CD6F-B44E-B26C-C64BF244E0F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0F1DAA-08EC-40A3-9CC6-57B8099A6FA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8D867C9-C0CC-45E6-BDB6-5AAA8DF8A9C3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F74E9CC-3075-EE68-DD01-BF810D0A2E59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AC7AAD79-AAE6-EC0F-FBB1-3EC2FA0CE8B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52BD0C7-FA87-6543-491D-C8D901F52BA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5928" y="1942480"/>
            <a:ext cx="398998" cy="338709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41DB773A-50B4-2838-9D40-23B240064E7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540082" y="1975199"/>
            <a:ext cx="8067261" cy="1920526"/>
          </a:xfrm>
          <a:prstGeom prst="rect">
            <a:avLst/>
          </a:prstGeom>
        </p:spPr>
        <p:txBody>
          <a:bodyPr anchor="b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quote here. Reposition quote mark graphics to frame the quote.</a:t>
            </a:r>
          </a:p>
        </p:txBody>
      </p:sp>
    </p:spTree>
    <p:extLst>
      <p:ext uri="{BB962C8B-B14F-4D97-AF65-F5344CB8AC3E}">
        <p14:creationId xmlns:p14="http://schemas.microsoft.com/office/powerpoint/2010/main" val="1592245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248">
          <p15:clr>
            <a:srgbClr val="FBAE40"/>
          </p15:clr>
        </p15:guide>
        <p15:guide id="2" orient="horz" pos="2592">
          <p15:clr>
            <a:srgbClr val="FBAE40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A54A48E-55BF-C7C1-29F2-A6FC948011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18036"/>
            <a:ext cx="7823200" cy="1421928"/>
          </a:xfrm>
          <a:prstGeom prst="rect">
            <a:avLst/>
          </a:prstGeom>
        </p:spPr>
        <p:txBody>
          <a:bodyPr anchor="ctr" anchorCtr="0"/>
          <a:lstStyle>
            <a:lvl1pPr>
              <a:defRPr sz="48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504A1AE1-7907-F24D-8677-0B8F5F67234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BD8B1BE-F62C-9842-9FF0-A53695D03916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7116990-AF13-5F3A-8ED1-EFBA6434906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841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94046E6-CE12-7F6E-8811-7DF794DE7D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18036"/>
            <a:ext cx="7823200" cy="1421928"/>
          </a:xfrm>
          <a:prstGeom prst="rect">
            <a:avLst/>
          </a:prstGeom>
        </p:spPr>
        <p:txBody>
          <a:bodyPr anchor="ctr" anchorCtr="0"/>
          <a:lstStyle>
            <a:lvl1pPr>
              <a:defRPr sz="48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504A1AE1-7907-F24D-8677-0B8F5F67234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CECC62-1D56-92A3-418D-0EC34FDA9B78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9B369C-4812-6B2A-CCF0-6346B4600A5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0127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4D5A327-DE22-15C5-BDAA-59E2DD0AB55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18036"/>
            <a:ext cx="7823200" cy="1421928"/>
          </a:xfrm>
          <a:prstGeom prst="rect">
            <a:avLst/>
          </a:prstGeom>
        </p:spPr>
        <p:txBody>
          <a:bodyPr anchor="ctr" anchorCtr="0"/>
          <a:lstStyle>
            <a:lvl1pPr>
              <a:defRPr sz="48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Section layout: Enter section name here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25053DED-8B0A-4549-8967-4B01D5F3B8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504A1AE1-7907-F24D-8677-0B8F5F67234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3C84D5AC-C55E-442D-A261-2526AFE660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BE13C20-A770-495A-BA36-0CE111A91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solidFill>
                  <a:schemeClr val="tx1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F6FE5FF-6177-0943-300C-32D19148D86C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D45EC76-5973-D100-2A27-71BAEC1CC4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5085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8ECA2-6D6E-4722-9B75-7468AE1E58A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Code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BCD8-5D1C-48DC-A21B-317A0B7D55A0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09600" y="1714500"/>
            <a:ext cx="10972800" cy="1903085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286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4572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6858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9144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Type or paste plain-text code here; or click icon to add image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A09EAB3-8007-4FDC-BADB-BADCE0CE18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14000039-AC38-8C4D-BBF6-A4179217D919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375AEC-53B6-4043-9677-30AD83B02F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F51AD4-FDAE-4E07-B685-874180F10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57454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de - 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2A4C8A-667C-40C7-9A6D-BA3F977C5FD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Two-column code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10331E-4F8F-4DEC-91C1-F631560E6601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609600" y="1714500"/>
            <a:ext cx="5248274" cy="1903085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286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4572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6858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9144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code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F72257F-5E84-444A-B9C4-CCB856025EB2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34125" y="1714500"/>
            <a:ext cx="5248276" cy="1903085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2286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4572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6858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914400" indent="0">
              <a:spcAft>
                <a:spcPts val="600"/>
              </a:spcAft>
              <a:buNone/>
              <a:defRPr sz="1800" b="0" i="0">
                <a:latin typeface="Amazon Ember Mono" panose="020B0509020204020204" pitchFamily="49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Enter code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D810155-AFE0-49FD-8E9F-C55D662327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BA838F1F-E927-864D-8933-A87A9B46D340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A757A-A572-48F6-B0E7-EBDAFBA598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6BBE49C-423E-451A-A0D2-7D73F2531B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6192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pos="3840">
          <p15:clr>
            <a:srgbClr val="FBAE40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&amp;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90820-803B-4C55-BA9E-AE3223753E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3256" y="3226552"/>
            <a:ext cx="6823869" cy="750238"/>
          </a:xfrm>
          <a:prstGeom prst="rect">
            <a:avLst/>
          </a:prstGeom>
        </p:spPr>
        <p:txBody>
          <a:bodyPr/>
          <a:lstStyle>
            <a:lvl1pPr>
              <a:defRPr sz="2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Enter subtitle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5841FE7-5B7D-4299-B262-F8E574B50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F5CD9E88-8D52-D44B-9301-05276D5B5248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28617C0-A817-49E3-9857-07752AB4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B99A66-7F1A-495E-B008-D2DB34B05B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0F7951E-E6AB-4553-9142-A91D5BC58C21}"/>
              </a:ext>
            </a:extLst>
          </p:cNvPr>
          <p:cNvSpPr txBox="1"/>
          <p:nvPr userDrawn="1"/>
        </p:nvSpPr>
        <p:spPr>
          <a:xfrm>
            <a:off x="609599" y="2428875"/>
            <a:ext cx="6867525" cy="955666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11054065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 or Demo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915E6F-C631-449B-B22F-53FD20C9E89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09600" y="2773436"/>
            <a:ext cx="7823200" cy="1311128"/>
          </a:xfrm>
          <a:prstGeom prst="rect">
            <a:avLst/>
          </a:prstGeom>
        </p:spPr>
        <p:txBody>
          <a:bodyPr anchor="ctr" anchorCtr="0"/>
          <a:lstStyle>
            <a:lvl1pPr>
              <a:defRPr sz="4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Video or demo divider: Enter “Video” or “Demo” here</a:t>
            </a:r>
          </a:p>
        </p:txBody>
      </p:sp>
    </p:spTree>
    <p:extLst>
      <p:ext uri="{BB962C8B-B14F-4D97-AF65-F5344CB8AC3E}">
        <p14:creationId xmlns:p14="http://schemas.microsoft.com/office/powerpoint/2010/main" val="270660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1C300D94-E16B-4268-9D8D-053D71D5DCA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4994672" y="2327672"/>
            <a:ext cx="2202656" cy="2202656"/>
          </a:xfrm>
          <a:prstGeom prst="rect">
            <a:avLst/>
          </a:prstGeom>
        </p:spPr>
      </p:pic>
      <p:sp>
        <p:nvSpPr>
          <p:cNvPr id="7" name="Media Placeholder 6">
            <a:extLst>
              <a:ext uri="{FF2B5EF4-FFF2-40B4-BE49-F238E27FC236}">
                <a16:creationId xmlns:a16="http://schemas.microsoft.com/office/drawing/2014/main" id="{6100FBD5-D226-4B79-8009-A3AA42458FC8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0" y="0"/>
            <a:ext cx="12192000" cy="6858000"/>
          </a:xfrm>
          <a:solidFill>
            <a:schemeClr val="bg2"/>
          </a:solidFill>
        </p:spPr>
        <p:txBody>
          <a:bodyPr lIns="548640" anchor="ctr">
            <a:noAutofit/>
          </a:bodyPr>
          <a:lstStyle>
            <a:lvl1pPr marL="0" indent="0" algn="ctr"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icon to add media</a:t>
            </a:r>
          </a:p>
        </p:txBody>
      </p:sp>
    </p:spTree>
    <p:extLst>
      <p:ext uri="{BB962C8B-B14F-4D97-AF65-F5344CB8AC3E}">
        <p14:creationId xmlns:p14="http://schemas.microsoft.com/office/powerpoint/2010/main" val="1009118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51A51E-0F08-4B7B-9A9F-00CF3AA310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262" y="914401"/>
            <a:ext cx="10972800" cy="646331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Content with caption layout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4F6EECF-7227-4AD4-BC6B-F6715716A80F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6210300" y="1714501"/>
            <a:ext cx="5372100" cy="2232406"/>
          </a:xfrm>
        </p:spPr>
        <p:txBody>
          <a:bodyPr/>
          <a:lstStyle>
            <a:lvl1pPr marL="457200" indent="-457200">
              <a:buFont typeface="Arial" panose="020B0604020202020204" pitchFamily="34" charset="0"/>
              <a:buChar char="•"/>
              <a:defRPr sz="2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sz="24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sz="20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sz="18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Enter text or click icon to add media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0C0C8A-CCAE-4B98-91F0-838AA4F55C8F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09598" y="1725611"/>
            <a:ext cx="5372101" cy="313932"/>
          </a:xfrm>
        </p:spPr>
        <p:txBody>
          <a:bodyPr/>
          <a:lstStyle>
            <a:lvl1pPr marL="0" indent="0">
              <a:buNone/>
              <a:defRPr sz="1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Enter descriptive text here</a:t>
            </a:r>
          </a:p>
        </p:txBody>
      </p:sp>
    </p:spTree>
    <p:extLst>
      <p:ext uri="{BB962C8B-B14F-4D97-AF65-F5344CB8AC3E}">
        <p14:creationId xmlns:p14="http://schemas.microsoft.com/office/powerpoint/2010/main" val="1279150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FB9EFE0-8E44-C90C-B937-EC90601AF07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1FFA190-394C-4586-A84A-BA2A6770300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682D70F-F9C4-4C4C-A916-589EA4438C2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11" name="Text Placeholder 7">
            <a:extLst>
              <a:ext uri="{FF2B5EF4-FFF2-40B4-BE49-F238E27FC236}">
                <a16:creationId xmlns:a16="http://schemas.microsoft.com/office/drawing/2014/main" id="{393A1250-E885-4935-B98D-9C62E4E51F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F7E9957-AB07-4CE6-BD9E-3631EF6ED53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46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13" name="Text Placeholder 7">
            <a:extLst>
              <a:ext uri="{FF2B5EF4-FFF2-40B4-BE49-F238E27FC236}">
                <a16:creationId xmlns:a16="http://schemas.microsoft.com/office/drawing/2014/main" id="{E064B62F-5416-46A2-BBC6-945C362C63D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0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14" name="Text Placeholder 9">
            <a:extLst>
              <a:ext uri="{FF2B5EF4-FFF2-40B4-BE49-F238E27FC236}">
                <a16:creationId xmlns:a16="http://schemas.microsoft.com/office/drawing/2014/main" id="{4BBE44B1-E140-4E35-AF0B-41A3CDA5CA2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82BEBFA3-8C5E-448A-B03D-8DAAEBB407B0}"/>
              </a:ext>
            </a:extLst>
          </p:cNvPr>
          <p:cNvSpPr txBox="1"/>
          <p:nvPr userDrawn="1"/>
        </p:nvSpPr>
        <p:spPr>
          <a:xfrm>
            <a:off x="609599" y="2461211"/>
            <a:ext cx="6867525" cy="9233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Thank you!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F991574-CEFD-26D9-588F-1C0FFBCDA2F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16413"/>
            <a:ext cx="979714" cy="58615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EA8C7E34-CF30-2AED-4C9C-32CE310B5A51}"/>
              </a:ext>
            </a:extLst>
          </p:cNvPr>
          <p:cNvSpPr txBox="1"/>
          <p:nvPr userDrawn="1"/>
        </p:nvSpPr>
        <p:spPr>
          <a:xfrm>
            <a:off x="527767" y="6017899"/>
            <a:ext cx="3977371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158040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92306B6-0447-DE92-96EA-90340D62C6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F4CEAE59-88AB-067D-8305-5D60E5C0CC9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7ED4E7E8-6939-47DD-F50C-1BE8D7C7AB1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B0E08B7E-513C-0B0B-9DC0-33A10068E81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1EF1BFC-F8EA-31FF-2ECB-6FE640057D1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46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BCF5D785-7779-B4A7-1593-D9E4005D41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0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C67EAE0-22D8-7774-6075-2E7C8D3579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B073B14-3FCE-9EBE-8EF4-076D31F5D3A9}"/>
              </a:ext>
            </a:extLst>
          </p:cNvPr>
          <p:cNvSpPr txBox="1"/>
          <p:nvPr userDrawn="1"/>
        </p:nvSpPr>
        <p:spPr>
          <a:xfrm>
            <a:off x="609599" y="2461211"/>
            <a:ext cx="6867525" cy="9233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Thank you!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B64E461-542C-9DF0-B91E-B36341643F32}"/>
              </a:ext>
            </a:extLst>
          </p:cNvPr>
          <p:cNvSpPr txBox="1"/>
          <p:nvPr userDrawn="1"/>
        </p:nvSpPr>
        <p:spPr>
          <a:xfrm>
            <a:off x="-1352550" y="3771900"/>
            <a:ext cx="65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endParaRPr lang="en-US" b="0" i="0" dirty="0" err="1">
              <a:latin typeface="Amazon Ember Display" panose="020F0603020204020204" pitchFamily="34" charset="0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13BB739-DBCB-A674-9F3C-97310C1F9F2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16413"/>
            <a:ext cx="979714" cy="586152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5A7816D4-9E22-E961-B267-8DCA00D5E0AD}"/>
              </a:ext>
            </a:extLst>
          </p:cNvPr>
          <p:cNvSpPr txBox="1"/>
          <p:nvPr userDrawn="1"/>
        </p:nvSpPr>
        <p:spPr>
          <a:xfrm>
            <a:off x="527767" y="6017899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339859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Option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8FB132DE-7B4D-84B4-29EF-A28CEB1958F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06618CA2-623A-29DB-A6D4-EB10D6D59A2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02686" y="5616413"/>
            <a:ext cx="979714" cy="586152"/>
          </a:xfrm>
          <a:prstGeom prst="rect">
            <a:avLst/>
          </a:prstGeom>
        </p:spPr>
      </p:pic>
      <p:sp>
        <p:nvSpPr>
          <p:cNvPr id="3" name="Text Placeholder 7">
            <a:extLst>
              <a:ext uri="{FF2B5EF4-FFF2-40B4-BE49-F238E27FC236}">
                <a16:creationId xmlns:a16="http://schemas.microsoft.com/office/drawing/2014/main" id="{C3E01366-E822-32FE-65C0-B3B4125945B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19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1E78FCF9-F25E-3767-EB4A-8D919FAD0C7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19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4A1C9D7C-4935-7A74-21C6-B88B45377B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7146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6" name="Text Placeholder 9">
            <a:extLst>
              <a:ext uri="{FF2B5EF4-FFF2-40B4-BE49-F238E27FC236}">
                <a16:creationId xmlns:a16="http://schemas.microsoft.com/office/drawing/2014/main" id="{20D6E1ED-92EF-4477-D94E-EDA210EF885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7146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7" name="Text Placeholder 7">
            <a:extLst>
              <a:ext uri="{FF2B5EF4-FFF2-40B4-BE49-F238E27FC236}">
                <a16:creationId xmlns:a16="http://schemas.microsoft.com/office/drawing/2014/main" id="{3F1AB78F-B9B6-3B94-6F03-015F0598F3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10125" y="3621643"/>
            <a:ext cx="1994088" cy="369332"/>
          </a:xfrm>
        </p:spPr>
        <p:txBody>
          <a:bodyPr anchor="b" anchorCtr="0"/>
          <a:lstStyle>
            <a:lvl1pPr marL="0" indent="0">
              <a:buNone/>
              <a:defRPr sz="20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name</a:t>
            </a:r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7B0FD9D2-77A6-9253-CB15-84E1C403FB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810125" y="3990975"/>
            <a:ext cx="1994088" cy="535531"/>
          </a:xfrm>
        </p:spPr>
        <p:txBody>
          <a:bodyPr/>
          <a:lstStyle>
            <a:lvl1pPr marL="0" indent="0">
              <a:spcAft>
                <a:spcPts val="600"/>
              </a:spcAft>
              <a:buNone/>
              <a:defRPr sz="1600" b="0" i="0">
                <a:solidFill>
                  <a:schemeClr val="tx2"/>
                </a:solidFill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pPr lvl="0"/>
            <a:r>
              <a:rPr lang="en-US" dirty="0"/>
              <a:t>Speaker contact info (email or socials)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DAE79A02-C451-B664-9107-9D196F3382D7}"/>
              </a:ext>
            </a:extLst>
          </p:cNvPr>
          <p:cNvSpPr txBox="1"/>
          <p:nvPr userDrawn="1"/>
        </p:nvSpPr>
        <p:spPr>
          <a:xfrm>
            <a:off x="609599" y="2461211"/>
            <a:ext cx="6867525" cy="923330"/>
          </a:xfrm>
          <a:prstGeom prst="rect">
            <a:avLst/>
          </a:prstGeom>
          <a:noFill/>
        </p:spPr>
        <p:txBody>
          <a:bodyPr wrap="square" lIns="0" rtlCol="0">
            <a:noAutofit/>
          </a:bodyPr>
          <a:lstStyle/>
          <a:p>
            <a:r>
              <a:rPr lang="en-US" sz="48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Thank you!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416FB4C-1D1E-4119-B730-03DD2E265086}"/>
              </a:ext>
            </a:extLst>
          </p:cNvPr>
          <p:cNvSpPr txBox="1"/>
          <p:nvPr userDrawn="1"/>
        </p:nvSpPr>
        <p:spPr>
          <a:xfrm>
            <a:off x="-1352550" y="3771900"/>
            <a:ext cx="65" cy="369332"/>
          </a:xfrm>
          <a:prstGeom prst="rect">
            <a:avLst/>
          </a:prstGeom>
          <a:noFill/>
        </p:spPr>
        <p:txBody>
          <a:bodyPr wrap="none" lIns="0" rIns="0" rtlCol="0">
            <a:spAutoFit/>
          </a:bodyPr>
          <a:lstStyle/>
          <a:p>
            <a:pPr algn="l"/>
            <a:endParaRPr lang="en-US" b="0" i="0" dirty="0" err="1">
              <a:latin typeface="Amazon Ember Display" panose="020F0603020204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73418EE-3F95-4F71-83CC-C11186EB4B28}"/>
              </a:ext>
            </a:extLst>
          </p:cNvPr>
          <p:cNvSpPr txBox="1"/>
          <p:nvPr userDrawn="1"/>
        </p:nvSpPr>
        <p:spPr>
          <a:xfrm>
            <a:off x="527767" y="6017899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</p:spTree>
    <p:extLst>
      <p:ext uri="{BB962C8B-B14F-4D97-AF65-F5344CB8AC3E}">
        <p14:creationId xmlns:p14="http://schemas.microsoft.com/office/powerpoint/2010/main" val="1099431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8FA33D-5535-4C9A-8FE3-B37ABA63B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914401"/>
            <a:ext cx="10972800" cy="535531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93D77A-024C-472F-B312-4E06A5BAE0B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9435402" y="1718982"/>
            <a:ext cx="2146998" cy="4491317"/>
          </a:xfrm>
        </p:spPr>
        <p:txBody>
          <a:bodyPr vert="eaVert"/>
          <a:lstStyle>
            <a:lvl1pPr marL="0" indent="0">
              <a:buFontTx/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457200" indent="0">
              <a:buFontTx/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914400" indent="0">
              <a:buFontTx/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371600" indent="0">
              <a:buFontTx/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1828800" indent="0">
              <a:buFontTx/>
              <a:buNone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D7BCF1F-274F-4C05-8696-189CDAE0C3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8DF6AC9B-6FB6-E64C-9786-C40DFE89F624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BB62C-DD5C-4CC6-98BC-330285579B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0D4DAD-D906-4444-864A-7CED33CEDE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625061DB-7406-41C8-A121-52D8D4484F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5709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F2CA4B-F100-498A-9F95-D1048E98B36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914399"/>
            <a:ext cx="2857500" cy="5295901"/>
          </a:xfrm>
          <a:prstGeom prst="rect">
            <a:avLst/>
          </a:prstGeom>
        </p:spPr>
        <p:txBody>
          <a:bodyPr vert="eaVert">
            <a:normAutofit/>
          </a:bodyPr>
          <a:lstStyle>
            <a:lvl1pPr>
              <a:defRPr sz="3600"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442DEB-18AA-41C3-A034-B81C200697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425502" y="914399"/>
            <a:ext cx="2146998" cy="5295901"/>
          </a:xfrm>
        </p:spPr>
        <p:txBody>
          <a:bodyPr vert="eaVert"/>
          <a:lstStyle>
            <a:lvl1pPr marL="457200" indent="-4572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1pPr>
            <a:lvl2pPr marL="80010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2pPr>
            <a:lvl3pPr marL="1257300" indent="-34290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3pPr>
            <a:lvl4pPr marL="1657350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4pPr>
            <a:lvl5pPr marL="2114550" indent="-285750">
              <a:buFont typeface="Arial" panose="020B0604020202020204" pitchFamily="34" charset="0"/>
              <a:buChar char="•"/>
              <a:defRPr b="0" i="0">
                <a:latin typeface="Amazon Ember Display" panose="020F0603020204020204" pitchFamily="34" charset="0"/>
                <a:ea typeface="Amazon Ember Display" panose="020F0603020204020204" pitchFamily="34" charset="0"/>
                <a:cs typeface="Amazon Ember Display" panose="020F06030202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D98874D-2362-4107-9CFB-6624C519CF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21DD148F-2774-EA45-8C22-2C39149188FB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81FEF1-5834-4539-A37C-ED5E275C6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AA1474-147C-4D4E-B55D-24F747B205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0" i="0">
                <a:latin typeface="Amazon Ember Display" panose="020F0603020204020204" pitchFamily="34" charset="0"/>
              </a:defRPr>
            </a:lvl1pPr>
          </a:lstStyle>
          <a:p>
            <a:fld id="{625061DB-7406-41C8-A121-52D8D4484FD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132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69.xml"/><Relationship Id="rId18" Type="http://schemas.openxmlformats.org/officeDocument/2006/relationships/slideLayout" Target="../slideLayouts/slideLayout74.xml"/><Relationship Id="rId26" Type="http://schemas.openxmlformats.org/officeDocument/2006/relationships/slideLayout" Target="../slideLayouts/slideLayout82.xml"/><Relationship Id="rId39" Type="http://schemas.openxmlformats.org/officeDocument/2006/relationships/slideLayout" Target="../slideLayouts/slideLayout95.xml"/><Relationship Id="rId21" Type="http://schemas.openxmlformats.org/officeDocument/2006/relationships/slideLayout" Target="../slideLayouts/slideLayout77.xml"/><Relationship Id="rId34" Type="http://schemas.openxmlformats.org/officeDocument/2006/relationships/slideLayout" Target="../slideLayouts/slideLayout90.xml"/><Relationship Id="rId42" Type="http://schemas.openxmlformats.org/officeDocument/2006/relationships/slideLayout" Target="../slideLayouts/slideLayout98.xml"/><Relationship Id="rId47" Type="http://schemas.openxmlformats.org/officeDocument/2006/relationships/slideLayout" Target="../slideLayouts/slideLayout103.xml"/><Relationship Id="rId50" Type="http://schemas.openxmlformats.org/officeDocument/2006/relationships/slideLayout" Target="../slideLayouts/slideLayout106.xml"/><Relationship Id="rId7" Type="http://schemas.openxmlformats.org/officeDocument/2006/relationships/slideLayout" Target="../slideLayouts/slideLayout63.xml"/><Relationship Id="rId2" Type="http://schemas.openxmlformats.org/officeDocument/2006/relationships/slideLayout" Target="../slideLayouts/slideLayout58.xml"/><Relationship Id="rId16" Type="http://schemas.openxmlformats.org/officeDocument/2006/relationships/slideLayout" Target="../slideLayouts/slideLayout72.xml"/><Relationship Id="rId29" Type="http://schemas.openxmlformats.org/officeDocument/2006/relationships/slideLayout" Target="../slideLayouts/slideLayout85.xml"/><Relationship Id="rId11" Type="http://schemas.openxmlformats.org/officeDocument/2006/relationships/slideLayout" Target="../slideLayouts/slideLayout67.xml"/><Relationship Id="rId24" Type="http://schemas.openxmlformats.org/officeDocument/2006/relationships/slideLayout" Target="../slideLayouts/slideLayout80.xml"/><Relationship Id="rId32" Type="http://schemas.openxmlformats.org/officeDocument/2006/relationships/slideLayout" Target="../slideLayouts/slideLayout88.xml"/><Relationship Id="rId37" Type="http://schemas.openxmlformats.org/officeDocument/2006/relationships/slideLayout" Target="../slideLayouts/slideLayout93.xml"/><Relationship Id="rId40" Type="http://schemas.openxmlformats.org/officeDocument/2006/relationships/slideLayout" Target="../slideLayouts/slideLayout96.xml"/><Relationship Id="rId45" Type="http://schemas.openxmlformats.org/officeDocument/2006/relationships/slideLayout" Target="../slideLayouts/slideLayout101.xml"/><Relationship Id="rId53" Type="http://schemas.openxmlformats.org/officeDocument/2006/relationships/image" Target="../media/image13.png"/><Relationship Id="rId5" Type="http://schemas.openxmlformats.org/officeDocument/2006/relationships/slideLayout" Target="../slideLayouts/slideLayout61.xml"/><Relationship Id="rId10" Type="http://schemas.openxmlformats.org/officeDocument/2006/relationships/slideLayout" Target="../slideLayouts/slideLayout66.xml"/><Relationship Id="rId19" Type="http://schemas.openxmlformats.org/officeDocument/2006/relationships/slideLayout" Target="../slideLayouts/slideLayout75.xml"/><Relationship Id="rId31" Type="http://schemas.openxmlformats.org/officeDocument/2006/relationships/slideLayout" Target="../slideLayouts/slideLayout87.xml"/><Relationship Id="rId44" Type="http://schemas.openxmlformats.org/officeDocument/2006/relationships/slideLayout" Target="../slideLayouts/slideLayout100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60.xml"/><Relationship Id="rId9" Type="http://schemas.openxmlformats.org/officeDocument/2006/relationships/slideLayout" Target="../slideLayouts/slideLayout65.xml"/><Relationship Id="rId14" Type="http://schemas.openxmlformats.org/officeDocument/2006/relationships/slideLayout" Target="../slideLayouts/slideLayout70.xml"/><Relationship Id="rId22" Type="http://schemas.openxmlformats.org/officeDocument/2006/relationships/slideLayout" Target="../slideLayouts/slideLayout78.xml"/><Relationship Id="rId27" Type="http://schemas.openxmlformats.org/officeDocument/2006/relationships/slideLayout" Target="../slideLayouts/slideLayout83.xml"/><Relationship Id="rId30" Type="http://schemas.openxmlformats.org/officeDocument/2006/relationships/slideLayout" Target="../slideLayouts/slideLayout86.xml"/><Relationship Id="rId35" Type="http://schemas.openxmlformats.org/officeDocument/2006/relationships/slideLayout" Target="../slideLayouts/slideLayout91.xml"/><Relationship Id="rId43" Type="http://schemas.openxmlformats.org/officeDocument/2006/relationships/slideLayout" Target="../slideLayouts/slideLayout99.xml"/><Relationship Id="rId48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64.xml"/><Relationship Id="rId51" Type="http://schemas.openxmlformats.org/officeDocument/2006/relationships/slideLayout" Target="../slideLayouts/slideLayout107.xml"/><Relationship Id="rId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68.xml"/><Relationship Id="rId17" Type="http://schemas.openxmlformats.org/officeDocument/2006/relationships/slideLayout" Target="../slideLayouts/slideLayout73.xml"/><Relationship Id="rId25" Type="http://schemas.openxmlformats.org/officeDocument/2006/relationships/slideLayout" Target="../slideLayouts/slideLayout81.xml"/><Relationship Id="rId33" Type="http://schemas.openxmlformats.org/officeDocument/2006/relationships/slideLayout" Target="../slideLayouts/slideLayout89.xml"/><Relationship Id="rId38" Type="http://schemas.openxmlformats.org/officeDocument/2006/relationships/slideLayout" Target="../slideLayouts/slideLayout94.xml"/><Relationship Id="rId46" Type="http://schemas.openxmlformats.org/officeDocument/2006/relationships/slideLayout" Target="../slideLayouts/slideLayout102.xml"/><Relationship Id="rId20" Type="http://schemas.openxmlformats.org/officeDocument/2006/relationships/slideLayout" Target="../slideLayouts/slideLayout76.xml"/><Relationship Id="rId41" Type="http://schemas.openxmlformats.org/officeDocument/2006/relationships/slideLayout" Target="../slideLayouts/slideLayout97.xml"/><Relationship Id="rId1" Type="http://schemas.openxmlformats.org/officeDocument/2006/relationships/slideLayout" Target="../slideLayouts/slideLayout57.xml"/><Relationship Id="rId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71.xml"/><Relationship Id="rId23" Type="http://schemas.openxmlformats.org/officeDocument/2006/relationships/slideLayout" Target="../slideLayouts/slideLayout79.xml"/><Relationship Id="rId28" Type="http://schemas.openxmlformats.org/officeDocument/2006/relationships/slideLayout" Target="../slideLayouts/slideLayout84.xml"/><Relationship Id="rId36" Type="http://schemas.openxmlformats.org/officeDocument/2006/relationships/slideLayout" Target="../slideLayouts/slideLayout92.xml"/><Relationship Id="rId49" Type="http://schemas.openxmlformats.org/officeDocument/2006/relationships/slideLayout" Target="../slideLayouts/slideLayout10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928EF9-1BCD-42D2-8B21-6150BBD86FB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718983"/>
            <a:ext cx="10972800" cy="2203680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484D14-2EC8-4252-96DA-F75A75EAF3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9532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mazon Ember Display" panose="020F0603020204020204" pitchFamily="34" charset="0"/>
              </a:defRPr>
            </a:lvl1pPr>
          </a:lstStyle>
          <a:p>
            <a:fld id="{3B1EF3D5-2436-9240-B6D0-2048A71FFF33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5B18F2-2506-4A8B-983C-1A77A245E6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953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925A29-F4EF-4A12-9095-1B88A1BDDE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9200" y="62895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3D8171-6606-4DC3-AA28-D2EE5F0EC812}"/>
              </a:ext>
            </a:extLst>
          </p:cNvPr>
          <p:cNvSpPr txBox="1"/>
          <p:nvPr userDrawn="1"/>
        </p:nvSpPr>
        <p:spPr>
          <a:xfrm>
            <a:off x="1141084" y="6389813"/>
            <a:ext cx="2688557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67F50F9-4909-422B-A8DD-8362E9484737}"/>
              </a:ext>
            </a:extLst>
          </p:cNvPr>
          <p:cNvPicPr>
            <a:picLocks noChangeAspect="1"/>
          </p:cNvPicPr>
          <p:nvPr userDrawn="1"/>
        </p:nvPicPr>
        <p:blipFill>
          <a:blip r:embed="rId5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9048"/>
          </a:xfrm>
          <a:prstGeom prst="rect">
            <a:avLst/>
          </a:prstGeom>
        </p:spPr>
      </p:pic>
      <p:sp>
        <p:nvSpPr>
          <p:cNvPr id="20" name="Title Placeholder 19">
            <a:extLst>
              <a:ext uri="{FF2B5EF4-FFF2-40B4-BE49-F238E27FC236}">
                <a16:creationId xmlns:a16="http://schemas.microsoft.com/office/drawing/2014/main" id="{4797D856-648E-41D7-7250-C248B908D2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711489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0" r:id="rId2"/>
    <p:sldLayoutId id="2147483711" r:id="rId3"/>
    <p:sldLayoutId id="2147483713" r:id="rId4"/>
    <p:sldLayoutId id="2147483712" r:id="rId5"/>
    <p:sldLayoutId id="2147483731" r:id="rId6"/>
    <p:sldLayoutId id="2147483786" r:id="rId7"/>
    <p:sldLayoutId id="2147483787" r:id="rId8"/>
    <p:sldLayoutId id="2147483785" r:id="rId9"/>
    <p:sldLayoutId id="2147483661" r:id="rId10"/>
    <p:sldLayoutId id="2147483723" r:id="rId11"/>
    <p:sldLayoutId id="2147483722" r:id="rId12"/>
    <p:sldLayoutId id="2147483654" r:id="rId13"/>
    <p:sldLayoutId id="2147483725" r:id="rId14"/>
    <p:sldLayoutId id="2147483662" r:id="rId15"/>
    <p:sldLayoutId id="2147483724" r:id="rId16"/>
    <p:sldLayoutId id="2147483663" r:id="rId17"/>
    <p:sldLayoutId id="2147483655" r:id="rId18"/>
    <p:sldLayoutId id="2147483650" r:id="rId19"/>
    <p:sldLayoutId id="2147483664" r:id="rId20"/>
    <p:sldLayoutId id="2147483666" r:id="rId21"/>
    <p:sldLayoutId id="2147483667" r:id="rId22"/>
    <p:sldLayoutId id="2147483665" r:id="rId23"/>
    <p:sldLayoutId id="2147483729" r:id="rId24"/>
    <p:sldLayoutId id="2147483668" r:id="rId25"/>
    <p:sldLayoutId id="2147483730" r:id="rId26"/>
    <p:sldLayoutId id="2147483653" r:id="rId27"/>
    <p:sldLayoutId id="2147483689" r:id="rId28"/>
    <p:sldLayoutId id="2147483691" r:id="rId29"/>
    <p:sldLayoutId id="2147483690" r:id="rId30"/>
    <p:sldLayoutId id="2147483657" r:id="rId31"/>
    <p:sldLayoutId id="2147483692" r:id="rId32"/>
    <p:sldLayoutId id="2147483693" r:id="rId33"/>
    <p:sldLayoutId id="2147483652" r:id="rId34"/>
    <p:sldLayoutId id="2147483669" r:id="rId35"/>
    <p:sldLayoutId id="2147483670" r:id="rId36"/>
    <p:sldLayoutId id="2147483673" r:id="rId37"/>
    <p:sldLayoutId id="2147483726" r:id="rId38"/>
    <p:sldLayoutId id="2147483728" r:id="rId39"/>
    <p:sldLayoutId id="2147483727" r:id="rId40"/>
    <p:sldLayoutId id="2147483717" r:id="rId41"/>
    <p:sldLayoutId id="2147483651" r:id="rId42"/>
    <p:sldLayoutId id="2147483716" r:id="rId43"/>
    <p:sldLayoutId id="2147483671" r:id="rId44"/>
    <p:sldLayoutId id="2147483672" r:id="rId45"/>
    <p:sldLayoutId id="2147483695" r:id="rId46"/>
    <p:sldLayoutId id="2147483674" r:id="rId47"/>
    <p:sldLayoutId id="2147483675" r:id="rId48"/>
    <p:sldLayoutId id="2147483656" r:id="rId49"/>
    <p:sldLayoutId id="2147483676" r:id="rId50"/>
    <p:sldLayoutId id="2147483721" r:id="rId51"/>
    <p:sldLayoutId id="2147483720" r:id="rId52"/>
    <p:sldLayoutId id="2147483707" r:id="rId53"/>
    <p:sldLayoutId id="2147483708" r:id="rId54"/>
    <p:sldLayoutId id="2147483678" r:id="rId55"/>
    <p:sldLayoutId id="2147483709" r:id="rId5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0" i="0" kern="1200" baseline="0">
          <a:solidFill>
            <a:schemeClr val="tx2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SzPct val="90000"/>
        <a:buFont typeface="Arial" panose="020B0604020202020204" pitchFamily="34" charset="0"/>
        <a:buChar char="•"/>
        <a:defRPr sz="2800" b="0" i="0" kern="1200" baseline="0">
          <a:solidFill>
            <a:schemeClr val="tx2"/>
          </a:solidFill>
          <a:latin typeface="Amazon Ember Display" panose="020F0603020204020204" pitchFamily="34" charset="0"/>
          <a:ea typeface="+mn-ea"/>
          <a:cs typeface="+mn-cs"/>
        </a:defRPr>
      </a:lvl1pPr>
      <a:lvl2pPr marL="628650" indent="-3429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SzPct val="90000"/>
        <a:buFont typeface="Arial" panose="020B0604020202020204" pitchFamily="34" charset="0"/>
        <a:buChar char="•"/>
        <a:defRPr sz="2400" b="0" i="0" kern="1200" baseline="0">
          <a:solidFill>
            <a:schemeClr val="tx2"/>
          </a:solidFill>
          <a:latin typeface="Amazon Ember Display" panose="020F0603020204020204" pitchFamily="34" charset="0"/>
          <a:ea typeface="+mn-ea"/>
          <a:cs typeface="+mn-cs"/>
        </a:defRPr>
      </a:lvl2pPr>
      <a:lvl3pPr marL="971550" indent="-34290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2000" b="0" i="0" kern="1200" baseline="0">
          <a:solidFill>
            <a:schemeClr val="tx2"/>
          </a:solidFill>
          <a:latin typeface="Amazon Ember Display" panose="020F0603020204020204" pitchFamily="34" charset="0"/>
          <a:ea typeface="+mn-ea"/>
          <a:cs typeface="+mn-cs"/>
        </a:defRPr>
      </a:lvl3pPr>
      <a:lvl4pPr marL="1144588" indent="-28575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b="0" i="0" kern="1200" baseline="0">
          <a:solidFill>
            <a:schemeClr val="tx2"/>
          </a:solidFill>
          <a:latin typeface="Amazon Ember Display" panose="020F0603020204020204" pitchFamily="34" charset="0"/>
          <a:ea typeface="+mn-ea"/>
          <a:cs typeface="+mn-cs"/>
        </a:defRPr>
      </a:lvl4pPr>
      <a:lvl5pPr marL="1316038" indent="-285750" algn="l" defTabSz="914400" rtl="0" eaLnBrk="1" latinLnBrk="0" hangingPunct="1">
        <a:lnSpc>
          <a:spcPct val="90000"/>
        </a:lnSpc>
        <a:spcBef>
          <a:spcPts val="0"/>
        </a:spcBef>
        <a:spcAft>
          <a:spcPts val="1200"/>
        </a:spcAft>
        <a:buFont typeface="Arial" panose="020B0604020202020204" pitchFamily="34" charset="0"/>
        <a:buChar char="•"/>
        <a:defRPr sz="1800" b="0" i="0" kern="1200" baseline="0">
          <a:solidFill>
            <a:schemeClr val="tx2"/>
          </a:solidFill>
          <a:latin typeface="Amazon Ember Display" panose="020F0603020204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" userDrawn="1">
          <p15:clr>
            <a:srgbClr val="F26B43"/>
          </p15:clr>
        </p15:guide>
        <p15:guide id="2" pos="7296" userDrawn="1">
          <p15:clr>
            <a:srgbClr val="F26B43"/>
          </p15:clr>
        </p15:guide>
        <p15:guide id="3" orient="horz" pos="192" userDrawn="1">
          <p15:clr>
            <a:srgbClr val="F26B43"/>
          </p15:clr>
        </p15:guide>
        <p15:guide id="4" orient="horz" pos="3912" userDrawn="1">
          <p15:clr>
            <a:srgbClr val="F26B43"/>
          </p15:clr>
        </p15:guide>
        <p15:guide id="5" orient="horz" pos="1080" userDrawn="1">
          <p15:clr>
            <a:srgbClr val="F26B43"/>
          </p15:clr>
        </p15:guide>
        <p15:guide id="6" orient="horz" pos="57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A174A381-7875-51BF-E8F6-ADD8CD0BFC47}"/>
              </a:ext>
            </a:extLst>
          </p:cNvPr>
          <p:cNvPicPr>
            <a:picLocks noChangeAspect="1"/>
          </p:cNvPicPr>
          <p:nvPr userDrawn="1"/>
        </p:nvPicPr>
        <p:blipFill>
          <a:blip r:embed="rId5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295" y="6338002"/>
            <a:ext cx="365760" cy="218830"/>
          </a:xfrm>
          <a:prstGeom prst="rect">
            <a:avLst/>
          </a:prstGeom>
        </p:spPr>
      </p:pic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1B6ADCB0-6DD7-43B0-7350-0FCDAB6812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718983"/>
            <a:ext cx="10972800" cy="1844608"/>
          </a:xfrm>
          <a:prstGeom prst="rect">
            <a:avLst/>
          </a:prstGeom>
        </p:spPr>
        <p:txBody>
          <a:bodyPr vert="horz" wrap="square" lIns="0" tIns="45720" rIns="0" bIns="4572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A6D05899-77E5-196B-EA14-086F9A5A5E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9532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0" i="0">
                <a:solidFill>
                  <a:schemeClr val="tx1">
                    <a:tint val="75000"/>
                  </a:schemeClr>
                </a:solidFill>
                <a:latin typeface="Amazon Ember Display" panose="020F0603020204020204" pitchFamily="34" charset="0"/>
              </a:defRPr>
            </a:lvl1pPr>
          </a:lstStyle>
          <a:p>
            <a:fld id="{3B1EF3D5-2436-9240-B6D0-2048A71FFF33}" type="datetime1">
              <a:rPr lang="en-US" smtClean="0"/>
              <a:pPr/>
              <a:t>10/20/26</a:t>
            </a:fld>
            <a:endParaRPr lang="en-US" dirty="0"/>
          </a:p>
        </p:txBody>
      </p:sp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D22683EA-DD71-1EA1-728E-AE69D57D648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9532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b="0" i="0">
                <a:solidFill>
                  <a:schemeClr val="tx1">
                    <a:tint val="75000"/>
                  </a:schemeClr>
                </a:solidFill>
                <a:latin typeface="Amazon Ember Display" panose="020F06030202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E9EBCBEF-599C-1ADB-12ED-CECFECA745C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29200" y="62895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b="0" i="0">
                <a:solidFill>
                  <a:schemeClr val="tx2"/>
                </a:solidFill>
                <a:latin typeface="Amazon Ember Display" panose="020F0603020204020204" pitchFamily="34" charset="0"/>
              </a:defRPr>
            </a:lvl1pPr>
          </a:lstStyle>
          <a:p>
            <a:fld id="{EB4B8DE2-A4E8-46E4-8BBF-D75455EFF32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33C312-F607-20F9-BC64-57A8B6A590DF}"/>
              </a:ext>
            </a:extLst>
          </p:cNvPr>
          <p:cNvSpPr txBox="1"/>
          <p:nvPr userDrawn="1"/>
        </p:nvSpPr>
        <p:spPr>
          <a:xfrm>
            <a:off x="1141084" y="6389813"/>
            <a:ext cx="3937296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600" b="0" i="0" dirty="0">
                <a:solidFill>
                  <a:schemeClr val="tx2"/>
                </a:solidFill>
                <a:latin typeface="Amazon Ember Display" panose="020F0603020204020204" pitchFamily="34" charset="0"/>
              </a:rPr>
              <a:t>© 2026, Amazon Web Services, Inc. or its affiliates. All rights reserved. Amazon Confidential and Trademark.</a:t>
            </a:r>
          </a:p>
        </p:txBody>
      </p:sp>
      <p:sp>
        <p:nvSpPr>
          <p:cNvPr id="13" name="Title Placeholder 19">
            <a:extLst>
              <a:ext uri="{FF2B5EF4-FFF2-40B4-BE49-F238E27FC236}">
                <a16:creationId xmlns:a16="http://schemas.microsoft.com/office/drawing/2014/main" id="{6BA9B5C3-6371-84F6-B7DD-E715A77476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304800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3F537074-EC04-07B4-5B9A-060DF4EDD805}"/>
              </a:ext>
            </a:extLst>
          </p:cNvPr>
          <p:cNvSpPr txBox="1">
            <a:spLocks/>
          </p:cNvSpPr>
          <p:nvPr userDrawn="1"/>
        </p:nvSpPr>
        <p:spPr>
          <a:xfrm>
            <a:off x="8929200" y="6289499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4B8DE2-A4E8-46E4-8BBF-D75455EFF32C}" type="slidenum">
              <a:rPr lang="en-US" b="0" i="0" smtClean="0">
                <a:latin typeface="Amazon Ember Display" panose="020F0603020204020204" pitchFamily="34" charset="0"/>
              </a:rPr>
              <a:pPr/>
              <a:t>‹#›</a:t>
            </a:fld>
            <a:endParaRPr lang="en-US" b="0" i="0" dirty="0">
              <a:latin typeface="Amazon Ember Display" panose="020F06030202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7485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3" r:id="rId1"/>
    <p:sldLayoutId id="2147483735" r:id="rId2"/>
    <p:sldLayoutId id="2147483734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  <p:sldLayoutId id="2147483744" r:id="rId12"/>
    <p:sldLayoutId id="2147483745" r:id="rId13"/>
    <p:sldLayoutId id="2147483746" r:id="rId14"/>
    <p:sldLayoutId id="2147483747" r:id="rId15"/>
    <p:sldLayoutId id="2147483748" r:id="rId16"/>
    <p:sldLayoutId id="2147483749" r:id="rId17"/>
    <p:sldLayoutId id="2147483750" r:id="rId18"/>
    <p:sldLayoutId id="2147483751" r:id="rId19"/>
    <p:sldLayoutId id="2147483752" r:id="rId20"/>
    <p:sldLayoutId id="2147483753" r:id="rId21"/>
    <p:sldLayoutId id="2147483754" r:id="rId22"/>
    <p:sldLayoutId id="2147483755" r:id="rId23"/>
    <p:sldLayoutId id="2147483756" r:id="rId24"/>
    <p:sldLayoutId id="2147483757" r:id="rId25"/>
    <p:sldLayoutId id="2147483758" r:id="rId26"/>
    <p:sldLayoutId id="2147483759" r:id="rId27"/>
    <p:sldLayoutId id="2147483760" r:id="rId28"/>
    <p:sldLayoutId id="2147483761" r:id="rId29"/>
    <p:sldLayoutId id="2147483762" r:id="rId30"/>
    <p:sldLayoutId id="2147483764" r:id="rId31"/>
    <p:sldLayoutId id="2147483765" r:id="rId32"/>
    <p:sldLayoutId id="2147483766" r:id="rId33"/>
    <p:sldLayoutId id="2147483767" r:id="rId34"/>
    <p:sldLayoutId id="2147483768" r:id="rId35"/>
    <p:sldLayoutId id="2147483769" r:id="rId36"/>
    <p:sldLayoutId id="2147483770" r:id="rId37"/>
    <p:sldLayoutId id="2147483771" r:id="rId38"/>
    <p:sldLayoutId id="2147483772" r:id="rId39"/>
    <p:sldLayoutId id="2147483773" r:id="rId40"/>
    <p:sldLayoutId id="2147483774" r:id="rId41"/>
    <p:sldLayoutId id="2147483775" r:id="rId42"/>
    <p:sldLayoutId id="2147483776" r:id="rId43"/>
    <p:sldLayoutId id="2147483777" r:id="rId44"/>
    <p:sldLayoutId id="2147483778" r:id="rId45"/>
    <p:sldLayoutId id="2147483779" r:id="rId46"/>
    <p:sldLayoutId id="2147483780" r:id="rId47"/>
    <p:sldLayoutId id="2147483781" r:id="rId48"/>
    <p:sldLayoutId id="2147483782" r:id="rId49"/>
    <p:sldLayoutId id="2147483783" r:id="rId50"/>
    <p:sldLayoutId id="2147483784" r:id="rId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1pPr>
    </p:titleStyle>
    <p:bodyStyle>
      <a:lvl1pPr marL="457200" indent="-4572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1pPr>
      <a:lvl2pPr marL="8001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2pPr>
      <a:lvl3pPr marL="1257300" indent="-3429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3pPr>
      <a:lvl4pPr marL="16573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4pPr>
      <a:lvl5pPr marL="2114550" indent="-28575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mazon Ember Display" panose="020F0603020204020204" pitchFamily="34" charset="0"/>
          <a:ea typeface="Amazon Ember Display" panose="020F0603020204020204" pitchFamily="34" charset="0"/>
          <a:cs typeface="Amazon Ember Display" panose="020F06030202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svg"/><Relationship Id="rId2" Type="http://schemas.openxmlformats.org/officeDocument/2006/relationships/image" Target="../media/image47.svg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svg"/><Relationship Id="rId1" Type="http://schemas.openxmlformats.org/officeDocument/2006/relationships/slideLayout" Target="../slideLayouts/slideLayout1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98761" y="1567840"/>
            <a:ext cx="6460999" cy="923330"/>
          </a:xfrm>
        </p:spPr>
        <p:txBody>
          <a:bodyPr>
            <a:normAutofit fontScale="90000"/>
          </a:bodyPr>
          <a:lstStyle/>
          <a:p>
            <a:r>
              <a:rPr dirty="0"/>
              <a:t>Bringing infinite streaming to RabbitMQ</a:t>
            </a:r>
            <a:br>
              <a:rPr dirty="0"/>
            </a:br>
            <a:endParaRPr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dirty="0">
                <a:latin typeface="Lucida Console" panose="020B0609040504020204" pitchFamily="49" charset="0"/>
              </a:rPr>
              <a:t>rabbitmq-stream-s3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t>Michael Davis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2"/>
          </p:nvPr>
        </p:nvSpPr>
        <p:spPr>
          <a:xfrm>
            <a:off x="609598" y="5674769"/>
            <a:ext cx="4145282" cy="535531"/>
          </a:xfrm>
        </p:spPr>
        <p:txBody>
          <a:bodyPr/>
          <a:lstStyle/>
          <a:p>
            <a:r>
              <a:rPr lang="en-US" dirty="0"/>
              <a:t>Software Dev Engineer, Amazon MQ, AWS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161288" y="1920240"/>
            <a:ext cx="3840480" cy="1005840"/>
          </a:xfrm>
          <a:prstGeom prst="roundRect">
            <a:avLst>
              <a:gd name="adj" fmla="val 1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3200" b="0">
                <a:solidFill>
                  <a:schemeClr val="tx2"/>
                </a:solidFill>
                <a:latin typeface="Lucida Console"/>
              </a:rPr>
              <a:t>max-age: 14d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5276088" y="2423160"/>
            <a:ext cx="228600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Can 3"/>
          <p:cNvSpPr/>
          <p:nvPr/>
        </p:nvSpPr>
        <p:spPr>
          <a:xfrm>
            <a:off x="7927848" y="1463040"/>
            <a:ext cx="2377440" cy="2011680"/>
          </a:xfrm>
          <a:prstGeom prst="can">
            <a:avLst/>
          </a:prstGeom>
          <a:solidFill>
            <a:schemeClr val="bg2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6000" b="0">
                <a:solidFill>
                  <a:schemeClr val="tx2"/>
                </a:solidFill>
                <a:latin typeface="Amazon Ember Display"/>
              </a:rPr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927848" y="3520440"/>
            <a:ext cx="23774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spc="2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4572000"/>
            <a:ext cx="10963656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749808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1133202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1516597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1899992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2283387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2666782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050177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3433572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3816966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200361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583756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967151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350546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733941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117336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500730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884125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267520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650915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034310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417705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801100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9184494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567889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951284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10334679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10718074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1101469" y="4677482"/>
            <a:ext cx="337674" cy="33767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5" name="Connector 34"/>
          <p:cNvCxnSpPr/>
          <p:nvPr/>
        </p:nvCxnSpPr>
        <p:spPr>
          <a:xfrm>
            <a:off x="704088" y="4343400"/>
            <a:ext cx="1078077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Connector 35"/>
          <p:cNvCxnSpPr/>
          <p:nvPr/>
        </p:nvCxnSpPr>
        <p:spPr>
          <a:xfrm>
            <a:off x="704088" y="425196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Connector 36"/>
          <p:cNvCxnSpPr/>
          <p:nvPr/>
        </p:nvCxnSpPr>
        <p:spPr>
          <a:xfrm>
            <a:off x="11484864" y="425196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TextBox 37"/>
          <p:cNvSpPr txBox="1"/>
          <p:nvPr/>
        </p:nvSpPr>
        <p:spPr>
          <a:xfrm>
            <a:off x="704088" y="3977639"/>
            <a:ext cx="1078077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Mono"/>
              </a:rPr>
              <a:t>14 days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Messaging and streaming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12648" y="1965960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400" b="0" spc="200">
                <a:solidFill>
                  <a:schemeClr val="tx2"/>
                </a:solidFill>
                <a:latin typeface="Amazon Ember Mono"/>
              </a:rPr>
              <a:t>QUEUE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441448" y="2039112"/>
            <a:ext cx="411480" cy="41148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990088" y="2039112"/>
            <a:ext cx="411480" cy="41148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3538728" y="2039112"/>
            <a:ext cx="411480" cy="41148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258568" y="2532888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consumed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224528" y="1965960"/>
            <a:ext cx="7351775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4361688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4873752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5385816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5897880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6409944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6922008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7434071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7946136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8458200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8970263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9482328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9994392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0506455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1018520" y="2057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Block Arc 22"/>
          <p:cNvSpPr/>
          <p:nvPr/>
        </p:nvSpPr>
        <p:spPr>
          <a:xfrm>
            <a:off x="4511649" y="2139696"/>
            <a:ext cx="120700" cy="170992"/>
          </a:xfrm>
          <a:prstGeom prst="blockArc">
            <a:avLst>
              <a:gd name="adj1" fmla="val 10800000"/>
              <a:gd name="adj2" fmla="val 0"/>
              <a:gd name="adj3" fmla="val 1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4471416" y="2221772"/>
            <a:ext cx="201168" cy="12070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Block Arc 24"/>
          <p:cNvSpPr/>
          <p:nvPr/>
        </p:nvSpPr>
        <p:spPr>
          <a:xfrm>
            <a:off x="5023713" y="2139696"/>
            <a:ext cx="120700" cy="170992"/>
          </a:xfrm>
          <a:prstGeom prst="blockArc">
            <a:avLst>
              <a:gd name="adj1" fmla="val 10800000"/>
              <a:gd name="adj2" fmla="val 0"/>
              <a:gd name="adj3" fmla="val 16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4983480" y="2221772"/>
            <a:ext cx="201168" cy="120700"/>
          </a:xfrm>
          <a:prstGeom prst="roundRect">
            <a:avLst>
              <a:gd name="adj" fmla="val 2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172968" y="2926080"/>
            <a:ext cx="164592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A</a:t>
            </a:r>
          </a:p>
        </p:txBody>
      </p:sp>
      <p:cxnSp>
        <p:nvCxnSpPr>
          <p:cNvPr id="28" name="Connector 27"/>
          <p:cNvCxnSpPr/>
          <p:nvPr/>
        </p:nvCxnSpPr>
        <p:spPr>
          <a:xfrm flipV="1">
            <a:off x="3995928" y="2468880"/>
            <a:ext cx="576072" cy="45720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4956048" y="2926080"/>
            <a:ext cx="164592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B</a:t>
            </a:r>
          </a:p>
        </p:txBody>
      </p:sp>
      <p:cxnSp>
        <p:nvCxnSpPr>
          <p:cNvPr id="30" name="Connector 29"/>
          <p:cNvCxnSpPr/>
          <p:nvPr/>
        </p:nvCxnSpPr>
        <p:spPr>
          <a:xfrm flipH="1" flipV="1">
            <a:off x="5084064" y="2468880"/>
            <a:ext cx="694944" cy="45720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TextBox 30"/>
          <p:cNvSpPr txBox="1"/>
          <p:nvPr/>
        </p:nvSpPr>
        <p:spPr>
          <a:xfrm>
            <a:off x="612648" y="4251960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400" b="0" spc="200">
                <a:solidFill>
                  <a:schemeClr val="tx2"/>
                </a:solidFill>
                <a:latin typeface="Amazon Ember Mono"/>
              </a:rPr>
              <a:t>STREAM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441448" y="4325112"/>
            <a:ext cx="411480" cy="41148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2990088" y="4325112"/>
            <a:ext cx="411480" cy="41148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3538728" y="4325112"/>
            <a:ext cx="411480" cy="41148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258568" y="4818888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older than 14 days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4224528" y="4251960"/>
            <a:ext cx="7351775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4361688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4873752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5385816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5897880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6409944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6922008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7434071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7946136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8458200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8970263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9482328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9994392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10506455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11018520" y="4343400"/>
            <a:ext cx="420623" cy="365759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51" name="Connector 50"/>
          <p:cNvCxnSpPr/>
          <p:nvPr/>
        </p:nvCxnSpPr>
        <p:spPr>
          <a:xfrm>
            <a:off x="4270248" y="4023360"/>
            <a:ext cx="72603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Connector 51"/>
          <p:cNvCxnSpPr/>
          <p:nvPr/>
        </p:nvCxnSpPr>
        <p:spPr>
          <a:xfrm>
            <a:off x="4270248" y="393192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3" name="Connector 52"/>
          <p:cNvCxnSpPr/>
          <p:nvPr/>
        </p:nvCxnSpPr>
        <p:spPr>
          <a:xfrm>
            <a:off x="11530584" y="393192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4270248" y="3657600"/>
            <a:ext cx="726033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max-age: 14d</a:t>
            </a:r>
          </a:p>
        </p:txBody>
      </p:sp>
      <p:sp>
        <p:nvSpPr>
          <p:cNvPr id="55" name="Rounded Rectangle 54"/>
          <p:cNvSpPr/>
          <p:nvPr/>
        </p:nvSpPr>
        <p:spPr>
          <a:xfrm>
            <a:off x="4224528" y="5212080"/>
            <a:ext cx="164592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A</a:t>
            </a:r>
          </a:p>
        </p:txBody>
      </p:sp>
      <p:cxnSp>
        <p:nvCxnSpPr>
          <p:cNvPr id="56" name="Connector 55"/>
          <p:cNvCxnSpPr/>
          <p:nvPr/>
        </p:nvCxnSpPr>
        <p:spPr>
          <a:xfrm flipV="1">
            <a:off x="5047488" y="4754880"/>
            <a:ext cx="36576" cy="45720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6876288" y="5212080"/>
            <a:ext cx="164592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B</a:t>
            </a:r>
          </a:p>
        </p:txBody>
      </p:sp>
      <p:cxnSp>
        <p:nvCxnSpPr>
          <p:cNvPr id="58" name="Connector 57"/>
          <p:cNvCxnSpPr/>
          <p:nvPr/>
        </p:nvCxnSpPr>
        <p:spPr>
          <a:xfrm flipV="1">
            <a:off x="7699248" y="4754880"/>
            <a:ext cx="457200" cy="45720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9930384" y="5212080"/>
            <a:ext cx="164592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C</a:t>
            </a:r>
          </a:p>
        </p:txBody>
      </p:sp>
      <p:cxnSp>
        <p:nvCxnSpPr>
          <p:cNvPr id="60" name="Connector 59"/>
          <p:cNvCxnSpPr/>
          <p:nvPr/>
        </p:nvCxnSpPr>
        <p:spPr>
          <a:xfrm flipV="1">
            <a:off x="10753344" y="4754880"/>
            <a:ext cx="475488" cy="45720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Data </a:t>
            </a:r>
            <a:r>
              <a:rPr dirty="0"/>
              <a:t>grows as unevenly as the business</a:t>
            </a:r>
          </a:p>
        </p:txBody>
      </p:sp>
      <p:sp>
        <p:nvSpPr>
          <p:cNvPr id="3" name="Freeform 2"/>
          <p:cNvSpPr/>
          <p:nvPr/>
        </p:nvSpPr>
        <p:spPr>
          <a:xfrm>
            <a:off x="886968" y="2103120"/>
            <a:ext cx="10689336" cy="2240280"/>
          </a:xfrm>
          <a:custGeom>
            <a:avLst/>
            <a:gdLst/>
            <a:ahLst/>
            <a:cxnLst/>
            <a:rect l="l" t="t" r="r" b="b"/>
            <a:pathLst>
              <a:path w="10689336" h="2240280">
                <a:moveTo>
                  <a:pt x="0" y="2240280"/>
                </a:moveTo>
                <a:lnTo>
                  <a:pt x="0" y="1931844"/>
                </a:lnTo>
                <a:lnTo>
                  <a:pt x="209594" y="1948617"/>
                </a:lnTo>
                <a:lnTo>
                  <a:pt x="419189" y="1900127"/>
                </a:lnTo>
                <a:lnTo>
                  <a:pt x="628784" y="1956220"/>
                </a:lnTo>
                <a:lnTo>
                  <a:pt x="838379" y="1911283"/>
                </a:lnTo>
                <a:lnTo>
                  <a:pt x="1047974" y="1927785"/>
                </a:lnTo>
                <a:lnTo>
                  <a:pt x="1257568" y="1957620"/>
                </a:lnTo>
                <a:lnTo>
                  <a:pt x="1467163" y="1914041"/>
                </a:lnTo>
                <a:lnTo>
                  <a:pt x="1676758" y="1959608"/>
                </a:lnTo>
                <a:lnTo>
                  <a:pt x="1886353" y="1921196"/>
                </a:lnTo>
                <a:lnTo>
                  <a:pt x="2095948" y="1956470"/>
                </a:lnTo>
                <a:lnTo>
                  <a:pt x="2305543" y="1954448"/>
                </a:lnTo>
                <a:lnTo>
                  <a:pt x="2515137" y="1922081"/>
                </a:lnTo>
                <a:lnTo>
                  <a:pt x="2724732" y="1883070"/>
                </a:lnTo>
                <a:lnTo>
                  <a:pt x="2934327" y="1951229"/>
                </a:lnTo>
                <a:lnTo>
                  <a:pt x="3143922" y="1936435"/>
                </a:lnTo>
                <a:lnTo>
                  <a:pt x="3353517" y="1692829"/>
                </a:lnTo>
                <a:lnTo>
                  <a:pt x="3563112" y="1151058"/>
                </a:lnTo>
                <a:lnTo>
                  <a:pt x="3772706" y="1697707"/>
                </a:lnTo>
                <a:lnTo>
                  <a:pt x="3982301" y="1919601"/>
                </a:lnTo>
                <a:lnTo>
                  <a:pt x="4191896" y="1868460"/>
                </a:lnTo>
                <a:lnTo>
                  <a:pt x="4401491" y="1958128"/>
                </a:lnTo>
                <a:lnTo>
                  <a:pt x="4611086" y="1877467"/>
                </a:lnTo>
                <a:lnTo>
                  <a:pt x="4820680" y="1926550"/>
                </a:lnTo>
                <a:lnTo>
                  <a:pt x="5030275" y="1925845"/>
                </a:lnTo>
                <a:lnTo>
                  <a:pt x="5239870" y="1900864"/>
                </a:lnTo>
                <a:lnTo>
                  <a:pt x="5449465" y="1844517"/>
                </a:lnTo>
                <a:lnTo>
                  <a:pt x="5659060" y="1760159"/>
                </a:lnTo>
                <a:lnTo>
                  <a:pt x="5868655" y="1807202"/>
                </a:lnTo>
                <a:lnTo>
                  <a:pt x="6078249" y="1782899"/>
                </a:lnTo>
                <a:lnTo>
                  <a:pt x="6287844" y="1812478"/>
                </a:lnTo>
                <a:lnTo>
                  <a:pt x="6497439" y="1876177"/>
                </a:lnTo>
                <a:lnTo>
                  <a:pt x="6707034" y="1886716"/>
                </a:lnTo>
                <a:lnTo>
                  <a:pt x="6916629" y="1924428"/>
                </a:lnTo>
                <a:lnTo>
                  <a:pt x="7126224" y="1567077"/>
                </a:lnTo>
                <a:lnTo>
                  <a:pt x="7335818" y="1918560"/>
                </a:lnTo>
                <a:lnTo>
                  <a:pt x="7545413" y="1897151"/>
                </a:lnTo>
                <a:lnTo>
                  <a:pt x="7755008" y="1921765"/>
                </a:lnTo>
                <a:lnTo>
                  <a:pt x="7964603" y="1932762"/>
                </a:lnTo>
                <a:lnTo>
                  <a:pt x="8174198" y="1906273"/>
                </a:lnTo>
                <a:lnTo>
                  <a:pt x="8383792" y="1917817"/>
                </a:lnTo>
                <a:lnTo>
                  <a:pt x="8593387" y="1925322"/>
                </a:lnTo>
                <a:lnTo>
                  <a:pt x="8802982" y="1845298"/>
                </a:lnTo>
                <a:lnTo>
                  <a:pt x="9012577" y="1748949"/>
                </a:lnTo>
                <a:lnTo>
                  <a:pt x="9222172" y="1533086"/>
                </a:lnTo>
                <a:lnTo>
                  <a:pt x="9431767" y="1033736"/>
                </a:lnTo>
                <a:lnTo>
                  <a:pt x="9641361" y="456873"/>
                </a:lnTo>
                <a:lnTo>
                  <a:pt x="9850956" y="0"/>
                </a:lnTo>
                <a:lnTo>
                  <a:pt x="10060551" y="14126"/>
                </a:lnTo>
                <a:lnTo>
                  <a:pt x="10270146" y="479879"/>
                </a:lnTo>
                <a:lnTo>
                  <a:pt x="10479741" y="994393"/>
                </a:lnTo>
                <a:lnTo>
                  <a:pt x="10689336" y="1545306"/>
                </a:lnTo>
                <a:lnTo>
                  <a:pt x="10689336" y="2240280"/>
                </a:lnTo>
                <a:close/>
              </a:path>
            </a:pathLst>
          </a:custGeom>
          <a:solidFill>
            <a:schemeClr val="accent1">
              <a:lumMod val="40000"/>
              <a:lumOff val="60000"/>
            </a:schemeClr>
          </a:solidFill>
          <a:ln w="28575"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cxnSp>
        <p:nvCxnSpPr>
          <p:cNvPr id="4" name="Connector 3"/>
          <p:cNvCxnSpPr/>
          <p:nvPr/>
        </p:nvCxnSpPr>
        <p:spPr>
          <a:xfrm>
            <a:off x="886968" y="4343400"/>
            <a:ext cx="10689336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1149477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J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040254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F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31032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M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821811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712589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603367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J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494145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J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84923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A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275701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S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9166479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057257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N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0948035" y="4416552"/>
            <a:ext cx="365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86968" y="1783079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BUSINESS ACTIVITY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86968" y="4773168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STREAM DATA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886968" y="5074920"/>
            <a:ext cx="10689336" cy="457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1280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126291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140113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15202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164752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179010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191427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203945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216906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230926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244536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25695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270903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284683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297376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311326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325558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339728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352486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364650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375989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389038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402906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416237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425368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432766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440162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443881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447599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451318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455036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458755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464775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472240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479705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491980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504011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514904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527551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541550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552714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Rounded Rectangle 60"/>
          <p:cNvSpPr/>
          <p:nvPr/>
        </p:nvSpPr>
        <p:spPr>
          <a:xfrm>
            <a:off x="564432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577342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590230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602911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614844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6" name="Rounded Rectangle 65"/>
          <p:cNvSpPr/>
          <p:nvPr/>
        </p:nvSpPr>
        <p:spPr>
          <a:xfrm>
            <a:off x="625872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Rounded Rectangle 66"/>
          <p:cNvSpPr/>
          <p:nvPr/>
        </p:nvSpPr>
        <p:spPr>
          <a:xfrm>
            <a:off x="636106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645305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65374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0" name="Rounded Rectangle 69"/>
          <p:cNvSpPr/>
          <p:nvPr/>
        </p:nvSpPr>
        <p:spPr>
          <a:xfrm>
            <a:off x="662361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1" name="Rounded Rectangle 70"/>
          <p:cNvSpPr/>
          <p:nvPr/>
        </p:nvSpPr>
        <p:spPr>
          <a:xfrm>
            <a:off x="671714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2" name="Rounded Rectangle 71"/>
          <p:cNvSpPr/>
          <p:nvPr/>
        </p:nvSpPr>
        <p:spPr>
          <a:xfrm>
            <a:off x="681036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689891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4" name="Rounded Rectangle 73"/>
          <p:cNvSpPr/>
          <p:nvPr/>
        </p:nvSpPr>
        <p:spPr>
          <a:xfrm>
            <a:off x="698747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70809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6" name="Rounded Rectangle 75"/>
          <p:cNvSpPr/>
          <p:nvPr/>
        </p:nvSpPr>
        <p:spPr>
          <a:xfrm>
            <a:off x="717558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7" name="Rounded Rectangle 76"/>
          <p:cNvSpPr/>
          <p:nvPr/>
        </p:nvSpPr>
        <p:spPr>
          <a:xfrm>
            <a:off x="728157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8" name="Rounded Rectangle 77"/>
          <p:cNvSpPr/>
          <p:nvPr/>
        </p:nvSpPr>
        <p:spPr>
          <a:xfrm>
            <a:off x="739281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9" name="Rounded Rectangle 78"/>
          <p:cNvSpPr/>
          <p:nvPr/>
        </p:nvSpPr>
        <p:spPr>
          <a:xfrm>
            <a:off x="750697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0" name="Rounded Rectangle 79"/>
          <p:cNvSpPr/>
          <p:nvPr/>
        </p:nvSpPr>
        <p:spPr>
          <a:xfrm>
            <a:off x="762335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1" name="Rounded Rectangle 80"/>
          <p:cNvSpPr/>
          <p:nvPr/>
        </p:nvSpPr>
        <p:spPr>
          <a:xfrm>
            <a:off x="775159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2" name="Rounded Rectangle 81"/>
          <p:cNvSpPr/>
          <p:nvPr/>
        </p:nvSpPr>
        <p:spPr>
          <a:xfrm>
            <a:off x="784090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3" name="Rounded Rectangle 82"/>
          <p:cNvSpPr/>
          <p:nvPr/>
        </p:nvSpPr>
        <p:spPr>
          <a:xfrm>
            <a:off x="790107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4" name="Rounded Rectangle 83"/>
          <p:cNvSpPr/>
          <p:nvPr/>
        </p:nvSpPr>
        <p:spPr>
          <a:xfrm>
            <a:off x="796123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5" name="Rounded Rectangle 84"/>
          <p:cNvSpPr/>
          <p:nvPr/>
        </p:nvSpPr>
        <p:spPr>
          <a:xfrm>
            <a:off x="803735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6" name="Rounded Rectangle 85"/>
          <p:cNvSpPr/>
          <p:nvPr/>
        </p:nvSpPr>
        <p:spPr>
          <a:xfrm>
            <a:off x="816324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7" name="Rounded Rectangle 86"/>
          <p:cNvSpPr/>
          <p:nvPr/>
        </p:nvSpPr>
        <p:spPr>
          <a:xfrm>
            <a:off x="828402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8" name="Rounded Rectangle 87"/>
          <p:cNvSpPr/>
          <p:nvPr/>
        </p:nvSpPr>
        <p:spPr>
          <a:xfrm>
            <a:off x="840206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9" name="Rounded Rectangle 88"/>
          <p:cNvSpPr/>
          <p:nvPr/>
        </p:nvSpPr>
        <p:spPr>
          <a:xfrm>
            <a:off x="852881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0" name="Rounded Rectangle 89"/>
          <p:cNvSpPr/>
          <p:nvPr/>
        </p:nvSpPr>
        <p:spPr>
          <a:xfrm>
            <a:off x="865769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1" name="Rounded Rectangle 90"/>
          <p:cNvSpPr/>
          <p:nvPr/>
        </p:nvSpPr>
        <p:spPr>
          <a:xfrm>
            <a:off x="878940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2" name="Rounded Rectangle 91"/>
          <p:cNvSpPr/>
          <p:nvPr/>
        </p:nvSpPr>
        <p:spPr>
          <a:xfrm>
            <a:off x="891214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3" name="Rounded Rectangle 92"/>
          <p:cNvSpPr/>
          <p:nvPr/>
        </p:nvSpPr>
        <p:spPr>
          <a:xfrm>
            <a:off x="903430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4" name="Rounded Rectangle 93"/>
          <p:cNvSpPr/>
          <p:nvPr/>
        </p:nvSpPr>
        <p:spPr>
          <a:xfrm>
            <a:off x="915990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5" name="Rounded Rectangle 94"/>
          <p:cNvSpPr/>
          <p:nvPr/>
        </p:nvSpPr>
        <p:spPr>
          <a:xfrm>
            <a:off x="928734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6" name="Rounded Rectangle 95"/>
          <p:cNvSpPr/>
          <p:nvPr/>
        </p:nvSpPr>
        <p:spPr>
          <a:xfrm>
            <a:off x="941450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7" name="Rounded Rectangle 96"/>
          <p:cNvSpPr/>
          <p:nvPr/>
        </p:nvSpPr>
        <p:spPr>
          <a:xfrm>
            <a:off x="951704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8" name="Rounded Rectangle 97"/>
          <p:cNvSpPr/>
          <p:nvPr/>
        </p:nvSpPr>
        <p:spPr>
          <a:xfrm>
            <a:off x="961753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9" name="Rounded Rectangle 98"/>
          <p:cNvSpPr/>
          <p:nvPr/>
        </p:nvSpPr>
        <p:spPr>
          <a:xfrm>
            <a:off x="969996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0" name="Rounded Rectangle 99"/>
          <p:cNvSpPr/>
          <p:nvPr/>
        </p:nvSpPr>
        <p:spPr>
          <a:xfrm>
            <a:off x="978240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1" name="Rounded Rectangle 100"/>
          <p:cNvSpPr/>
          <p:nvPr/>
        </p:nvSpPr>
        <p:spPr>
          <a:xfrm>
            <a:off x="984791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2" name="Rounded Rectangle 101"/>
          <p:cNvSpPr/>
          <p:nvPr/>
        </p:nvSpPr>
        <p:spPr>
          <a:xfrm>
            <a:off x="990518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3" name="Rounded Rectangle 102"/>
          <p:cNvSpPr/>
          <p:nvPr/>
        </p:nvSpPr>
        <p:spPr>
          <a:xfrm>
            <a:off x="996246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4" name="Rounded Rectangle 103"/>
          <p:cNvSpPr/>
          <p:nvPr/>
        </p:nvSpPr>
        <p:spPr>
          <a:xfrm>
            <a:off x="1001557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5" name="Rounded Rectangle 104"/>
          <p:cNvSpPr/>
          <p:nvPr/>
        </p:nvSpPr>
        <p:spPr>
          <a:xfrm>
            <a:off x="1004914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6" name="Rounded Rectangle 105"/>
          <p:cNvSpPr/>
          <p:nvPr/>
        </p:nvSpPr>
        <p:spPr>
          <a:xfrm>
            <a:off x="1008271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7" name="Rounded Rectangle 106"/>
          <p:cNvSpPr/>
          <p:nvPr/>
        </p:nvSpPr>
        <p:spPr>
          <a:xfrm>
            <a:off x="1011628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8" name="Rounded Rectangle 107"/>
          <p:cNvSpPr/>
          <p:nvPr/>
        </p:nvSpPr>
        <p:spPr>
          <a:xfrm>
            <a:off x="1014985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9" name="Rounded Rectangle 108"/>
          <p:cNvSpPr/>
          <p:nvPr/>
        </p:nvSpPr>
        <p:spPr>
          <a:xfrm>
            <a:off x="1018342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0" name="Rounded Rectangle 109"/>
          <p:cNvSpPr/>
          <p:nvPr/>
        </p:nvSpPr>
        <p:spPr>
          <a:xfrm>
            <a:off x="1021472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1" name="Rounded Rectangle 110"/>
          <p:cNvSpPr/>
          <p:nvPr/>
        </p:nvSpPr>
        <p:spPr>
          <a:xfrm>
            <a:off x="1023743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2" name="Rounded Rectangle 111"/>
          <p:cNvSpPr/>
          <p:nvPr/>
        </p:nvSpPr>
        <p:spPr>
          <a:xfrm>
            <a:off x="1026014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3" name="Rounded Rectangle 112"/>
          <p:cNvSpPr/>
          <p:nvPr/>
        </p:nvSpPr>
        <p:spPr>
          <a:xfrm>
            <a:off x="1028285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4" name="Rounded Rectangle 113"/>
          <p:cNvSpPr/>
          <p:nvPr/>
        </p:nvSpPr>
        <p:spPr>
          <a:xfrm>
            <a:off x="1030556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5" name="Rounded Rectangle 114"/>
          <p:cNvSpPr/>
          <p:nvPr/>
        </p:nvSpPr>
        <p:spPr>
          <a:xfrm>
            <a:off x="1032827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6" name="Rounded Rectangle 115"/>
          <p:cNvSpPr/>
          <p:nvPr/>
        </p:nvSpPr>
        <p:spPr>
          <a:xfrm>
            <a:off x="1035098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7" name="Rounded Rectangle 116"/>
          <p:cNvSpPr/>
          <p:nvPr/>
        </p:nvSpPr>
        <p:spPr>
          <a:xfrm>
            <a:off x="1037370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8" name="Rounded Rectangle 117"/>
          <p:cNvSpPr/>
          <p:nvPr/>
        </p:nvSpPr>
        <p:spPr>
          <a:xfrm>
            <a:off x="1039641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9" name="Rounded Rectangle 118"/>
          <p:cNvSpPr/>
          <p:nvPr/>
        </p:nvSpPr>
        <p:spPr>
          <a:xfrm>
            <a:off x="1041731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0" name="Rounded Rectangle 119"/>
          <p:cNvSpPr/>
          <p:nvPr/>
        </p:nvSpPr>
        <p:spPr>
          <a:xfrm>
            <a:off x="1043539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1" name="Rounded Rectangle 120"/>
          <p:cNvSpPr/>
          <p:nvPr/>
        </p:nvSpPr>
        <p:spPr>
          <a:xfrm>
            <a:off x="1045347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2" name="Rounded Rectangle 121"/>
          <p:cNvSpPr/>
          <p:nvPr/>
        </p:nvSpPr>
        <p:spPr>
          <a:xfrm>
            <a:off x="1047155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3" name="Rounded Rectangle 122"/>
          <p:cNvSpPr/>
          <p:nvPr/>
        </p:nvSpPr>
        <p:spPr>
          <a:xfrm>
            <a:off x="1048963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4" name="Rounded Rectangle 123"/>
          <p:cNvSpPr/>
          <p:nvPr/>
        </p:nvSpPr>
        <p:spPr>
          <a:xfrm>
            <a:off x="105077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5" name="Rounded Rectangle 124"/>
          <p:cNvSpPr/>
          <p:nvPr/>
        </p:nvSpPr>
        <p:spPr>
          <a:xfrm>
            <a:off x="1052579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6" name="Rounded Rectangle 125"/>
          <p:cNvSpPr/>
          <p:nvPr/>
        </p:nvSpPr>
        <p:spPr>
          <a:xfrm>
            <a:off x="1054387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7" name="Rounded Rectangle 126"/>
          <p:cNvSpPr/>
          <p:nvPr/>
        </p:nvSpPr>
        <p:spPr>
          <a:xfrm>
            <a:off x="1056195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8" name="Rounded Rectangle 127"/>
          <p:cNvSpPr/>
          <p:nvPr/>
        </p:nvSpPr>
        <p:spPr>
          <a:xfrm>
            <a:off x="1058003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9" name="Rounded Rectangle 128"/>
          <p:cNvSpPr/>
          <p:nvPr/>
        </p:nvSpPr>
        <p:spPr>
          <a:xfrm>
            <a:off x="10598109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0" name="Rounded Rectangle 129"/>
          <p:cNvSpPr/>
          <p:nvPr/>
        </p:nvSpPr>
        <p:spPr>
          <a:xfrm>
            <a:off x="1061622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1" name="Rounded Rectangle 130"/>
          <p:cNvSpPr/>
          <p:nvPr/>
        </p:nvSpPr>
        <p:spPr>
          <a:xfrm>
            <a:off x="1063441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2" name="Rounded Rectangle 131"/>
          <p:cNvSpPr/>
          <p:nvPr/>
        </p:nvSpPr>
        <p:spPr>
          <a:xfrm>
            <a:off x="1065261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3" name="Rounded Rectangle 132"/>
          <p:cNvSpPr/>
          <p:nvPr/>
        </p:nvSpPr>
        <p:spPr>
          <a:xfrm>
            <a:off x="1067080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4" name="Rounded Rectangle 133"/>
          <p:cNvSpPr/>
          <p:nvPr/>
        </p:nvSpPr>
        <p:spPr>
          <a:xfrm>
            <a:off x="1068900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5" name="Rounded Rectangle 134"/>
          <p:cNvSpPr/>
          <p:nvPr/>
        </p:nvSpPr>
        <p:spPr>
          <a:xfrm>
            <a:off x="1070719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6" name="Rounded Rectangle 135"/>
          <p:cNvSpPr/>
          <p:nvPr/>
        </p:nvSpPr>
        <p:spPr>
          <a:xfrm>
            <a:off x="1072538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7" name="Rounded Rectangle 136"/>
          <p:cNvSpPr/>
          <p:nvPr/>
        </p:nvSpPr>
        <p:spPr>
          <a:xfrm>
            <a:off x="1074358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8" name="Rounded Rectangle 137"/>
          <p:cNvSpPr/>
          <p:nvPr/>
        </p:nvSpPr>
        <p:spPr>
          <a:xfrm>
            <a:off x="10761776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9" name="Rounded Rectangle 138"/>
          <p:cNvSpPr/>
          <p:nvPr/>
        </p:nvSpPr>
        <p:spPr>
          <a:xfrm>
            <a:off x="1077997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0" name="Rounded Rectangle 139"/>
          <p:cNvSpPr/>
          <p:nvPr/>
        </p:nvSpPr>
        <p:spPr>
          <a:xfrm>
            <a:off x="1079816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1" name="Rounded Rectangle 140"/>
          <p:cNvSpPr/>
          <p:nvPr/>
        </p:nvSpPr>
        <p:spPr>
          <a:xfrm>
            <a:off x="1081781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2" name="Rounded Rectangle 141"/>
          <p:cNvSpPr/>
          <p:nvPr/>
        </p:nvSpPr>
        <p:spPr>
          <a:xfrm>
            <a:off x="1084082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3" name="Rounded Rectangle 142"/>
          <p:cNvSpPr/>
          <p:nvPr/>
        </p:nvSpPr>
        <p:spPr>
          <a:xfrm>
            <a:off x="1086383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4" name="Rounded Rectangle 143"/>
          <p:cNvSpPr/>
          <p:nvPr/>
        </p:nvSpPr>
        <p:spPr>
          <a:xfrm>
            <a:off x="1088684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5" name="Rounded Rectangle 144"/>
          <p:cNvSpPr/>
          <p:nvPr/>
        </p:nvSpPr>
        <p:spPr>
          <a:xfrm>
            <a:off x="10909847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6" name="Rounded Rectangle 145"/>
          <p:cNvSpPr/>
          <p:nvPr/>
        </p:nvSpPr>
        <p:spPr>
          <a:xfrm>
            <a:off x="10932855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7" name="Rounded Rectangle 146"/>
          <p:cNvSpPr/>
          <p:nvPr/>
        </p:nvSpPr>
        <p:spPr>
          <a:xfrm>
            <a:off x="1095586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8" name="Rounded Rectangle 147"/>
          <p:cNvSpPr/>
          <p:nvPr/>
        </p:nvSpPr>
        <p:spPr>
          <a:xfrm>
            <a:off x="1097887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9" name="Rounded Rectangle 148"/>
          <p:cNvSpPr/>
          <p:nvPr/>
        </p:nvSpPr>
        <p:spPr>
          <a:xfrm>
            <a:off x="11001878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0" name="Rounded Rectangle 149"/>
          <p:cNvSpPr/>
          <p:nvPr/>
        </p:nvSpPr>
        <p:spPr>
          <a:xfrm>
            <a:off x="1103056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1" name="Rounded Rectangle 150"/>
          <p:cNvSpPr/>
          <p:nvPr/>
        </p:nvSpPr>
        <p:spPr>
          <a:xfrm>
            <a:off x="11063074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2" name="Rounded Rectangle 151"/>
          <p:cNvSpPr/>
          <p:nvPr/>
        </p:nvSpPr>
        <p:spPr>
          <a:xfrm>
            <a:off x="1109558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3" name="Rounded Rectangle 152"/>
          <p:cNvSpPr/>
          <p:nvPr/>
        </p:nvSpPr>
        <p:spPr>
          <a:xfrm>
            <a:off x="1112809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4" name="Rounded Rectangle 153"/>
          <p:cNvSpPr/>
          <p:nvPr/>
        </p:nvSpPr>
        <p:spPr>
          <a:xfrm>
            <a:off x="1116060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5" name="Rounded Rectangle 154"/>
          <p:cNvSpPr/>
          <p:nvPr/>
        </p:nvSpPr>
        <p:spPr>
          <a:xfrm>
            <a:off x="11193110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6" name="Rounded Rectangle 155"/>
          <p:cNvSpPr/>
          <p:nvPr/>
        </p:nvSpPr>
        <p:spPr>
          <a:xfrm>
            <a:off x="11236873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7" name="Rounded Rectangle 156"/>
          <p:cNvSpPr/>
          <p:nvPr/>
        </p:nvSpPr>
        <p:spPr>
          <a:xfrm>
            <a:off x="1129515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8" name="Rounded Rectangle 157"/>
          <p:cNvSpPr/>
          <p:nvPr/>
        </p:nvSpPr>
        <p:spPr>
          <a:xfrm>
            <a:off x="11353432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9" name="Rounded Rectangle 158"/>
          <p:cNvSpPr/>
          <p:nvPr/>
        </p:nvSpPr>
        <p:spPr>
          <a:xfrm>
            <a:off x="11411711" y="5193792"/>
            <a:ext cx="45720" cy="21945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Some weeks hold more data than others</a:t>
            </a:r>
            <a:endParaRPr dirty="0"/>
          </a:p>
        </p:txBody>
      </p:sp>
      <p:sp>
        <p:nvSpPr>
          <p:cNvPr id="3" name="TextBox 2"/>
          <p:cNvSpPr txBox="1"/>
          <p:nvPr/>
        </p:nvSpPr>
        <p:spPr>
          <a:xfrm>
            <a:off x="612648" y="2880360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0" spc="200">
                <a:solidFill>
                  <a:schemeClr val="tx2"/>
                </a:solidFill>
                <a:latin typeface="Amazon Ember Mono"/>
              </a:rPr>
              <a:t>MARCH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12648" y="3200400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0">
                <a:solidFill>
                  <a:schemeClr val="tx2"/>
                </a:solidFill>
                <a:latin typeface="Amazon Ember Display"/>
              </a:rPr>
              <a:t>10 MB/s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350008" y="2926080"/>
            <a:ext cx="6766560" cy="64008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487168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3556253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625340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5694426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6763512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7832598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8901684" y="3191256"/>
            <a:ext cx="77724" cy="10972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13" name="Connector 12"/>
          <p:cNvCxnSpPr/>
          <p:nvPr/>
        </p:nvCxnSpPr>
        <p:spPr>
          <a:xfrm>
            <a:off x="2395727" y="2697480"/>
            <a:ext cx="6675121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2395727" y="260604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9070848" y="260604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2395727" y="2331720"/>
            <a:ext cx="6675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14 days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436608" y="2880360"/>
            <a:ext cx="2139695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0">
                <a:solidFill>
                  <a:schemeClr val="tx2"/>
                </a:solidFill>
                <a:latin typeface="Amazon Ember Display"/>
              </a:rPr>
              <a:t>12.1 TB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12648" y="4480560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0" spc="200">
                <a:solidFill>
                  <a:schemeClr val="tx2"/>
                </a:solidFill>
                <a:latin typeface="Amazon Ember Mono"/>
              </a:rPr>
              <a:t>DECEMBER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12648" y="4800600"/>
            <a:ext cx="155448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400" b="0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2350008" y="4526280"/>
            <a:ext cx="6766560" cy="64008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248716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2603795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272042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2837050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295367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3070305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318693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3303560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342018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3536816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365344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3770071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388669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4003326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411995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4236581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4353209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4469836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4586464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4703091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4819719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4936346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5052974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5169601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5286229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5402857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5519484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5636112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5752739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5869367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5985994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6102622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6219250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6335877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6452505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6569132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6685760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6802387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6919015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7035642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Rounded Rectangle 60"/>
          <p:cNvSpPr/>
          <p:nvPr/>
        </p:nvSpPr>
        <p:spPr>
          <a:xfrm>
            <a:off x="7152270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726889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7385525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Rounded Rectangle 63"/>
          <p:cNvSpPr/>
          <p:nvPr/>
        </p:nvSpPr>
        <p:spPr>
          <a:xfrm>
            <a:off x="750215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Rounded Rectangle 64"/>
          <p:cNvSpPr/>
          <p:nvPr/>
        </p:nvSpPr>
        <p:spPr>
          <a:xfrm>
            <a:off x="7618780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6" name="Rounded Rectangle 65"/>
          <p:cNvSpPr/>
          <p:nvPr/>
        </p:nvSpPr>
        <p:spPr>
          <a:xfrm>
            <a:off x="773540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Rounded Rectangle 66"/>
          <p:cNvSpPr/>
          <p:nvPr/>
        </p:nvSpPr>
        <p:spPr>
          <a:xfrm>
            <a:off x="7852035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8" name="Rounded Rectangle 67"/>
          <p:cNvSpPr/>
          <p:nvPr/>
        </p:nvSpPr>
        <p:spPr>
          <a:xfrm>
            <a:off x="796866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Rounded Rectangle 68"/>
          <p:cNvSpPr/>
          <p:nvPr/>
        </p:nvSpPr>
        <p:spPr>
          <a:xfrm>
            <a:off x="8085291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0" name="Rounded Rectangle 69"/>
          <p:cNvSpPr/>
          <p:nvPr/>
        </p:nvSpPr>
        <p:spPr>
          <a:xfrm>
            <a:off x="820191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1" name="Rounded Rectangle 70"/>
          <p:cNvSpPr/>
          <p:nvPr/>
        </p:nvSpPr>
        <p:spPr>
          <a:xfrm>
            <a:off x="8318546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2" name="Rounded Rectangle 71"/>
          <p:cNvSpPr/>
          <p:nvPr/>
        </p:nvSpPr>
        <p:spPr>
          <a:xfrm>
            <a:off x="8435173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3" name="Rounded Rectangle 72"/>
          <p:cNvSpPr/>
          <p:nvPr/>
        </p:nvSpPr>
        <p:spPr>
          <a:xfrm>
            <a:off x="8551801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4" name="Rounded Rectangle 73"/>
          <p:cNvSpPr/>
          <p:nvPr/>
        </p:nvSpPr>
        <p:spPr>
          <a:xfrm>
            <a:off x="8668428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5" name="Rounded Rectangle 74"/>
          <p:cNvSpPr/>
          <p:nvPr/>
        </p:nvSpPr>
        <p:spPr>
          <a:xfrm>
            <a:off x="8785056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6" name="Rounded Rectangle 75"/>
          <p:cNvSpPr/>
          <p:nvPr/>
        </p:nvSpPr>
        <p:spPr>
          <a:xfrm>
            <a:off x="8901684" y="4791456"/>
            <a:ext cx="77724" cy="109728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77" name="Connector 76"/>
          <p:cNvCxnSpPr/>
          <p:nvPr/>
        </p:nvCxnSpPr>
        <p:spPr>
          <a:xfrm>
            <a:off x="2395727" y="4297680"/>
            <a:ext cx="6675121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Connector 77"/>
          <p:cNvCxnSpPr/>
          <p:nvPr/>
        </p:nvCxnSpPr>
        <p:spPr>
          <a:xfrm>
            <a:off x="2395727" y="420624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Connector 78"/>
          <p:cNvCxnSpPr/>
          <p:nvPr/>
        </p:nvCxnSpPr>
        <p:spPr>
          <a:xfrm>
            <a:off x="9070848" y="4206240"/>
            <a:ext cx="0" cy="18288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0" name="TextBox 79"/>
          <p:cNvSpPr txBox="1"/>
          <p:nvPr/>
        </p:nvSpPr>
        <p:spPr>
          <a:xfrm>
            <a:off x="2395727" y="3931920"/>
            <a:ext cx="66751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14 days</a:t>
            </a:r>
          </a:p>
        </p:txBody>
      </p:sp>
      <p:sp>
        <p:nvSpPr>
          <p:cNvPr id="81" name="TextBox 80"/>
          <p:cNvSpPr txBox="1"/>
          <p:nvPr/>
        </p:nvSpPr>
        <p:spPr>
          <a:xfrm>
            <a:off x="9436608" y="4480560"/>
            <a:ext cx="2139695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4000" b="1">
                <a:solidFill>
                  <a:schemeClr val="tx2"/>
                </a:solidFill>
                <a:latin typeface="Amazon Ember Display"/>
              </a:rPr>
              <a:t>96.8 TB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Either retention setting fails in December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1984248" y="2194560"/>
            <a:ext cx="1682495" cy="384048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Lucida Console"/>
              </a:rPr>
              <a:t>max-age: 14d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984248" y="2743200"/>
            <a:ext cx="5486400" cy="64008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2121408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Rounded Rectangle 5"/>
          <p:cNvSpPr/>
          <p:nvPr/>
        </p:nvSpPr>
        <p:spPr>
          <a:xfrm>
            <a:off x="2341659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2561910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2782161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3002412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Rounded Rectangle 9"/>
          <p:cNvSpPr/>
          <p:nvPr/>
        </p:nvSpPr>
        <p:spPr>
          <a:xfrm>
            <a:off x="3222663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3442914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Rounded Rectangle 11"/>
          <p:cNvSpPr/>
          <p:nvPr/>
        </p:nvSpPr>
        <p:spPr>
          <a:xfrm>
            <a:off x="3663165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883417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103668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323919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544170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4764421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4984672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204923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5425174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5645426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865677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6085928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306179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526430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6746681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6966932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7187183" y="29900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7580375" y="29260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7800627" y="29260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8020878" y="29260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8241129" y="29260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644260" y="2651760"/>
            <a:ext cx="2858891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Disk full,</a:t>
            </a:r>
          </a:p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publishers blocked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984248" y="4023360"/>
            <a:ext cx="2340864" cy="384048"/>
          </a:xfrm>
          <a:prstGeom prst="roundRect">
            <a:avLst>
              <a:gd name="adj" fmla="val 2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Lucida Console"/>
              </a:rPr>
              <a:t>max-bytes: 12.1 TB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1728216" y="47548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1507964" y="47548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1287713" y="47548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1067462" y="4754880"/>
            <a:ext cx="146304" cy="274320"/>
          </a:xfrm>
          <a:prstGeom prst="roundRect">
            <a:avLst>
              <a:gd name="adj" fmla="val 25000"/>
            </a:avLst>
          </a:prstGeom>
          <a:noFill/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1984248" y="4572000"/>
            <a:ext cx="5486400" cy="64008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2121408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2341659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2561910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2782161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3002412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3222663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3442914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3663165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3883417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4103668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4323919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4544170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4764421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4984672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5204923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5425174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5645426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5865677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6085928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6306179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Rounded Rectangle 59"/>
          <p:cNvSpPr/>
          <p:nvPr/>
        </p:nvSpPr>
        <p:spPr>
          <a:xfrm>
            <a:off x="6526430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Rounded Rectangle 60"/>
          <p:cNvSpPr/>
          <p:nvPr/>
        </p:nvSpPr>
        <p:spPr>
          <a:xfrm>
            <a:off x="6746681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Rounded Rectangle 61"/>
          <p:cNvSpPr/>
          <p:nvPr/>
        </p:nvSpPr>
        <p:spPr>
          <a:xfrm>
            <a:off x="6966932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Rounded Rectangle 62"/>
          <p:cNvSpPr/>
          <p:nvPr/>
        </p:nvSpPr>
        <p:spPr>
          <a:xfrm>
            <a:off x="7187183" y="4818888"/>
            <a:ext cx="146304" cy="146304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TextBox 63"/>
          <p:cNvSpPr txBox="1"/>
          <p:nvPr/>
        </p:nvSpPr>
        <p:spPr>
          <a:xfrm>
            <a:off x="8644260" y="4480560"/>
            <a:ext cx="2932043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1.75 of 14 days</a:t>
            </a:r>
          </a:p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kept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612648" y="5760720"/>
            <a:ext cx="109636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Disk sized for March: 12.1 TB. December writes 80 MB/s.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Consumers </a:t>
            </a:r>
            <a:r>
              <a:rPr dirty="0"/>
              <a:t>scale out </a:t>
            </a:r>
            <a:r>
              <a:rPr lang="en-US" dirty="0"/>
              <a:t>with </a:t>
            </a:r>
            <a:r>
              <a:rPr dirty="0"/>
              <a:t>replicas</a:t>
            </a:r>
          </a:p>
        </p:txBody>
      </p:sp>
      <p:sp>
        <p:nvSpPr>
          <p:cNvPr id="3" name="!!producer0"/>
          <p:cNvSpPr/>
          <p:nvPr/>
        </p:nvSpPr>
        <p:spPr>
          <a:xfrm>
            <a:off x="758952" y="19202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producer1"/>
          <p:cNvSpPr/>
          <p:nvPr/>
        </p:nvSpPr>
        <p:spPr>
          <a:xfrm>
            <a:off x="685800" y="19933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producer2"/>
          <p:cNvSpPr/>
          <p:nvPr/>
        </p:nvSpPr>
        <p:spPr>
          <a:xfrm>
            <a:off x="612648" y="20665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!!L_node"/>
          <p:cNvSpPr/>
          <p:nvPr/>
        </p:nvSpPr>
        <p:spPr>
          <a:xfrm>
            <a:off x="612648" y="288036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label"/>
          <p:cNvSpPr txBox="1"/>
          <p:nvPr/>
        </p:nvSpPr>
        <p:spPr>
          <a:xfrm>
            <a:off x="795528" y="2971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LEADER NODE</a:t>
            </a:r>
          </a:p>
        </p:txBody>
      </p:sp>
      <p:sp>
        <p:nvSpPr>
          <p:cNvPr id="8" name="!!L_track"/>
          <p:cNvSpPr/>
          <p:nvPr/>
        </p:nvSpPr>
        <p:spPr>
          <a:xfrm>
            <a:off x="795528" y="322783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0"/>
          <p:cNvSpPr/>
          <p:nvPr/>
        </p:nvSpPr>
        <p:spPr>
          <a:xfrm>
            <a:off x="93268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1"/>
          <p:cNvSpPr/>
          <p:nvPr/>
        </p:nvSpPr>
        <p:spPr>
          <a:xfrm>
            <a:off x="137160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2"/>
          <p:cNvSpPr/>
          <p:nvPr/>
        </p:nvSpPr>
        <p:spPr>
          <a:xfrm>
            <a:off x="181051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tile3"/>
          <p:cNvSpPr/>
          <p:nvPr/>
        </p:nvSpPr>
        <p:spPr>
          <a:xfrm>
            <a:off x="224942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tile4"/>
          <p:cNvSpPr/>
          <p:nvPr/>
        </p:nvSpPr>
        <p:spPr>
          <a:xfrm>
            <a:off x="268833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L_tile5"/>
          <p:cNvSpPr/>
          <p:nvPr/>
        </p:nvSpPr>
        <p:spPr>
          <a:xfrm>
            <a:off x="312724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tile6"/>
          <p:cNvSpPr/>
          <p:nvPr/>
        </p:nvSpPr>
        <p:spPr>
          <a:xfrm>
            <a:off x="356616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L_tile7"/>
          <p:cNvSpPr/>
          <p:nvPr/>
        </p:nvSpPr>
        <p:spPr>
          <a:xfrm>
            <a:off x="400507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L_tile8"/>
          <p:cNvSpPr/>
          <p:nvPr/>
        </p:nvSpPr>
        <p:spPr>
          <a:xfrm>
            <a:off x="444398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L_tile9"/>
          <p:cNvSpPr/>
          <p:nvPr/>
        </p:nvSpPr>
        <p:spPr>
          <a:xfrm>
            <a:off x="488289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L_tile10"/>
          <p:cNvSpPr/>
          <p:nvPr/>
        </p:nvSpPr>
        <p:spPr>
          <a:xfrm>
            <a:off x="532180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L_tile11"/>
          <p:cNvSpPr/>
          <p:nvPr/>
        </p:nvSpPr>
        <p:spPr>
          <a:xfrm>
            <a:off x="576072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L_tile12"/>
          <p:cNvSpPr/>
          <p:nvPr/>
        </p:nvSpPr>
        <p:spPr>
          <a:xfrm>
            <a:off x="619963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L_tile13"/>
          <p:cNvSpPr/>
          <p:nvPr/>
        </p:nvSpPr>
        <p:spPr>
          <a:xfrm>
            <a:off x="663854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L_tile14"/>
          <p:cNvSpPr/>
          <p:nvPr/>
        </p:nvSpPr>
        <p:spPr>
          <a:xfrm>
            <a:off x="707745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slot"/>
          <p:cNvSpPr/>
          <p:nvPr/>
        </p:nvSpPr>
        <p:spPr>
          <a:xfrm>
            <a:off x="7516368" y="3319272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disklabel"/>
          <p:cNvSpPr txBox="1"/>
          <p:nvPr/>
        </p:nvSpPr>
        <p:spPr>
          <a:xfrm>
            <a:off x="795528" y="384048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26" name="!!L_bartrack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L_bar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8" name="!!pipe_h"/>
          <p:cNvCxnSpPr/>
          <p:nvPr/>
        </p:nvCxnSpPr>
        <p:spPr>
          <a:xfrm>
            <a:off x="1984248" y="2340864"/>
            <a:ext cx="5715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!!pipe_v"/>
          <p:cNvCxnSpPr/>
          <p:nvPr/>
        </p:nvCxnSpPr>
        <p:spPr>
          <a:xfrm>
            <a:off x="7699248" y="2340864"/>
            <a:ext cx="0" cy="978408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!!pipe_label"/>
          <p:cNvSpPr txBox="1"/>
          <p:nvPr/>
        </p:nvSpPr>
        <p:spPr>
          <a:xfrm>
            <a:off x="2441448" y="19751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31" name="!!R_node"/>
          <p:cNvSpPr/>
          <p:nvPr/>
        </p:nvSpPr>
        <p:spPr>
          <a:xfrm>
            <a:off x="612648" y="466344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R_label"/>
          <p:cNvSpPr txBox="1"/>
          <p:nvPr/>
        </p:nvSpPr>
        <p:spPr>
          <a:xfrm>
            <a:off x="795528" y="4754879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NEW REPLICA</a:t>
            </a:r>
          </a:p>
        </p:txBody>
      </p:sp>
      <p:sp>
        <p:nvSpPr>
          <p:cNvPr id="33" name="!!R_track"/>
          <p:cNvSpPr/>
          <p:nvPr/>
        </p:nvSpPr>
        <p:spPr>
          <a:xfrm>
            <a:off x="795528" y="501091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R_slot"/>
          <p:cNvSpPr/>
          <p:nvPr/>
        </p:nvSpPr>
        <p:spPr>
          <a:xfrm>
            <a:off x="932688" y="5102351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_disklabel"/>
          <p:cNvSpPr txBox="1"/>
          <p:nvPr/>
        </p:nvSpPr>
        <p:spPr>
          <a:xfrm>
            <a:off x="795528" y="5623559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36" name="!!R_bartrack"/>
          <p:cNvSpPr/>
          <p:nvPr/>
        </p:nvSpPr>
        <p:spPr>
          <a:xfrm>
            <a:off x="1527048" y="568756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_bar"/>
          <p:cNvSpPr/>
          <p:nvPr/>
        </p:nvSpPr>
        <p:spPr>
          <a:xfrm>
            <a:off x="1527048" y="5687568"/>
            <a:ext cx="118872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card0_disk"/>
          <p:cNvSpPr/>
          <p:nvPr/>
        </p:nvSpPr>
        <p:spPr>
          <a:xfrm>
            <a:off x="8522208" y="1920240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card0_disk_big"/>
          <p:cNvSpPr txBox="1"/>
          <p:nvPr/>
        </p:nvSpPr>
        <p:spPr>
          <a:xfrm>
            <a:off x="8705088" y="2011680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96.8 TB</a:t>
            </a:r>
          </a:p>
        </p:txBody>
      </p:sp>
      <p:sp>
        <p:nvSpPr>
          <p:cNvPr id="40" name="!!card0_disk_small"/>
          <p:cNvSpPr txBox="1"/>
          <p:nvPr/>
        </p:nvSpPr>
        <p:spPr>
          <a:xfrm>
            <a:off x="8705088" y="254203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14 days of December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 the leader</a:t>
            </a:r>
          </a:p>
        </p:txBody>
      </p:sp>
      <p:sp>
        <p:nvSpPr>
          <p:cNvPr id="41" name="!!analytics0"/>
          <p:cNvSpPr/>
          <p:nvPr/>
        </p:nvSpPr>
        <p:spPr>
          <a:xfrm>
            <a:off x="8997696" y="5001768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analytics1"/>
          <p:cNvSpPr/>
          <p:nvPr/>
        </p:nvSpPr>
        <p:spPr>
          <a:xfrm>
            <a:off x="8942832" y="5056632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analytics2"/>
          <p:cNvSpPr/>
          <p:nvPr/>
        </p:nvSpPr>
        <p:spPr>
          <a:xfrm>
            <a:off x="8887968" y="5111496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Analytics</a:t>
            </a:r>
          </a:p>
        </p:txBody>
      </p:sp>
      <p:cxnSp>
        <p:nvCxnSpPr>
          <p:cNvPr id="44" name="!!analytics_arrow"/>
          <p:cNvCxnSpPr/>
          <p:nvPr/>
        </p:nvCxnSpPr>
        <p:spPr>
          <a:xfrm>
            <a:off x="8202168" y="5285231"/>
            <a:ext cx="68580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 new replica must copy </a:t>
            </a:r>
            <a:r>
              <a:rPr lang="en-US" dirty="0"/>
              <a:t>the stream </a:t>
            </a:r>
            <a:r>
              <a:rPr dirty="0"/>
              <a:t>first</a:t>
            </a:r>
          </a:p>
        </p:txBody>
      </p:sp>
      <p:sp>
        <p:nvSpPr>
          <p:cNvPr id="3" name="!!producer0"/>
          <p:cNvSpPr/>
          <p:nvPr/>
        </p:nvSpPr>
        <p:spPr>
          <a:xfrm>
            <a:off x="758952" y="19202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producer1"/>
          <p:cNvSpPr/>
          <p:nvPr/>
        </p:nvSpPr>
        <p:spPr>
          <a:xfrm>
            <a:off x="685800" y="19933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producer2"/>
          <p:cNvSpPr/>
          <p:nvPr/>
        </p:nvSpPr>
        <p:spPr>
          <a:xfrm>
            <a:off x="612648" y="20665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!!L_node"/>
          <p:cNvSpPr/>
          <p:nvPr/>
        </p:nvSpPr>
        <p:spPr>
          <a:xfrm>
            <a:off x="612648" y="288036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label"/>
          <p:cNvSpPr txBox="1"/>
          <p:nvPr/>
        </p:nvSpPr>
        <p:spPr>
          <a:xfrm>
            <a:off x="795528" y="2971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LEADER NODE</a:t>
            </a:r>
          </a:p>
        </p:txBody>
      </p:sp>
      <p:sp>
        <p:nvSpPr>
          <p:cNvPr id="8" name="!!L_track"/>
          <p:cNvSpPr/>
          <p:nvPr/>
        </p:nvSpPr>
        <p:spPr>
          <a:xfrm>
            <a:off x="795528" y="322783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0"/>
          <p:cNvSpPr/>
          <p:nvPr/>
        </p:nvSpPr>
        <p:spPr>
          <a:xfrm>
            <a:off x="93268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1"/>
          <p:cNvSpPr/>
          <p:nvPr/>
        </p:nvSpPr>
        <p:spPr>
          <a:xfrm>
            <a:off x="137160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2"/>
          <p:cNvSpPr/>
          <p:nvPr/>
        </p:nvSpPr>
        <p:spPr>
          <a:xfrm>
            <a:off x="181051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tile3"/>
          <p:cNvSpPr/>
          <p:nvPr/>
        </p:nvSpPr>
        <p:spPr>
          <a:xfrm>
            <a:off x="224942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tile4"/>
          <p:cNvSpPr/>
          <p:nvPr/>
        </p:nvSpPr>
        <p:spPr>
          <a:xfrm>
            <a:off x="268833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L_tile5"/>
          <p:cNvSpPr/>
          <p:nvPr/>
        </p:nvSpPr>
        <p:spPr>
          <a:xfrm>
            <a:off x="312724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tile6"/>
          <p:cNvSpPr/>
          <p:nvPr/>
        </p:nvSpPr>
        <p:spPr>
          <a:xfrm>
            <a:off x="356616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L_tile7"/>
          <p:cNvSpPr/>
          <p:nvPr/>
        </p:nvSpPr>
        <p:spPr>
          <a:xfrm>
            <a:off x="400507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L_tile8"/>
          <p:cNvSpPr/>
          <p:nvPr/>
        </p:nvSpPr>
        <p:spPr>
          <a:xfrm>
            <a:off x="444398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L_tile9"/>
          <p:cNvSpPr/>
          <p:nvPr/>
        </p:nvSpPr>
        <p:spPr>
          <a:xfrm>
            <a:off x="488289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L_tile10"/>
          <p:cNvSpPr/>
          <p:nvPr/>
        </p:nvSpPr>
        <p:spPr>
          <a:xfrm>
            <a:off x="532180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L_tile11"/>
          <p:cNvSpPr/>
          <p:nvPr/>
        </p:nvSpPr>
        <p:spPr>
          <a:xfrm>
            <a:off x="576072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L_tile12"/>
          <p:cNvSpPr/>
          <p:nvPr/>
        </p:nvSpPr>
        <p:spPr>
          <a:xfrm>
            <a:off x="619963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L_tile13"/>
          <p:cNvSpPr/>
          <p:nvPr/>
        </p:nvSpPr>
        <p:spPr>
          <a:xfrm>
            <a:off x="663854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L_tile14"/>
          <p:cNvSpPr/>
          <p:nvPr/>
        </p:nvSpPr>
        <p:spPr>
          <a:xfrm>
            <a:off x="707745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slot"/>
          <p:cNvSpPr/>
          <p:nvPr/>
        </p:nvSpPr>
        <p:spPr>
          <a:xfrm>
            <a:off x="7516368" y="3319272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disklabel"/>
          <p:cNvSpPr txBox="1"/>
          <p:nvPr/>
        </p:nvSpPr>
        <p:spPr>
          <a:xfrm>
            <a:off x="795528" y="384048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26" name="!!L_bartrack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L_bar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8" name="!!pipe_h"/>
          <p:cNvCxnSpPr/>
          <p:nvPr/>
        </p:nvCxnSpPr>
        <p:spPr>
          <a:xfrm>
            <a:off x="1984248" y="2340864"/>
            <a:ext cx="5715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!!pipe_v"/>
          <p:cNvCxnSpPr/>
          <p:nvPr/>
        </p:nvCxnSpPr>
        <p:spPr>
          <a:xfrm>
            <a:off x="7699248" y="2340864"/>
            <a:ext cx="0" cy="978408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!!pipe_label"/>
          <p:cNvSpPr txBox="1"/>
          <p:nvPr/>
        </p:nvSpPr>
        <p:spPr>
          <a:xfrm>
            <a:off x="2441448" y="19751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31" name="!!R_node"/>
          <p:cNvSpPr/>
          <p:nvPr/>
        </p:nvSpPr>
        <p:spPr>
          <a:xfrm>
            <a:off x="612648" y="466344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R_label"/>
          <p:cNvSpPr txBox="1"/>
          <p:nvPr/>
        </p:nvSpPr>
        <p:spPr>
          <a:xfrm>
            <a:off x="795528" y="4754879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NEW REPLICA</a:t>
            </a:r>
          </a:p>
        </p:txBody>
      </p:sp>
      <p:sp>
        <p:nvSpPr>
          <p:cNvPr id="33" name="!!R_track"/>
          <p:cNvSpPr/>
          <p:nvPr/>
        </p:nvSpPr>
        <p:spPr>
          <a:xfrm>
            <a:off x="795528" y="501091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R_tile0"/>
          <p:cNvSpPr/>
          <p:nvPr/>
        </p:nvSpPr>
        <p:spPr>
          <a:xfrm>
            <a:off x="932688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_tile1"/>
          <p:cNvSpPr/>
          <p:nvPr/>
        </p:nvSpPr>
        <p:spPr>
          <a:xfrm>
            <a:off x="1371600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R_slot"/>
          <p:cNvSpPr/>
          <p:nvPr/>
        </p:nvSpPr>
        <p:spPr>
          <a:xfrm>
            <a:off x="1810512" y="5102351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_disklabel"/>
          <p:cNvSpPr txBox="1"/>
          <p:nvPr/>
        </p:nvSpPr>
        <p:spPr>
          <a:xfrm>
            <a:off x="795528" y="5623559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38" name="!!R_bartrack"/>
          <p:cNvSpPr/>
          <p:nvPr/>
        </p:nvSpPr>
        <p:spPr>
          <a:xfrm>
            <a:off x="1527048" y="568756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_bar"/>
          <p:cNvSpPr/>
          <p:nvPr/>
        </p:nvSpPr>
        <p:spPr>
          <a:xfrm>
            <a:off x="1527048" y="5687568"/>
            <a:ext cx="389534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0" name="!!repl"/>
          <p:cNvCxnSpPr/>
          <p:nvPr/>
        </p:nvCxnSpPr>
        <p:spPr>
          <a:xfrm>
            <a:off x="2624328" y="4114800"/>
            <a:ext cx="0" cy="54864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!!repl_label"/>
          <p:cNvSpPr txBox="1"/>
          <p:nvPr/>
        </p:nvSpPr>
        <p:spPr>
          <a:xfrm>
            <a:off x="2807208" y="4233672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copy all of it  ·  625 MB/s per TCP flow</a:t>
            </a:r>
          </a:p>
        </p:txBody>
      </p:sp>
      <p:sp>
        <p:nvSpPr>
          <p:cNvPr id="42" name="!!card0_disk"/>
          <p:cNvSpPr/>
          <p:nvPr/>
        </p:nvSpPr>
        <p:spPr>
          <a:xfrm>
            <a:off x="8522208" y="1920240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card0_disk_big"/>
          <p:cNvSpPr txBox="1"/>
          <p:nvPr/>
        </p:nvSpPr>
        <p:spPr>
          <a:xfrm>
            <a:off x="8705088" y="2011680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96.8 TB</a:t>
            </a:r>
          </a:p>
        </p:txBody>
      </p:sp>
      <p:sp>
        <p:nvSpPr>
          <p:cNvPr id="44" name="!!card0_disk_small"/>
          <p:cNvSpPr txBox="1"/>
          <p:nvPr/>
        </p:nvSpPr>
        <p:spPr>
          <a:xfrm>
            <a:off x="8705088" y="254203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14 days of December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 the leader</a:t>
            </a:r>
          </a:p>
        </p:txBody>
      </p:sp>
      <p:sp>
        <p:nvSpPr>
          <p:cNvPr id="45" name="!!card1_disk"/>
          <p:cNvSpPr/>
          <p:nvPr/>
        </p:nvSpPr>
        <p:spPr>
          <a:xfrm>
            <a:off x="8522208" y="3273552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!!card1_disk_big"/>
          <p:cNvSpPr txBox="1"/>
          <p:nvPr/>
        </p:nvSpPr>
        <p:spPr>
          <a:xfrm>
            <a:off x="8705088" y="336499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49.3 hours</a:t>
            </a:r>
          </a:p>
        </p:txBody>
      </p:sp>
      <p:sp>
        <p:nvSpPr>
          <p:cNvPr id="47" name="!!card1_disk_small"/>
          <p:cNvSpPr txBox="1"/>
          <p:nvPr/>
        </p:nvSpPr>
        <p:spPr>
          <a:xfrm>
            <a:off x="8705088" y="3895344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for the new replica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to catch up</a:t>
            </a:r>
          </a:p>
        </p:txBody>
      </p:sp>
      <p:sp>
        <p:nvSpPr>
          <p:cNvPr id="48" name="!!analytics0"/>
          <p:cNvSpPr/>
          <p:nvPr/>
        </p:nvSpPr>
        <p:spPr>
          <a:xfrm>
            <a:off x="8997696" y="5001768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analytics1"/>
          <p:cNvSpPr/>
          <p:nvPr/>
        </p:nvSpPr>
        <p:spPr>
          <a:xfrm>
            <a:off x="8942832" y="5056632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!!analytics2"/>
          <p:cNvSpPr/>
          <p:nvPr/>
        </p:nvSpPr>
        <p:spPr>
          <a:xfrm>
            <a:off x="8887968" y="5111496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Analytics</a:t>
            </a:r>
          </a:p>
        </p:txBody>
      </p:sp>
      <p:cxnSp>
        <p:nvCxnSpPr>
          <p:cNvPr id="51" name="!!analytics_arrow"/>
          <p:cNvCxnSpPr/>
          <p:nvPr/>
        </p:nvCxnSpPr>
        <p:spPr>
          <a:xfrm>
            <a:off x="8202168" y="5285231"/>
            <a:ext cx="68580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 animBg="1"/>
      <p:bldP spid="46" grpId="0" animBg="1"/>
      <p:bldP spid="4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 must guess disk size and replica count up front</a:t>
            </a:r>
          </a:p>
        </p:txBody>
      </p:sp>
      <p:sp>
        <p:nvSpPr>
          <p:cNvPr id="3" name="!!producer0"/>
          <p:cNvSpPr/>
          <p:nvPr/>
        </p:nvSpPr>
        <p:spPr>
          <a:xfrm>
            <a:off x="758952" y="19202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producer1"/>
          <p:cNvSpPr/>
          <p:nvPr/>
        </p:nvSpPr>
        <p:spPr>
          <a:xfrm>
            <a:off x="685800" y="19933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producer2"/>
          <p:cNvSpPr/>
          <p:nvPr/>
        </p:nvSpPr>
        <p:spPr>
          <a:xfrm>
            <a:off x="612648" y="20665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!!L_node"/>
          <p:cNvSpPr/>
          <p:nvPr/>
        </p:nvSpPr>
        <p:spPr>
          <a:xfrm>
            <a:off x="612648" y="288036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label"/>
          <p:cNvSpPr txBox="1"/>
          <p:nvPr/>
        </p:nvSpPr>
        <p:spPr>
          <a:xfrm>
            <a:off x="795528" y="2971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LEADER NODE</a:t>
            </a:r>
          </a:p>
        </p:txBody>
      </p:sp>
      <p:sp>
        <p:nvSpPr>
          <p:cNvPr id="8" name="!!L_track"/>
          <p:cNvSpPr/>
          <p:nvPr/>
        </p:nvSpPr>
        <p:spPr>
          <a:xfrm>
            <a:off x="795528" y="322783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0"/>
          <p:cNvSpPr/>
          <p:nvPr/>
        </p:nvSpPr>
        <p:spPr>
          <a:xfrm>
            <a:off x="93268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1"/>
          <p:cNvSpPr/>
          <p:nvPr/>
        </p:nvSpPr>
        <p:spPr>
          <a:xfrm>
            <a:off x="137160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2"/>
          <p:cNvSpPr/>
          <p:nvPr/>
        </p:nvSpPr>
        <p:spPr>
          <a:xfrm>
            <a:off x="181051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tile3"/>
          <p:cNvSpPr/>
          <p:nvPr/>
        </p:nvSpPr>
        <p:spPr>
          <a:xfrm>
            <a:off x="224942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tile4"/>
          <p:cNvSpPr/>
          <p:nvPr/>
        </p:nvSpPr>
        <p:spPr>
          <a:xfrm>
            <a:off x="268833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L_tile5"/>
          <p:cNvSpPr/>
          <p:nvPr/>
        </p:nvSpPr>
        <p:spPr>
          <a:xfrm>
            <a:off x="312724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tile6"/>
          <p:cNvSpPr/>
          <p:nvPr/>
        </p:nvSpPr>
        <p:spPr>
          <a:xfrm>
            <a:off x="356616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L_tile7"/>
          <p:cNvSpPr/>
          <p:nvPr/>
        </p:nvSpPr>
        <p:spPr>
          <a:xfrm>
            <a:off x="400507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L_tile8"/>
          <p:cNvSpPr/>
          <p:nvPr/>
        </p:nvSpPr>
        <p:spPr>
          <a:xfrm>
            <a:off x="444398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L_tile9"/>
          <p:cNvSpPr/>
          <p:nvPr/>
        </p:nvSpPr>
        <p:spPr>
          <a:xfrm>
            <a:off x="488289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L_tile10"/>
          <p:cNvSpPr/>
          <p:nvPr/>
        </p:nvSpPr>
        <p:spPr>
          <a:xfrm>
            <a:off x="532180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L_tile11"/>
          <p:cNvSpPr/>
          <p:nvPr/>
        </p:nvSpPr>
        <p:spPr>
          <a:xfrm>
            <a:off x="576072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L_tile12"/>
          <p:cNvSpPr/>
          <p:nvPr/>
        </p:nvSpPr>
        <p:spPr>
          <a:xfrm>
            <a:off x="619963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L_tile13"/>
          <p:cNvSpPr/>
          <p:nvPr/>
        </p:nvSpPr>
        <p:spPr>
          <a:xfrm>
            <a:off x="663854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L_tile14"/>
          <p:cNvSpPr/>
          <p:nvPr/>
        </p:nvSpPr>
        <p:spPr>
          <a:xfrm>
            <a:off x="707745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slot"/>
          <p:cNvSpPr/>
          <p:nvPr/>
        </p:nvSpPr>
        <p:spPr>
          <a:xfrm>
            <a:off x="7516368" y="3319272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disklabel"/>
          <p:cNvSpPr txBox="1"/>
          <p:nvPr/>
        </p:nvSpPr>
        <p:spPr>
          <a:xfrm>
            <a:off x="795528" y="384048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26" name="!!L_bartrack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L_bar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8" name="!!pipe_h"/>
          <p:cNvCxnSpPr/>
          <p:nvPr/>
        </p:nvCxnSpPr>
        <p:spPr>
          <a:xfrm>
            <a:off x="1984248" y="2340864"/>
            <a:ext cx="5715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!!pipe_v"/>
          <p:cNvCxnSpPr/>
          <p:nvPr/>
        </p:nvCxnSpPr>
        <p:spPr>
          <a:xfrm>
            <a:off x="7699248" y="2340864"/>
            <a:ext cx="0" cy="978408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!!pipe_label"/>
          <p:cNvSpPr txBox="1"/>
          <p:nvPr/>
        </p:nvSpPr>
        <p:spPr>
          <a:xfrm>
            <a:off x="2441448" y="19751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31" name="!!R_node"/>
          <p:cNvSpPr/>
          <p:nvPr/>
        </p:nvSpPr>
        <p:spPr>
          <a:xfrm>
            <a:off x="612648" y="466344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R_label"/>
          <p:cNvSpPr txBox="1"/>
          <p:nvPr/>
        </p:nvSpPr>
        <p:spPr>
          <a:xfrm>
            <a:off x="795528" y="4754879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NEW REPLICA</a:t>
            </a:r>
          </a:p>
        </p:txBody>
      </p:sp>
      <p:sp>
        <p:nvSpPr>
          <p:cNvPr id="33" name="!!R_track"/>
          <p:cNvSpPr/>
          <p:nvPr/>
        </p:nvSpPr>
        <p:spPr>
          <a:xfrm>
            <a:off x="795528" y="501091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R_tile0"/>
          <p:cNvSpPr/>
          <p:nvPr/>
        </p:nvSpPr>
        <p:spPr>
          <a:xfrm>
            <a:off x="932688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_tile1"/>
          <p:cNvSpPr/>
          <p:nvPr/>
        </p:nvSpPr>
        <p:spPr>
          <a:xfrm>
            <a:off x="1371600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R_slot"/>
          <p:cNvSpPr/>
          <p:nvPr/>
        </p:nvSpPr>
        <p:spPr>
          <a:xfrm>
            <a:off x="1810512" y="5102351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_disklabel"/>
          <p:cNvSpPr txBox="1"/>
          <p:nvPr/>
        </p:nvSpPr>
        <p:spPr>
          <a:xfrm>
            <a:off x="795528" y="5623559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38" name="!!R_bartrack"/>
          <p:cNvSpPr/>
          <p:nvPr/>
        </p:nvSpPr>
        <p:spPr>
          <a:xfrm>
            <a:off x="1527048" y="568756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_bar"/>
          <p:cNvSpPr/>
          <p:nvPr/>
        </p:nvSpPr>
        <p:spPr>
          <a:xfrm>
            <a:off x="1527048" y="5687568"/>
            <a:ext cx="389534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0" name="!!repl"/>
          <p:cNvCxnSpPr/>
          <p:nvPr/>
        </p:nvCxnSpPr>
        <p:spPr>
          <a:xfrm>
            <a:off x="2624328" y="4114800"/>
            <a:ext cx="0" cy="54864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!!repl_label"/>
          <p:cNvSpPr txBox="1"/>
          <p:nvPr/>
        </p:nvSpPr>
        <p:spPr>
          <a:xfrm>
            <a:off x="2807208" y="4233672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copy all of it  ·  625 MB/s per TCP flow</a:t>
            </a:r>
          </a:p>
        </p:txBody>
      </p:sp>
      <p:sp>
        <p:nvSpPr>
          <p:cNvPr id="42" name="!!guess_disk"/>
          <p:cNvSpPr/>
          <p:nvPr/>
        </p:nvSpPr>
        <p:spPr>
          <a:xfrm>
            <a:off x="7973568" y="3730752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43" name="!!guess_replica"/>
          <p:cNvSpPr/>
          <p:nvPr/>
        </p:nvSpPr>
        <p:spPr>
          <a:xfrm>
            <a:off x="7973568" y="443484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44" name="!!card0_guess"/>
          <p:cNvSpPr/>
          <p:nvPr/>
        </p:nvSpPr>
        <p:spPr>
          <a:xfrm>
            <a:off x="8522208" y="1920240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card0_guess_big"/>
          <p:cNvSpPr txBox="1"/>
          <p:nvPr/>
        </p:nvSpPr>
        <p:spPr>
          <a:xfrm>
            <a:off x="8705088" y="2011680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Too small</a:t>
            </a:r>
          </a:p>
        </p:txBody>
      </p:sp>
      <p:sp>
        <p:nvSpPr>
          <p:cNvPr id="46" name="!!card0_guess_small"/>
          <p:cNvSpPr txBox="1"/>
          <p:nvPr/>
        </p:nvSpPr>
        <p:spPr>
          <a:xfrm>
            <a:off x="8705088" y="254203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history deleted or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publishers blocked</a:t>
            </a:r>
          </a:p>
        </p:txBody>
      </p:sp>
      <p:sp>
        <p:nvSpPr>
          <p:cNvPr id="47" name="!!card1_guess"/>
          <p:cNvSpPr/>
          <p:nvPr/>
        </p:nvSpPr>
        <p:spPr>
          <a:xfrm>
            <a:off x="8522208" y="3273552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!!card1_guess_big"/>
          <p:cNvSpPr txBox="1"/>
          <p:nvPr/>
        </p:nvSpPr>
        <p:spPr>
          <a:xfrm>
            <a:off x="8705088" y="336499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Too big</a:t>
            </a:r>
          </a:p>
        </p:txBody>
      </p:sp>
      <p:sp>
        <p:nvSpPr>
          <p:cNvPr id="49" name="!!card1_guess_small"/>
          <p:cNvSpPr txBox="1"/>
          <p:nvPr/>
        </p:nvSpPr>
        <p:spPr>
          <a:xfrm>
            <a:off x="8705088" y="3895344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idle disks and replicas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you pay for</a:t>
            </a:r>
          </a:p>
        </p:txBody>
      </p:sp>
      <p:sp>
        <p:nvSpPr>
          <p:cNvPr id="50" name="!!analytics0"/>
          <p:cNvSpPr/>
          <p:nvPr/>
        </p:nvSpPr>
        <p:spPr>
          <a:xfrm>
            <a:off x="8997696" y="5001768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analytics1"/>
          <p:cNvSpPr/>
          <p:nvPr/>
        </p:nvSpPr>
        <p:spPr>
          <a:xfrm>
            <a:off x="8942832" y="5056632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analytics2"/>
          <p:cNvSpPr/>
          <p:nvPr/>
        </p:nvSpPr>
        <p:spPr>
          <a:xfrm>
            <a:off x="8887968" y="5111496"/>
            <a:ext cx="2578608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Analytics</a:t>
            </a:r>
          </a:p>
        </p:txBody>
      </p:sp>
      <p:cxnSp>
        <p:nvCxnSpPr>
          <p:cNvPr id="53" name="!!analytics_arrow"/>
          <p:cNvCxnSpPr/>
          <p:nvPr/>
        </p:nvCxnSpPr>
        <p:spPr>
          <a:xfrm>
            <a:off x="8202168" y="5285231"/>
            <a:ext cx="68580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3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Committed stream data never changes again</a:t>
            </a:r>
          </a:p>
        </p:txBody>
      </p:sp>
      <p:sp>
        <p:nvSpPr>
          <p:cNvPr id="3" name="!!producer0"/>
          <p:cNvSpPr/>
          <p:nvPr/>
        </p:nvSpPr>
        <p:spPr>
          <a:xfrm>
            <a:off x="758952" y="19202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producer1"/>
          <p:cNvSpPr/>
          <p:nvPr/>
        </p:nvSpPr>
        <p:spPr>
          <a:xfrm>
            <a:off x="685800" y="19933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producer2"/>
          <p:cNvSpPr/>
          <p:nvPr/>
        </p:nvSpPr>
        <p:spPr>
          <a:xfrm>
            <a:off x="612648" y="20665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!!L_node"/>
          <p:cNvSpPr/>
          <p:nvPr/>
        </p:nvSpPr>
        <p:spPr>
          <a:xfrm>
            <a:off x="612648" y="2880360"/>
            <a:ext cx="7589520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label"/>
          <p:cNvSpPr txBox="1"/>
          <p:nvPr/>
        </p:nvSpPr>
        <p:spPr>
          <a:xfrm>
            <a:off x="795528" y="2971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LEADER NODE</a:t>
            </a:r>
          </a:p>
        </p:txBody>
      </p:sp>
      <p:sp>
        <p:nvSpPr>
          <p:cNvPr id="8" name="!!L_track"/>
          <p:cNvSpPr/>
          <p:nvPr/>
        </p:nvSpPr>
        <p:spPr>
          <a:xfrm>
            <a:off x="795528" y="3227832"/>
            <a:ext cx="7223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0"/>
          <p:cNvSpPr/>
          <p:nvPr/>
        </p:nvSpPr>
        <p:spPr>
          <a:xfrm>
            <a:off x="93268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1"/>
          <p:cNvSpPr/>
          <p:nvPr/>
        </p:nvSpPr>
        <p:spPr>
          <a:xfrm>
            <a:off x="137160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2"/>
          <p:cNvSpPr/>
          <p:nvPr/>
        </p:nvSpPr>
        <p:spPr>
          <a:xfrm>
            <a:off x="181051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tile3"/>
          <p:cNvSpPr/>
          <p:nvPr/>
        </p:nvSpPr>
        <p:spPr>
          <a:xfrm>
            <a:off x="224942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tile4"/>
          <p:cNvSpPr/>
          <p:nvPr/>
        </p:nvSpPr>
        <p:spPr>
          <a:xfrm>
            <a:off x="268833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L_tile5"/>
          <p:cNvSpPr/>
          <p:nvPr/>
        </p:nvSpPr>
        <p:spPr>
          <a:xfrm>
            <a:off x="312724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tile6"/>
          <p:cNvSpPr/>
          <p:nvPr/>
        </p:nvSpPr>
        <p:spPr>
          <a:xfrm>
            <a:off x="356616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L_tile7"/>
          <p:cNvSpPr/>
          <p:nvPr/>
        </p:nvSpPr>
        <p:spPr>
          <a:xfrm>
            <a:off x="400507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L_tile8"/>
          <p:cNvSpPr/>
          <p:nvPr/>
        </p:nvSpPr>
        <p:spPr>
          <a:xfrm>
            <a:off x="444398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L_tile9"/>
          <p:cNvSpPr/>
          <p:nvPr/>
        </p:nvSpPr>
        <p:spPr>
          <a:xfrm>
            <a:off x="488289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L_tile10"/>
          <p:cNvSpPr/>
          <p:nvPr/>
        </p:nvSpPr>
        <p:spPr>
          <a:xfrm>
            <a:off x="532180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L_tile11"/>
          <p:cNvSpPr/>
          <p:nvPr/>
        </p:nvSpPr>
        <p:spPr>
          <a:xfrm>
            <a:off x="576072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L_tile12"/>
          <p:cNvSpPr/>
          <p:nvPr/>
        </p:nvSpPr>
        <p:spPr>
          <a:xfrm>
            <a:off x="619963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L_tile13"/>
          <p:cNvSpPr/>
          <p:nvPr/>
        </p:nvSpPr>
        <p:spPr>
          <a:xfrm>
            <a:off x="6638544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L_tile14"/>
          <p:cNvSpPr/>
          <p:nvPr/>
        </p:nvSpPr>
        <p:spPr>
          <a:xfrm>
            <a:off x="7077456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slot"/>
          <p:cNvSpPr/>
          <p:nvPr/>
        </p:nvSpPr>
        <p:spPr>
          <a:xfrm>
            <a:off x="7516368" y="3319272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disklabel"/>
          <p:cNvSpPr txBox="1"/>
          <p:nvPr/>
        </p:nvSpPr>
        <p:spPr>
          <a:xfrm>
            <a:off x="795528" y="384048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26" name="!!L_bartrack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L_bar"/>
          <p:cNvSpPr/>
          <p:nvPr/>
        </p:nvSpPr>
        <p:spPr>
          <a:xfrm>
            <a:off x="1527048" y="3904488"/>
            <a:ext cx="6492240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8" name="!!pipe_h"/>
          <p:cNvCxnSpPr/>
          <p:nvPr/>
        </p:nvCxnSpPr>
        <p:spPr>
          <a:xfrm>
            <a:off x="1984248" y="2340864"/>
            <a:ext cx="5715000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!!pipe_v"/>
          <p:cNvCxnSpPr/>
          <p:nvPr/>
        </p:nvCxnSpPr>
        <p:spPr>
          <a:xfrm>
            <a:off x="7699248" y="2340864"/>
            <a:ext cx="0" cy="978408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!!pipe_label"/>
          <p:cNvSpPr txBox="1"/>
          <p:nvPr/>
        </p:nvSpPr>
        <p:spPr>
          <a:xfrm>
            <a:off x="2441448" y="19751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31" name="!!imm_outline"/>
          <p:cNvSpPr/>
          <p:nvPr/>
        </p:nvSpPr>
        <p:spPr>
          <a:xfrm>
            <a:off x="859536" y="3246120"/>
            <a:ext cx="5340096" cy="512064"/>
          </a:xfrm>
          <a:prstGeom prst="roundRect">
            <a:avLst>
              <a:gd name="adj" fmla="val 25000"/>
            </a:avLst>
          </a:prstGeom>
          <a:noFill/>
          <a:ln w="38100">
            <a:solidFill>
              <a:schemeClr val="accent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imm_label"/>
          <p:cNvSpPr txBox="1"/>
          <p:nvPr/>
        </p:nvSpPr>
        <p:spPr>
          <a:xfrm>
            <a:off x="859536" y="429768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50">
                <a:solidFill>
                  <a:schemeClr val="tx2"/>
                </a:solidFill>
                <a:latin typeface="Amazon Ember Mono"/>
              </a:rPr>
              <a:t>COMMITTED: REPLICATED, NEVER CHANGES AGAIN</a:t>
            </a:r>
          </a:p>
        </p:txBody>
      </p:sp>
      <p:sp>
        <p:nvSpPr>
          <p:cNvPr id="33" name="!!card0_imm"/>
          <p:cNvSpPr/>
          <p:nvPr/>
        </p:nvSpPr>
        <p:spPr>
          <a:xfrm>
            <a:off x="8522208" y="1920240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card0_imm_big"/>
          <p:cNvSpPr txBox="1"/>
          <p:nvPr/>
        </p:nvSpPr>
        <p:spPr>
          <a:xfrm>
            <a:off x="8705088" y="2011680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Immutable</a:t>
            </a:r>
          </a:p>
        </p:txBody>
      </p:sp>
      <p:sp>
        <p:nvSpPr>
          <p:cNvPr id="35" name="!!card0_imm_small"/>
          <p:cNvSpPr txBox="1"/>
          <p:nvPr/>
        </p:nvSpPr>
        <p:spPr>
          <a:xfrm>
            <a:off x="8705088" y="254203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once replicated, older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data can live anywhere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650"/>
                            </p:stCondLst>
                            <p:childTnLst>
                              <p:par>
                                <p:cTn id="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sz="3200">
                <a:latin typeface="Lucida Console"/>
              </a:rPr>
              <a:t>rabbitmq-stream-s3</a:t>
            </a:r>
            <a:r>
              <a:t> moves history to Amazon S3</a:t>
            </a:r>
          </a:p>
        </p:txBody>
      </p:sp>
      <p:sp>
        <p:nvSpPr>
          <p:cNvPr id="3" name="!!producer0"/>
          <p:cNvSpPr/>
          <p:nvPr/>
        </p:nvSpPr>
        <p:spPr>
          <a:xfrm>
            <a:off x="758952" y="19202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producer1"/>
          <p:cNvSpPr/>
          <p:nvPr/>
        </p:nvSpPr>
        <p:spPr>
          <a:xfrm>
            <a:off x="685800" y="19933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producer2"/>
          <p:cNvSpPr/>
          <p:nvPr/>
        </p:nvSpPr>
        <p:spPr>
          <a:xfrm>
            <a:off x="612648" y="20665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!!L_node"/>
          <p:cNvSpPr/>
          <p:nvPr/>
        </p:nvSpPr>
        <p:spPr>
          <a:xfrm>
            <a:off x="612648" y="2880360"/>
            <a:ext cx="3639312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label"/>
          <p:cNvSpPr txBox="1"/>
          <p:nvPr/>
        </p:nvSpPr>
        <p:spPr>
          <a:xfrm>
            <a:off x="795528" y="2971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LEADER NODE</a:t>
            </a:r>
          </a:p>
        </p:txBody>
      </p:sp>
      <p:sp>
        <p:nvSpPr>
          <p:cNvPr id="8" name="!!L_track"/>
          <p:cNvSpPr/>
          <p:nvPr/>
        </p:nvSpPr>
        <p:spPr>
          <a:xfrm>
            <a:off x="795528" y="3227832"/>
            <a:ext cx="3273552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12"/>
          <p:cNvSpPr/>
          <p:nvPr/>
        </p:nvSpPr>
        <p:spPr>
          <a:xfrm>
            <a:off x="93268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13"/>
          <p:cNvSpPr/>
          <p:nvPr/>
        </p:nvSpPr>
        <p:spPr>
          <a:xfrm>
            <a:off x="137160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14"/>
          <p:cNvSpPr/>
          <p:nvPr/>
        </p:nvSpPr>
        <p:spPr>
          <a:xfrm>
            <a:off x="181051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slot"/>
          <p:cNvSpPr/>
          <p:nvPr/>
        </p:nvSpPr>
        <p:spPr>
          <a:xfrm>
            <a:off x="2249424" y="3319272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disklabel"/>
          <p:cNvSpPr txBox="1"/>
          <p:nvPr/>
        </p:nvSpPr>
        <p:spPr>
          <a:xfrm>
            <a:off x="795528" y="384048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14" name="!!L_bartrack"/>
          <p:cNvSpPr/>
          <p:nvPr/>
        </p:nvSpPr>
        <p:spPr>
          <a:xfrm>
            <a:off x="1527048" y="3904488"/>
            <a:ext cx="2542032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bar"/>
          <p:cNvSpPr/>
          <p:nvPr/>
        </p:nvSpPr>
        <p:spPr>
          <a:xfrm>
            <a:off x="1527048" y="3904488"/>
            <a:ext cx="305043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16" name="!!pipe_h"/>
          <p:cNvCxnSpPr/>
          <p:nvPr/>
        </p:nvCxnSpPr>
        <p:spPr>
          <a:xfrm>
            <a:off x="1984248" y="2340864"/>
            <a:ext cx="448056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!!pipe_v"/>
          <p:cNvCxnSpPr/>
          <p:nvPr/>
        </p:nvCxnSpPr>
        <p:spPr>
          <a:xfrm>
            <a:off x="2432304" y="2340864"/>
            <a:ext cx="0" cy="978408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!!pipe_label"/>
          <p:cNvSpPr txBox="1"/>
          <p:nvPr/>
        </p:nvSpPr>
        <p:spPr>
          <a:xfrm>
            <a:off x="2441448" y="19751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19" name="!!s3"/>
          <p:cNvSpPr/>
          <p:nvPr/>
        </p:nvSpPr>
        <p:spPr>
          <a:xfrm>
            <a:off x="5212080" y="2880360"/>
            <a:ext cx="2990088" cy="3017519"/>
          </a:xfrm>
          <a:prstGeom prst="roundRect">
            <a:avLst>
              <a:gd name="adj" fmla="val 6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0" name="!!s3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4960" y="2953512"/>
            <a:ext cx="329184" cy="329184"/>
          </a:xfrm>
          <a:prstGeom prst="rect">
            <a:avLst/>
          </a:prstGeom>
        </p:spPr>
      </p:pic>
      <p:sp>
        <p:nvSpPr>
          <p:cNvPr id="21" name="!!s3_label"/>
          <p:cNvSpPr txBox="1"/>
          <p:nvPr/>
        </p:nvSpPr>
        <p:spPr>
          <a:xfrm>
            <a:off x="5815584" y="2990088"/>
            <a:ext cx="21671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sp>
        <p:nvSpPr>
          <p:cNvPr id="22" name="!!s3_sub"/>
          <p:cNvSpPr txBox="1"/>
          <p:nvPr/>
        </p:nvSpPr>
        <p:spPr>
          <a:xfrm>
            <a:off x="5394960" y="3337560"/>
            <a:ext cx="262432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64 MiB objects</a:t>
            </a:r>
          </a:p>
        </p:txBody>
      </p:sp>
      <p:sp>
        <p:nvSpPr>
          <p:cNvPr id="23" name="!!frag0"/>
          <p:cNvSpPr/>
          <p:nvPr/>
        </p:nvSpPr>
        <p:spPr>
          <a:xfrm>
            <a:off x="5728716" y="3749040"/>
            <a:ext cx="1956816" cy="54864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tile0"/>
          <p:cNvSpPr/>
          <p:nvPr/>
        </p:nvSpPr>
        <p:spPr>
          <a:xfrm>
            <a:off x="5865876" y="38404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tile1"/>
          <p:cNvSpPr/>
          <p:nvPr/>
        </p:nvSpPr>
        <p:spPr>
          <a:xfrm>
            <a:off x="6304788" y="38404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L_tile2"/>
          <p:cNvSpPr/>
          <p:nvPr/>
        </p:nvSpPr>
        <p:spPr>
          <a:xfrm>
            <a:off x="6743700" y="38404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L_tile3"/>
          <p:cNvSpPr/>
          <p:nvPr/>
        </p:nvSpPr>
        <p:spPr>
          <a:xfrm>
            <a:off x="7182612" y="38404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frag1"/>
          <p:cNvSpPr/>
          <p:nvPr/>
        </p:nvSpPr>
        <p:spPr>
          <a:xfrm>
            <a:off x="5728716" y="4407408"/>
            <a:ext cx="1956816" cy="54864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L_tile4"/>
          <p:cNvSpPr/>
          <p:nvPr/>
        </p:nvSpPr>
        <p:spPr>
          <a:xfrm>
            <a:off x="5865876" y="4498848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L_tile5"/>
          <p:cNvSpPr/>
          <p:nvPr/>
        </p:nvSpPr>
        <p:spPr>
          <a:xfrm>
            <a:off x="6304788" y="4498848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L_tile6"/>
          <p:cNvSpPr/>
          <p:nvPr/>
        </p:nvSpPr>
        <p:spPr>
          <a:xfrm>
            <a:off x="6743700" y="4498848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L_tile7"/>
          <p:cNvSpPr/>
          <p:nvPr/>
        </p:nvSpPr>
        <p:spPr>
          <a:xfrm>
            <a:off x="7182612" y="4498848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frag2"/>
          <p:cNvSpPr/>
          <p:nvPr/>
        </p:nvSpPr>
        <p:spPr>
          <a:xfrm>
            <a:off x="5728716" y="5065776"/>
            <a:ext cx="1956816" cy="54864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L_tile8"/>
          <p:cNvSpPr/>
          <p:nvPr/>
        </p:nvSpPr>
        <p:spPr>
          <a:xfrm>
            <a:off x="5865876" y="5157216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L_tile9"/>
          <p:cNvSpPr/>
          <p:nvPr/>
        </p:nvSpPr>
        <p:spPr>
          <a:xfrm>
            <a:off x="6304788" y="5157216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L_tile10"/>
          <p:cNvSpPr/>
          <p:nvPr/>
        </p:nvSpPr>
        <p:spPr>
          <a:xfrm>
            <a:off x="6743700" y="5157216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L_tile11"/>
          <p:cNvSpPr/>
          <p:nvPr/>
        </p:nvSpPr>
        <p:spPr>
          <a:xfrm>
            <a:off x="7182612" y="5157216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8" name="!!upload"/>
          <p:cNvCxnSpPr/>
          <p:nvPr/>
        </p:nvCxnSpPr>
        <p:spPr>
          <a:xfrm>
            <a:off x="4251960" y="3502152"/>
            <a:ext cx="96012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!!upload_label"/>
          <p:cNvSpPr txBox="1"/>
          <p:nvPr/>
        </p:nvSpPr>
        <p:spPr>
          <a:xfrm>
            <a:off x="4343400" y="3136392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upload</a:t>
            </a:r>
          </a:p>
        </p:txBody>
      </p:sp>
      <p:sp>
        <p:nvSpPr>
          <p:cNvPr id="40" name="!!card0_s3"/>
          <p:cNvSpPr/>
          <p:nvPr/>
        </p:nvSpPr>
        <p:spPr>
          <a:xfrm>
            <a:off x="8522208" y="1920240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card0_s3_big"/>
          <p:cNvSpPr txBox="1"/>
          <p:nvPr/>
        </p:nvSpPr>
        <p:spPr>
          <a:xfrm>
            <a:off x="8705088" y="2011680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500 MB</a:t>
            </a:r>
          </a:p>
        </p:txBody>
      </p:sp>
      <p:sp>
        <p:nvSpPr>
          <p:cNvPr id="42" name="!!card0_s3_small"/>
          <p:cNvSpPr txBox="1"/>
          <p:nvPr/>
        </p:nvSpPr>
        <p:spPr>
          <a:xfrm>
            <a:off x="8705088" y="254203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 local disk,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96.8 TB in S3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 animBg="1"/>
      <p:bldP spid="41" grpId="0" animBg="1"/>
      <p:bldP spid="4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New replicas copy only the data not yet in S3</a:t>
            </a:r>
          </a:p>
        </p:txBody>
      </p:sp>
      <p:sp>
        <p:nvSpPr>
          <p:cNvPr id="3" name="!!producer0"/>
          <p:cNvSpPr/>
          <p:nvPr/>
        </p:nvSpPr>
        <p:spPr>
          <a:xfrm>
            <a:off x="758952" y="19202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producer1"/>
          <p:cNvSpPr/>
          <p:nvPr/>
        </p:nvSpPr>
        <p:spPr>
          <a:xfrm>
            <a:off x="685800" y="19933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producer2"/>
          <p:cNvSpPr/>
          <p:nvPr/>
        </p:nvSpPr>
        <p:spPr>
          <a:xfrm>
            <a:off x="612648" y="20665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!!L_node"/>
          <p:cNvSpPr/>
          <p:nvPr/>
        </p:nvSpPr>
        <p:spPr>
          <a:xfrm>
            <a:off x="612648" y="2880360"/>
            <a:ext cx="3639312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label"/>
          <p:cNvSpPr txBox="1"/>
          <p:nvPr/>
        </p:nvSpPr>
        <p:spPr>
          <a:xfrm>
            <a:off x="795528" y="2971800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LEADER NODE</a:t>
            </a:r>
          </a:p>
        </p:txBody>
      </p:sp>
      <p:sp>
        <p:nvSpPr>
          <p:cNvPr id="8" name="!!L_track"/>
          <p:cNvSpPr/>
          <p:nvPr/>
        </p:nvSpPr>
        <p:spPr>
          <a:xfrm>
            <a:off x="795528" y="3227832"/>
            <a:ext cx="3273552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12"/>
          <p:cNvSpPr/>
          <p:nvPr/>
        </p:nvSpPr>
        <p:spPr>
          <a:xfrm>
            <a:off x="932688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13"/>
          <p:cNvSpPr/>
          <p:nvPr/>
        </p:nvSpPr>
        <p:spPr>
          <a:xfrm>
            <a:off x="1371600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14"/>
          <p:cNvSpPr/>
          <p:nvPr/>
        </p:nvSpPr>
        <p:spPr>
          <a:xfrm>
            <a:off x="1810512" y="331927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slot"/>
          <p:cNvSpPr/>
          <p:nvPr/>
        </p:nvSpPr>
        <p:spPr>
          <a:xfrm>
            <a:off x="2249424" y="3319272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disklabel"/>
          <p:cNvSpPr txBox="1"/>
          <p:nvPr/>
        </p:nvSpPr>
        <p:spPr>
          <a:xfrm>
            <a:off x="795528" y="3840480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14" name="!!L_bartrack"/>
          <p:cNvSpPr/>
          <p:nvPr/>
        </p:nvSpPr>
        <p:spPr>
          <a:xfrm>
            <a:off x="1527048" y="3904488"/>
            <a:ext cx="2542032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bar"/>
          <p:cNvSpPr/>
          <p:nvPr/>
        </p:nvSpPr>
        <p:spPr>
          <a:xfrm>
            <a:off x="1527048" y="3904488"/>
            <a:ext cx="305043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16" name="!!pipe_h"/>
          <p:cNvCxnSpPr/>
          <p:nvPr/>
        </p:nvCxnSpPr>
        <p:spPr>
          <a:xfrm>
            <a:off x="1984248" y="2340864"/>
            <a:ext cx="448056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!!pipe_v"/>
          <p:cNvCxnSpPr/>
          <p:nvPr/>
        </p:nvCxnSpPr>
        <p:spPr>
          <a:xfrm>
            <a:off x="2432304" y="2340864"/>
            <a:ext cx="0" cy="978408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!!pipe_label"/>
          <p:cNvSpPr txBox="1"/>
          <p:nvPr/>
        </p:nvSpPr>
        <p:spPr>
          <a:xfrm>
            <a:off x="2441448" y="19751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1">
                <a:solidFill>
                  <a:schemeClr val="tx2"/>
                </a:solidFill>
                <a:latin typeface="Amazon Ember Display"/>
              </a:rPr>
              <a:t>80 MB/s</a:t>
            </a:r>
          </a:p>
        </p:txBody>
      </p:sp>
      <p:sp>
        <p:nvSpPr>
          <p:cNvPr id="19" name="!!s3"/>
          <p:cNvSpPr/>
          <p:nvPr/>
        </p:nvSpPr>
        <p:spPr>
          <a:xfrm>
            <a:off x="5212080" y="2880360"/>
            <a:ext cx="2990088" cy="3017519"/>
          </a:xfrm>
          <a:prstGeom prst="roundRect">
            <a:avLst>
              <a:gd name="adj" fmla="val 6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0" name="!!s3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394960" y="2953512"/>
            <a:ext cx="329184" cy="329184"/>
          </a:xfrm>
          <a:prstGeom prst="rect">
            <a:avLst/>
          </a:prstGeom>
        </p:spPr>
      </p:pic>
      <p:sp>
        <p:nvSpPr>
          <p:cNvPr id="21" name="!!s3_label"/>
          <p:cNvSpPr txBox="1"/>
          <p:nvPr/>
        </p:nvSpPr>
        <p:spPr>
          <a:xfrm>
            <a:off x="5815584" y="2990088"/>
            <a:ext cx="2167128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sp>
        <p:nvSpPr>
          <p:cNvPr id="22" name="!!s3_sub"/>
          <p:cNvSpPr txBox="1"/>
          <p:nvPr/>
        </p:nvSpPr>
        <p:spPr>
          <a:xfrm>
            <a:off x="5394960" y="3337560"/>
            <a:ext cx="2624328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already in S3: the new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replica doesn't copy this</a:t>
            </a:r>
          </a:p>
        </p:txBody>
      </p:sp>
      <p:sp>
        <p:nvSpPr>
          <p:cNvPr id="23" name="!!frag0"/>
          <p:cNvSpPr/>
          <p:nvPr/>
        </p:nvSpPr>
        <p:spPr>
          <a:xfrm>
            <a:off x="5728716" y="3931920"/>
            <a:ext cx="1956816" cy="54864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tile0"/>
          <p:cNvSpPr/>
          <p:nvPr/>
        </p:nvSpPr>
        <p:spPr>
          <a:xfrm>
            <a:off x="5865876" y="402336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tile1"/>
          <p:cNvSpPr/>
          <p:nvPr/>
        </p:nvSpPr>
        <p:spPr>
          <a:xfrm>
            <a:off x="6304788" y="402336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L_tile2"/>
          <p:cNvSpPr/>
          <p:nvPr/>
        </p:nvSpPr>
        <p:spPr>
          <a:xfrm>
            <a:off x="6743700" y="402336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L_tile3"/>
          <p:cNvSpPr/>
          <p:nvPr/>
        </p:nvSpPr>
        <p:spPr>
          <a:xfrm>
            <a:off x="7182612" y="402336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frag1"/>
          <p:cNvSpPr/>
          <p:nvPr/>
        </p:nvSpPr>
        <p:spPr>
          <a:xfrm>
            <a:off x="5728716" y="4553712"/>
            <a:ext cx="1956816" cy="54864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L_tile4"/>
          <p:cNvSpPr/>
          <p:nvPr/>
        </p:nvSpPr>
        <p:spPr>
          <a:xfrm>
            <a:off x="5865876" y="464515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L_tile5"/>
          <p:cNvSpPr/>
          <p:nvPr/>
        </p:nvSpPr>
        <p:spPr>
          <a:xfrm>
            <a:off x="6304788" y="464515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L_tile6"/>
          <p:cNvSpPr/>
          <p:nvPr/>
        </p:nvSpPr>
        <p:spPr>
          <a:xfrm>
            <a:off x="6743700" y="464515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L_tile7"/>
          <p:cNvSpPr/>
          <p:nvPr/>
        </p:nvSpPr>
        <p:spPr>
          <a:xfrm>
            <a:off x="7182612" y="4645152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frag2"/>
          <p:cNvSpPr/>
          <p:nvPr/>
        </p:nvSpPr>
        <p:spPr>
          <a:xfrm>
            <a:off x="5728716" y="5175504"/>
            <a:ext cx="1956816" cy="548640"/>
          </a:xfrm>
          <a:prstGeom prst="roundRect">
            <a:avLst>
              <a:gd name="adj" fmla="val 30000"/>
            </a:avLst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L_tile8"/>
          <p:cNvSpPr/>
          <p:nvPr/>
        </p:nvSpPr>
        <p:spPr>
          <a:xfrm>
            <a:off x="586587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L_tile9"/>
          <p:cNvSpPr/>
          <p:nvPr/>
        </p:nvSpPr>
        <p:spPr>
          <a:xfrm>
            <a:off x="6304788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L_tile10"/>
          <p:cNvSpPr/>
          <p:nvPr/>
        </p:nvSpPr>
        <p:spPr>
          <a:xfrm>
            <a:off x="6743700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L_tile11"/>
          <p:cNvSpPr/>
          <p:nvPr/>
        </p:nvSpPr>
        <p:spPr>
          <a:xfrm>
            <a:off x="7182612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8" name="!!upload"/>
          <p:cNvCxnSpPr/>
          <p:nvPr/>
        </p:nvCxnSpPr>
        <p:spPr>
          <a:xfrm>
            <a:off x="4251960" y="3502152"/>
            <a:ext cx="96012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!!upload_label"/>
          <p:cNvSpPr txBox="1"/>
          <p:nvPr/>
        </p:nvSpPr>
        <p:spPr>
          <a:xfrm>
            <a:off x="4343400" y="3136392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upload</a:t>
            </a:r>
          </a:p>
        </p:txBody>
      </p:sp>
      <p:sp>
        <p:nvSpPr>
          <p:cNvPr id="40" name="!!R_node"/>
          <p:cNvSpPr/>
          <p:nvPr/>
        </p:nvSpPr>
        <p:spPr>
          <a:xfrm>
            <a:off x="612648" y="4663440"/>
            <a:ext cx="3639312" cy="123444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_label"/>
          <p:cNvSpPr txBox="1"/>
          <p:nvPr/>
        </p:nvSpPr>
        <p:spPr>
          <a:xfrm>
            <a:off x="795528" y="4754879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NEW REPLICA</a:t>
            </a:r>
          </a:p>
        </p:txBody>
      </p:sp>
      <p:sp>
        <p:nvSpPr>
          <p:cNvPr id="42" name="!!R_track"/>
          <p:cNvSpPr/>
          <p:nvPr/>
        </p:nvSpPr>
        <p:spPr>
          <a:xfrm>
            <a:off x="795528" y="5010912"/>
            <a:ext cx="3273552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_tile0"/>
          <p:cNvSpPr/>
          <p:nvPr/>
        </p:nvSpPr>
        <p:spPr>
          <a:xfrm>
            <a:off x="932688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!!R_tile1"/>
          <p:cNvSpPr/>
          <p:nvPr/>
        </p:nvSpPr>
        <p:spPr>
          <a:xfrm>
            <a:off x="1371600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R_tile2"/>
          <p:cNvSpPr/>
          <p:nvPr/>
        </p:nvSpPr>
        <p:spPr>
          <a:xfrm>
            <a:off x="1810512" y="5102351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!!R_slot"/>
          <p:cNvSpPr/>
          <p:nvPr/>
        </p:nvSpPr>
        <p:spPr>
          <a:xfrm>
            <a:off x="2249424" y="5102351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!!R_disklabel"/>
          <p:cNvSpPr txBox="1"/>
          <p:nvPr/>
        </p:nvSpPr>
        <p:spPr>
          <a:xfrm>
            <a:off x="795528" y="5623559"/>
            <a:ext cx="731520" cy="2286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DISK</a:t>
            </a:r>
          </a:p>
        </p:txBody>
      </p:sp>
      <p:sp>
        <p:nvSpPr>
          <p:cNvPr id="48" name="!!R_bartrack"/>
          <p:cNvSpPr/>
          <p:nvPr/>
        </p:nvSpPr>
        <p:spPr>
          <a:xfrm>
            <a:off x="1527048" y="5687568"/>
            <a:ext cx="2542032" cy="1188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_bar"/>
          <p:cNvSpPr/>
          <p:nvPr/>
        </p:nvSpPr>
        <p:spPr>
          <a:xfrm>
            <a:off x="1527048" y="5687568"/>
            <a:ext cx="305043" cy="118872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50" name="!!repl"/>
          <p:cNvCxnSpPr/>
          <p:nvPr/>
        </p:nvCxnSpPr>
        <p:spPr>
          <a:xfrm>
            <a:off x="2624328" y="4114800"/>
            <a:ext cx="0" cy="54864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!!repl_label"/>
          <p:cNvSpPr txBox="1"/>
          <p:nvPr/>
        </p:nvSpPr>
        <p:spPr>
          <a:xfrm>
            <a:off x="2807208" y="4233672"/>
            <a:ext cx="45720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copy only what's not in S3</a:t>
            </a:r>
          </a:p>
        </p:txBody>
      </p:sp>
      <p:sp>
        <p:nvSpPr>
          <p:cNvPr id="52" name="!!card0_s3"/>
          <p:cNvSpPr/>
          <p:nvPr/>
        </p:nvSpPr>
        <p:spPr>
          <a:xfrm>
            <a:off x="8522208" y="1920240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card0_s3_big"/>
          <p:cNvSpPr txBox="1"/>
          <p:nvPr/>
        </p:nvSpPr>
        <p:spPr>
          <a:xfrm>
            <a:off x="8705088" y="2011680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500 MB</a:t>
            </a:r>
          </a:p>
        </p:txBody>
      </p:sp>
      <p:sp>
        <p:nvSpPr>
          <p:cNvPr id="54" name="!!card0_s3_small"/>
          <p:cNvSpPr txBox="1"/>
          <p:nvPr/>
        </p:nvSpPr>
        <p:spPr>
          <a:xfrm>
            <a:off x="8705088" y="254203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 local disk,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96.8 TB in S3</a:t>
            </a:r>
          </a:p>
        </p:txBody>
      </p:sp>
      <p:sp>
        <p:nvSpPr>
          <p:cNvPr id="55" name="!!card1_s3"/>
          <p:cNvSpPr/>
          <p:nvPr/>
        </p:nvSpPr>
        <p:spPr>
          <a:xfrm>
            <a:off x="8522208" y="3273552"/>
            <a:ext cx="3054096" cy="1188720"/>
          </a:xfrm>
          <a:prstGeom prst="roundRect">
            <a:avLst>
              <a:gd name="adj" fmla="val 8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!!card1_s3_big"/>
          <p:cNvSpPr txBox="1"/>
          <p:nvPr/>
        </p:nvSpPr>
        <p:spPr>
          <a:xfrm>
            <a:off x="8705088" y="3364992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0.9 s</a:t>
            </a:r>
          </a:p>
        </p:txBody>
      </p:sp>
      <p:sp>
        <p:nvSpPr>
          <p:cNvPr id="57" name="!!card1_s3_small"/>
          <p:cNvSpPr txBox="1"/>
          <p:nvPr/>
        </p:nvSpPr>
        <p:spPr>
          <a:xfrm>
            <a:off x="8705088" y="3895344"/>
            <a:ext cx="2688336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for the new replica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to catch up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Stream data seamless across storage tiers</a:t>
            </a:r>
          </a:p>
        </p:txBody>
      </p:sp>
      <p:sp>
        <p:nvSpPr>
          <p:cNvPr id="3" name="!!overlap"/>
          <p:cNvSpPr/>
          <p:nvPr/>
        </p:nvSpPr>
        <p:spPr>
          <a:xfrm>
            <a:off x="8165592" y="2377440"/>
            <a:ext cx="1426463" cy="1975104"/>
          </a:xfrm>
          <a:prstGeom prst="roundRect">
            <a:avLst>
              <a:gd name="adj" fmla="val 10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overlap_label"/>
          <p:cNvSpPr txBox="1"/>
          <p:nvPr/>
        </p:nvSpPr>
        <p:spPr>
          <a:xfrm>
            <a:off x="8165592" y="2404872"/>
            <a:ext cx="1426463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 spc="200">
                <a:solidFill>
                  <a:schemeClr val="tx2"/>
                </a:solidFill>
                <a:latin typeface="Amazon Ember Mono"/>
              </a:rPr>
              <a:t>IN BOTH</a:t>
            </a:r>
          </a:p>
        </p:txBody>
      </p:sp>
      <p:sp>
        <p:nvSpPr>
          <p:cNvPr id="5" name="!!stream_outline"/>
          <p:cNvSpPr/>
          <p:nvPr/>
        </p:nvSpPr>
        <p:spPr>
          <a:xfrm>
            <a:off x="2304288" y="2697480"/>
            <a:ext cx="9272016" cy="822960"/>
          </a:xfrm>
          <a:prstGeom prst="roundRect">
            <a:avLst>
              <a:gd name="adj" fmla="val 15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!!L_track"/>
          <p:cNvSpPr/>
          <p:nvPr/>
        </p:nvSpPr>
        <p:spPr>
          <a:xfrm>
            <a:off x="2414016" y="2834640"/>
            <a:ext cx="8979408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L_tile0"/>
          <p:cNvSpPr/>
          <p:nvPr/>
        </p:nvSpPr>
        <p:spPr>
          <a:xfrm>
            <a:off x="2551176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L_tile1"/>
          <p:cNvSpPr/>
          <p:nvPr/>
        </p:nvSpPr>
        <p:spPr>
          <a:xfrm>
            <a:off x="2990088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_tile2"/>
          <p:cNvSpPr/>
          <p:nvPr/>
        </p:nvSpPr>
        <p:spPr>
          <a:xfrm>
            <a:off x="3429000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_tile3"/>
          <p:cNvSpPr/>
          <p:nvPr/>
        </p:nvSpPr>
        <p:spPr>
          <a:xfrm>
            <a:off x="3867912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_tile4"/>
          <p:cNvSpPr/>
          <p:nvPr/>
        </p:nvSpPr>
        <p:spPr>
          <a:xfrm>
            <a:off x="4306824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_tile5"/>
          <p:cNvSpPr/>
          <p:nvPr/>
        </p:nvSpPr>
        <p:spPr>
          <a:xfrm>
            <a:off x="4745736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_tile6"/>
          <p:cNvSpPr/>
          <p:nvPr/>
        </p:nvSpPr>
        <p:spPr>
          <a:xfrm>
            <a:off x="5184648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L_tile7"/>
          <p:cNvSpPr/>
          <p:nvPr/>
        </p:nvSpPr>
        <p:spPr>
          <a:xfrm>
            <a:off x="5623560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L_tile8"/>
          <p:cNvSpPr/>
          <p:nvPr/>
        </p:nvSpPr>
        <p:spPr>
          <a:xfrm>
            <a:off x="6062472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L_tile9"/>
          <p:cNvSpPr/>
          <p:nvPr/>
        </p:nvSpPr>
        <p:spPr>
          <a:xfrm>
            <a:off x="6501384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L_tile10"/>
          <p:cNvSpPr/>
          <p:nvPr/>
        </p:nvSpPr>
        <p:spPr>
          <a:xfrm>
            <a:off x="6940296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L_tile11"/>
          <p:cNvSpPr/>
          <p:nvPr/>
        </p:nvSpPr>
        <p:spPr>
          <a:xfrm>
            <a:off x="7379208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S_tile12"/>
          <p:cNvSpPr/>
          <p:nvPr/>
        </p:nvSpPr>
        <p:spPr>
          <a:xfrm>
            <a:off x="7818120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S_tile13"/>
          <p:cNvSpPr/>
          <p:nvPr/>
        </p:nvSpPr>
        <p:spPr>
          <a:xfrm>
            <a:off x="8257032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S_tile14"/>
          <p:cNvSpPr/>
          <p:nvPr/>
        </p:nvSpPr>
        <p:spPr>
          <a:xfrm>
            <a:off x="8695944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S_tile15"/>
          <p:cNvSpPr/>
          <p:nvPr/>
        </p:nvSpPr>
        <p:spPr>
          <a:xfrm>
            <a:off x="9134856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L_tile12"/>
          <p:cNvSpPr/>
          <p:nvPr/>
        </p:nvSpPr>
        <p:spPr>
          <a:xfrm>
            <a:off x="9573768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L_tile13"/>
          <p:cNvSpPr/>
          <p:nvPr/>
        </p:nvSpPr>
        <p:spPr>
          <a:xfrm>
            <a:off x="10012680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L_tile14"/>
          <p:cNvSpPr/>
          <p:nvPr/>
        </p:nvSpPr>
        <p:spPr>
          <a:xfrm>
            <a:off x="10451592" y="2926080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L_slot"/>
          <p:cNvSpPr/>
          <p:nvPr/>
        </p:nvSpPr>
        <p:spPr>
          <a:xfrm>
            <a:off x="10890504" y="2926080"/>
            <a:ext cx="365760" cy="365760"/>
          </a:xfrm>
          <a:prstGeom prst="roundRect">
            <a:avLst>
              <a:gd name="adj" fmla="val 20000"/>
            </a:avLst>
          </a:prstGeom>
          <a:noFill/>
          <a:ln w="1905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stream_label"/>
          <p:cNvSpPr txBox="1"/>
          <p:nvPr/>
        </p:nvSpPr>
        <p:spPr>
          <a:xfrm>
            <a:off x="612648" y="2697480"/>
            <a:ext cx="1508760" cy="82296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200">
                <a:solidFill>
                  <a:schemeClr val="tx2"/>
                </a:solidFill>
                <a:latin typeface="Amazon Ember Mono"/>
              </a:rPr>
              <a:t>STREAM</a:t>
            </a:r>
          </a:p>
        </p:txBody>
      </p:sp>
      <p:sp>
        <p:nvSpPr>
          <p:cNvPr id="28" name="!!s3_label"/>
          <p:cNvSpPr txBox="1"/>
          <p:nvPr/>
        </p:nvSpPr>
        <p:spPr>
          <a:xfrm>
            <a:off x="612648" y="3657599"/>
            <a:ext cx="15087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pic>
        <p:nvPicPr>
          <p:cNvPr id="29" name="!!s3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21208" y="3675887"/>
            <a:ext cx="292608" cy="292608"/>
          </a:xfrm>
          <a:prstGeom prst="rect">
            <a:avLst/>
          </a:prstGeom>
        </p:spPr>
      </p:pic>
      <p:sp>
        <p:nvSpPr>
          <p:cNvPr id="30" name="!!L_label"/>
          <p:cNvSpPr txBox="1"/>
          <p:nvPr/>
        </p:nvSpPr>
        <p:spPr>
          <a:xfrm>
            <a:off x="612648" y="3977640"/>
            <a:ext cx="1508760" cy="32918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200">
                <a:solidFill>
                  <a:schemeClr val="tx2"/>
                </a:solidFill>
                <a:latin typeface="Amazon Ember Mono"/>
              </a:rPr>
              <a:t>LOCAL DISK</a:t>
            </a:r>
          </a:p>
        </p:txBody>
      </p:sp>
      <p:sp>
        <p:nvSpPr>
          <p:cNvPr id="31" name="!!s3_bar"/>
          <p:cNvSpPr/>
          <p:nvPr/>
        </p:nvSpPr>
        <p:spPr>
          <a:xfrm>
            <a:off x="2551176" y="3749039"/>
            <a:ext cx="6949440" cy="146304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local_bar"/>
          <p:cNvSpPr/>
          <p:nvPr/>
        </p:nvSpPr>
        <p:spPr>
          <a:xfrm>
            <a:off x="8257032" y="4069080"/>
            <a:ext cx="2999231" cy="146304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producer0"/>
          <p:cNvSpPr/>
          <p:nvPr/>
        </p:nvSpPr>
        <p:spPr>
          <a:xfrm>
            <a:off x="758952" y="1691640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producer1"/>
          <p:cNvSpPr/>
          <p:nvPr/>
        </p:nvSpPr>
        <p:spPr>
          <a:xfrm>
            <a:off x="685800" y="1764792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producer2"/>
          <p:cNvSpPr/>
          <p:nvPr/>
        </p:nvSpPr>
        <p:spPr>
          <a:xfrm>
            <a:off x="612648" y="1837944"/>
            <a:ext cx="1371600" cy="54864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cxnSp>
        <p:nvCxnSpPr>
          <p:cNvPr id="36" name="!!pipe_h"/>
          <p:cNvCxnSpPr/>
          <p:nvPr/>
        </p:nvCxnSpPr>
        <p:spPr>
          <a:xfrm>
            <a:off x="1984248" y="2112264"/>
            <a:ext cx="9089136" cy="0"/>
          </a:xfrm>
          <a:prstGeom prst="line">
            <a:avLst/>
          </a:prstGeom>
          <a:ln w="571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!!pipe_v"/>
          <p:cNvCxnSpPr/>
          <p:nvPr/>
        </p:nvCxnSpPr>
        <p:spPr>
          <a:xfrm>
            <a:off x="11073384" y="2112264"/>
            <a:ext cx="0" cy="813816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!!pipe_label"/>
          <p:cNvSpPr txBox="1"/>
          <p:nvPr/>
        </p:nvSpPr>
        <p:spPr>
          <a:xfrm>
            <a:off x="2441448" y="1746504"/>
            <a:ext cx="274320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append</a:t>
            </a:r>
          </a:p>
        </p:txBody>
      </p:sp>
      <p:sp>
        <p:nvSpPr>
          <p:cNvPr id="39" name="!!consA"/>
          <p:cNvSpPr/>
          <p:nvPr/>
        </p:nvSpPr>
        <p:spPr>
          <a:xfrm>
            <a:off x="2304288" y="4983480"/>
            <a:ext cx="173736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A</a:t>
            </a:r>
          </a:p>
        </p:txBody>
      </p:sp>
      <p:cxnSp>
        <p:nvCxnSpPr>
          <p:cNvPr id="40" name="!!consA_arrow"/>
          <p:cNvCxnSpPr/>
          <p:nvPr/>
        </p:nvCxnSpPr>
        <p:spPr>
          <a:xfrm flipV="1">
            <a:off x="3172968" y="3291840"/>
            <a:ext cx="0" cy="169164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!!consA_sub"/>
          <p:cNvSpPr txBox="1"/>
          <p:nvPr/>
        </p:nvSpPr>
        <p:spPr>
          <a:xfrm>
            <a:off x="4224528" y="4983480"/>
            <a:ext cx="2743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replays from 24 h ago</a:t>
            </a:r>
          </a:p>
        </p:txBody>
      </p:sp>
      <p:cxnSp>
        <p:nvCxnSpPr>
          <p:cNvPr id="42" name="!!consA_forward"/>
          <p:cNvCxnSpPr/>
          <p:nvPr/>
        </p:nvCxnSpPr>
        <p:spPr>
          <a:xfrm>
            <a:off x="3447287" y="4709160"/>
            <a:ext cx="6748272" cy="0"/>
          </a:xfrm>
          <a:prstGeom prst="line">
            <a:avLst/>
          </a:prstGeom>
          <a:ln w="19050">
            <a:solidFill>
              <a:schemeClr val="accent1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!!consB"/>
          <p:cNvSpPr/>
          <p:nvPr/>
        </p:nvSpPr>
        <p:spPr>
          <a:xfrm>
            <a:off x="9838944" y="4983480"/>
            <a:ext cx="173736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Consumer B</a:t>
            </a:r>
          </a:p>
        </p:txBody>
      </p:sp>
      <p:cxnSp>
        <p:nvCxnSpPr>
          <p:cNvPr id="44" name="!!consB_arrow"/>
          <p:cNvCxnSpPr/>
          <p:nvPr/>
        </p:nvCxnSpPr>
        <p:spPr>
          <a:xfrm flipH="1" flipV="1">
            <a:off x="10634472" y="3291840"/>
            <a:ext cx="73152" cy="169164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!!consB_sub"/>
          <p:cNvSpPr txBox="1"/>
          <p:nvPr/>
        </p:nvSpPr>
        <p:spPr>
          <a:xfrm>
            <a:off x="6912864" y="4983480"/>
            <a:ext cx="27432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400" b="0">
                <a:solidFill>
                  <a:schemeClr val="tx2"/>
                </a:solidFill>
                <a:latin typeface="Amazon Ember Display"/>
              </a:rPr>
              <a:t>reads the live tail</a:t>
            </a:r>
          </a:p>
        </p:txBody>
      </p:sp>
      <p:sp>
        <p:nvSpPr>
          <p:cNvPr id="46" name="!!consume_caption"/>
          <p:cNvSpPr txBox="1"/>
          <p:nvPr/>
        </p:nvSpPr>
        <p:spPr>
          <a:xfrm>
            <a:off x="612648" y="5760720"/>
            <a:ext cx="1097280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Same offsets, same API. Where a message lives is invisible to clients.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Three challenges</a:t>
            </a:r>
          </a:p>
        </p:txBody>
      </p:sp>
      <p:sp>
        <p:nvSpPr>
          <p:cNvPr id="3" name="!!rc0_0"/>
          <p:cNvSpPr/>
          <p:nvPr/>
        </p:nvSpPr>
        <p:spPr>
          <a:xfrm>
            <a:off x="612648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rc0_1"/>
          <p:cNvSpPr txBox="1"/>
          <p:nvPr/>
        </p:nvSpPr>
        <p:spPr>
          <a:xfrm>
            <a:off x="886968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CHALLENGE 1</a:t>
            </a:r>
          </a:p>
        </p:txBody>
      </p:sp>
      <p:sp>
        <p:nvSpPr>
          <p:cNvPr id="5" name="!!rc0_2"/>
          <p:cNvSpPr/>
          <p:nvPr/>
        </p:nvSpPr>
        <p:spPr>
          <a:xfrm>
            <a:off x="886968" y="2560320"/>
            <a:ext cx="2923032" cy="1737360"/>
          </a:xfrm>
          <a:prstGeom prst="roundRect">
            <a:avLst>
              <a:gd name="adj" fmla="val 6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!!rc0_3"/>
          <p:cNvSpPr txBox="1"/>
          <p:nvPr/>
        </p:nvSpPr>
        <p:spPr>
          <a:xfrm>
            <a:off x="1024127" y="263347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WRITER</a:t>
            </a:r>
          </a:p>
        </p:txBody>
      </p:sp>
      <p:sp>
        <p:nvSpPr>
          <p:cNvPr id="7" name="!!rc0_4"/>
          <p:cNvSpPr/>
          <p:nvPr/>
        </p:nvSpPr>
        <p:spPr>
          <a:xfrm>
            <a:off x="1024127" y="2971800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rc0_5"/>
          <p:cNvSpPr/>
          <p:nvPr/>
        </p:nvSpPr>
        <p:spPr>
          <a:xfrm>
            <a:off x="1408175" y="2971800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rc0_6"/>
          <p:cNvSpPr/>
          <p:nvPr/>
        </p:nvSpPr>
        <p:spPr>
          <a:xfrm>
            <a:off x="1792224" y="2971800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rc0_7"/>
          <p:cNvSpPr/>
          <p:nvPr/>
        </p:nvSpPr>
        <p:spPr>
          <a:xfrm>
            <a:off x="2176272" y="2971800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rc0_8"/>
          <p:cNvSpPr/>
          <p:nvPr/>
        </p:nvSpPr>
        <p:spPr>
          <a:xfrm>
            <a:off x="1024127" y="3474720"/>
            <a:ext cx="2648712" cy="640080"/>
          </a:xfrm>
          <a:prstGeom prst="roundRect">
            <a:avLst>
              <a:gd name="adj" fmla="val 10000"/>
            </a:avLst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S3 special case</a:t>
            </a:r>
          </a:p>
        </p:txBody>
      </p:sp>
      <p:sp>
        <p:nvSpPr>
          <p:cNvPr id="12" name="!!rc0_9"/>
          <p:cNvSpPr txBox="1"/>
          <p:nvPr/>
        </p:nvSpPr>
        <p:spPr>
          <a:xfrm>
            <a:off x="886968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How do we add elastic storage without special cases in the core?</a:t>
            </a:r>
          </a:p>
        </p:txBody>
      </p:sp>
      <p:sp>
        <p:nvSpPr>
          <p:cNvPr id="13" name="!!rc0_10"/>
          <p:cNvSpPr/>
          <p:nvPr/>
        </p:nvSpPr>
        <p:spPr>
          <a:xfrm>
            <a:off x="3444240" y="196596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14" name="!!rc1_0"/>
          <p:cNvSpPr/>
          <p:nvPr/>
        </p:nvSpPr>
        <p:spPr>
          <a:xfrm>
            <a:off x="4358640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rc1_1"/>
          <p:cNvSpPr txBox="1"/>
          <p:nvPr/>
        </p:nvSpPr>
        <p:spPr>
          <a:xfrm>
            <a:off x="4632960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CHALLENGE 2</a:t>
            </a:r>
          </a:p>
        </p:txBody>
      </p:sp>
      <p:sp>
        <p:nvSpPr>
          <p:cNvPr id="16" name="!!rc1_2"/>
          <p:cNvSpPr/>
          <p:nvPr/>
        </p:nvSpPr>
        <p:spPr>
          <a:xfrm>
            <a:off x="4632960" y="2560320"/>
            <a:ext cx="2923032" cy="182880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7" name="!!rc1_3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70120" y="2670048"/>
            <a:ext cx="310896" cy="310896"/>
          </a:xfrm>
          <a:prstGeom prst="rect">
            <a:avLst/>
          </a:prstGeom>
        </p:spPr>
      </p:pic>
      <p:sp>
        <p:nvSpPr>
          <p:cNvPr id="18" name="!!rc1_4"/>
          <p:cNvSpPr/>
          <p:nvPr/>
        </p:nvSpPr>
        <p:spPr>
          <a:xfrm>
            <a:off x="477012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rc1_5"/>
          <p:cNvSpPr/>
          <p:nvPr/>
        </p:nvSpPr>
        <p:spPr>
          <a:xfrm>
            <a:off x="509016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rc1_6"/>
          <p:cNvSpPr/>
          <p:nvPr/>
        </p:nvSpPr>
        <p:spPr>
          <a:xfrm>
            <a:off x="541020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rc1_7"/>
          <p:cNvSpPr/>
          <p:nvPr/>
        </p:nvSpPr>
        <p:spPr>
          <a:xfrm>
            <a:off x="573024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rc1_8"/>
          <p:cNvSpPr/>
          <p:nvPr/>
        </p:nvSpPr>
        <p:spPr>
          <a:xfrm>
            <a:off x="605028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rc1_9"/>
          <p:cNvSpPr/>
          <p:nvPr/>
        </p:nvSpPr>
        <p:spPr>
          <a:xfrm>
            <a:off x="637032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rc1_10"/>
          <p:cNvSpPr/>
          <p:nvPr/>
        </p:nvSpPr>
        <p:spPr>
          <a:xfrm>
            <a:off x="669036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rc1_11"/>
          <p:cNvSpPr/>
          <p:nvPr/>
        </p:nvSpPr>
        <p:spPr>
          <a:xfrm>
            <a:off x="7010399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rc1_12"/>
          <p:cNvSpPr/>
          <p:nvPr/>
        </p:nvSpPr>
        <p:spPr>
          <a:xfrm>
            <a:off x="7330439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c1_13"/>
          <p:cNvSpPr/>
          <p:nvPr/>
        </p:nvSpPr>
        <p:spPr>
          <a:xfrm>
            <a:off x="477012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rc1_14"/>
          <p:cNvSpPr/>
          <p:nvPr/>
        </p:nvSpPr>
        <p:spPr>
          <a:xfrm>
            <a:off x="509016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rc1_15"/>
          <p:cNvSpPr/>
          <p:nvPr/>
        </p:nvSpPr>
        <p:spPr>
          <a:xfrm>
            <a:off x="541020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rc1_16"/>
          <p:cNvSpPr/>
          <p:nvPr/>
        </p:nvSpPr>
        <p:spPr>
          <a:xfrm>
            <a:off x="573024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rc1_17"/>
          <p:cNvSpPr/>
          <p:nvPr/>
        </p:nvSpPr>
        <p:spPr>
          <a:xfrm>
            <a:off x="605028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rc1_18"/>
          <p:cNvSpPr/>
          <p:nvPr/>
        </p:nvSpPr>
        <p:spPr>
          <a:xfrm>
            <a:off x="637032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rc1_19"/>
          <p:cNvSpPr/>
          <p:nvPr/>
        </p:nvSpPr>
        <p:spPr>
          <a:xfrm>
            <a:off x="669036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rc1_20"/>
          <p:cNvSpPr/>
          <p:nvPr/>
        </p:nvSpPr>
        <p:spPr>
          <a:xfrm>
            <a:off x="7010399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c1_21"/>
          <p:cNvSpPr/>
          <p:nvPr/>
        </p:nvSpPr>
        <p:spPr>
          <a:xfrm>
            <a:off x="7330439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rc1_22"/>
          <p:cNvSpPr/>
          <p:nvPr/>
        </p:nvSpPr>
        <p:spPr>
          <a:xfrm>
            <a:off x="477012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c1_23"/>
          <p:cNvSpPr/>
          <p:nvPr/>
        </p:nvSpPr>
        <p:spPr>
          <a:xfrm>
            <a:off x="509016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rc1_24"/>
          <p:cNvSpPr/>
          <p:nvPr/>
        </p:nvSpPr>
        <p:spPr>
          <a:xfrm>
            <a:off x="541020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c1_25"/>
          <p:cNvSpPr/>
          <p:nvPr/>
        </p:nvSpPr>
        <p:spPr>
          <a:xfrm>
            <a:off x="573024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rc1_26"/>
          <p:cNvSpPr/>
          <p:nvPr/>
        </p:nvSpPr>
        <p:spPr>
          <a:xfrm>
            <a:off x="605028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c1_27"/>
          <p:cNvSpPr/>
          <p:nvPr/>
        </p:nvSpPr>
        <p:spPr>
          <a:xfrm>
            <a:off x="637032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rc1_28"/>
          <p:cNvSpPr/>
          <p:nvPr/>
        </p:nvSpPr>
        <p:spPr>
          <a:xfrm>
            <a:off x="669036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c1_29"/>
          <p:cNvSpPr/>
          <p:nvPr/>
        </p:nvSpPr>
        <p:spPr>
          <a:xfrm>
            <a:off x="7010399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!!rc1_30"/>
          <p:cNvSpPr/>
          <p:nvPr/>
        </p:nvSpPr>
        <p:spPr>
          <a:xfrm>
            <a:off x="7330439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rc1_31"/>
          <p:cNvSpPr/>
          <p:nvPr/>
        </p:nvSpPr>
        <p:spPr>
          <a:xfrm>
            <a:off x="477012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!!rc1_32"/>
          <p:cNvSpPr/>
          <p:nvPr/>
        </p:nvSpPr>
        <p:spPr>
          <a:xfrm>
            <a:off x="509016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!!rc1_33"/>
          <p:cNvSpPr/>
          <p:nvPr/>
        </p:nvSpPr>
        <p:spPr>
          <a:xfrm>
            <a:off x="541020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!!rc1_34"/>
          <p:cNvSpPr/>
          <p:nvPr/>
        </p:nvSpPr>
        <p:spPr>
          <a:xfrm>
            <a:off x="573024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c1_35"/>
          <p:cNvSpPr/>
          <p:nvPr/>
        </p:nvSpPr>
        <p:spPr>
          <a:xfrm>
            <a:off x="605028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!!rc1_36"/>
          <p:cNvSpPr/>
          <p:nvPr/>
        </p:nvSpPr>
        <p:spPr>
          <a:xfrm>
            <a:off x="637032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rc1_37"/>
          <p:cNvSpPr/>
          <p:nvPr/>
        </p:nvSpPr>
        <p:spPr>
          <a:xfrm>
            <a:off x="669036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rc1_38"/>
          <p:cNvSpPr/>
          <p:nvPr/>
        </p:nvSpPr>
        <p:spPr>
          <a:xfrm>
            <a:off x="7010399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rc1_39"/>
          <p:cNvSpPr/>
          <p:nvPr/>
        </p:nvSpPr>
        <p:spPr>
          <a:xfrm>
            <a:off x="7330439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!!rc1_40"/>
          <p:cNvSpPr txBox="1"/>
          <p:nvPr/>
        </p:nvSpPr>
        <p:spPr>
          <a:xfrm>
            <a:off x="4632960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How do we find data among billions of objects?</a:t>
            </a:r>
          </a:p>
        </p:txBody>
      </p:sp>
      <p:sp>
        <p:nvSpPr>
          <p:cNvPr id="55" name="!!rc1_41"/>
          <p:cNvSpPr/>
          <p:nvPr/>
        </p:nvSpPr>
        <p:spPr>
          <a:xfrm>
            <a:off x="7190231" y="196596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56" name="!!rc1_42"/>
          <p:cNvSpPr/>
          <p:nvPr/>
        </p:nvSpPr>
        <p:spPr>
          <a:xfrm>
            <a:off x="4358640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1">
              <a:alpha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rc2_0"/>
          <p:cNvSpPr/>
          <p:nvPr/>
        </p:nvSpPr>
        <p:spPr>
          <a:xfrm>
            <a:off x="8104632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!!rc2_1"/>
          <p:cNvSpPr txBox="1"/>
          <p:nvPr/>
        </p:nvSpPr>
        <p:spPr>
          <a:xfrm>
            <a:off x="8378952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CHALLENGE 3</a:t>
            </a:r>
          </a:p>
        </p:txBody>
      </p:sp>
      <p:sp>
        <p:nvSpPr>
          <p:cNvPr id="59" name="!!rc2_2"/>
          <p:cNvSpPr/>
          <p:nvPr/>
        </p:nvSpPr>
        <p:spPr>
          <a:xfrm>
            <a:off x="837895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!!rc2_3"/>
          <p:cNvSpPr/>
          <p:nvPr/>
        </p:nvSpPr>
        <p:spPr>
          <a:xfrm>
            <a:off x="865327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!!rc2_4"/>
          <p:cNvSpPr/>
          <p:nvPr/>
        </p:nvSpPr>
        <p:spPr>
          <a:xfrm>
            <a:off x="920191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!!rc2_5"/>
          <p:cNvSpPr/>
          <p:nvPr/>
        </p:nvSpPr>
        <p:spPr>
          <a:xfrm>
            <a:off x="947623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!!rc2_6"/>
          <p:cNvSpPr/>
          <p:nvPr/>
        </p:nvSpPr>
        <p:spPr>
          <a:xfrm>
            <a:off x="1002487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!!rc2_7"/>
          <p:cNvSpPr/>
          <p:nvPr/>
        </p:nvSpPr>
        <p:spPr>
          <a:xfrm>
            <a:off x="1029919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!!rc2_8"/>
          <p:cNvSpPr/>
          <p:nvPr/>
        </p:nvSpPr>
        <p:spPr>
          <a:xfrm>
            <a:off x="1084783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6" name="!!rc2_9"/>
          <p:cNvSpPr/>
          <p:nvPr/>
        </p:nvSpPr>
        <p:spPr>
          <a:xfrm>
            <a:off x="11122152" y="3108960"/>
            <a:ext cx="179831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!!rc2_10"/>
          <p:cNvSpPr txBox="1"/>
          <p:nvPr/>
        </p:nvSpPr>
        <p:spPr>
          <a:xfrm>
            <a:off x="8378952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Can one consumer read S3 fast?</a:t>
            </a:r>
          </a:p>
        </p:txBody>
      </p:sp>
      <p:sp>
        <p:nvSpPr>
          <p:cNvPr id="68" name="!!rc2_11"/>
          <p:cNvSpPr/>
          <p:nvPr/>
        </p:nvSpPr>
        <p:spPr>
          <a:xfrm>
            <a:off x="10936224" y="196596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69" name="!!rc2_12"/>
          <p:cNvSpPr/>
          <p:nvPr/>
        </p:nvSpPr>
        <p:spPr>
          <a:xfrm>
            <a:off x="8104632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1">
              <a:alpha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pluggable reader picks the tier for each read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12648" y="2057400"/>
            <a:ext cx="224028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4" name="Picture 3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8096" y="2157984"/>
            <a:ext cx="292093" cy="2560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15568" y="2057400"/>
            <a:ext cx="169164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stream connection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2743200"/>
            <a:ext cx="178308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7" name="Picture 6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8096" y="2843784"/>
            <a:ext cx="292093" cy="256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15568" y="2743200"/>
            <a:ext cx="123444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AMQP channel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173736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CALLERS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95928" y="1783080"/>
            <a:ext cx="4023360" cy="150876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 w="19050">
            <a:solidFill>
              <a:schemeClr val="tx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78808" y="1874519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READER INTERFACE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178808" y="2286000"/>
            <a:ext cx="3657600" cy="73152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read from an offset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852928" y="2286000"/>
            <a:ext cx="114300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2395728" y="2971800"/>
            <a:ext cx="160020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Rounded Rectangle 14"/>
          <p:cNvSpPr/>
          <p:nvPr/>
        </p:nvSpPr>
        <p:spPr>
          <a:xfrm>
            <a:off x="1709928" y="3886200"/>
            <a:ext cx="3291840" cy="6858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local reader
(default)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550408" y="3886200"/>
            <a:ext cx="4206240" cy="68580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Lucida Console"/>
              </a:rPr>
              <a:t>rabbitmq-stream-s3
reader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3355848" y="3291839"/>
            <a:ext cx="0" cy="594361"/>
          </a:xfrm>
          <a:prstGeom prst="line">
            <a:avLst/>
          </a:prstGeom>
          <a:ln w="19050">
            <a:solidFill>
              <a:schemeClr val="tx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7653528" y="3291839"/>
            <a:ext cx="0" cy="594361"/>
          </a:xfrm>
          <a:prstGeom prst="line">
            <a:avLst/>
          </a:prstGeom>
          <a:ln w="19050">
            <a:solidFill>
              <a:schemeClr val="tx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 flipH="1">
            <a:off x="5001768" y="4229100"/>
            <a:ext cx="54864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020056" y="3918204"/>
            <a:ext cx="54864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recent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824728" y="5166360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2" name="Picture 21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80176" y="5266944"/>
            <a:ext cx="292093" cy="25603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327648" y="5166360"/>
            <a:ext cx="132588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remote reader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6281928" y="4572000"/>
            <a:ext cx="0" cy="59436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419088" y="464515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older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339327" y="5120640"/>
            <a:ext cx="3236976" cy="54864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7" name="Picture 26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476488" y="5230368"/>
            <a:ext cx="329184" cy="329184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8887967" y="5120640"/>
            <a:ext cx="2505456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cxnSp>
        <p:nvCxnSpPr>
          <p:cNvPr id="29" name="Connector 28"/>
          <p:cNvCxnSpPr/>
          <p:nvPr/>
        </p:nvCxnSpPr>
        <p:spPr>
          <a:xfrm flipH="1">
            <a:off x="7699248" y="5394960"/>
            <a:ext cx="640079" cy="0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7516368" y="4855464"/>
            <a:ext cx="10972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range GETs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612648" y="5212080"/>
            <a:ext cx="438912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Display"/>
              </a:rPr>
              <a:t>one remote reader per consumer,</a:t>
            </a:r>
          </a:p>
          <a:p>
            <a:pPr algn="r"/>
            <a:r>
              <a:rPr sz="1200" b="0">
                <a:solidFill>
                  <a:schemeClr val="tx2"/>
                </a:solidFill>
                <a:latin typeface="Amazon Ember Display"/>
              </a:rPr>
              <a:t>prefetching from S3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430767" y="1783080"/>
            <a:ext cx="3145536" cy="1508760"/>
          </a:xfrm>
          <a:prstGeom prst="roundRect">
            <a:avLst>
              <a:gd name="adj" fmla="val 8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8613647" y="1874519"/>
            <a:ext cx="2779776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Fit from day one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8613647" y="2423160"/>
            <a:ext cx="2779776" cy="12801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Callers make the same calls. The reader decides which tier serves the offset.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Our first design ran plugin code inside the writer</a:t>
            </a:r>
          </a:p>
        </p:txBody>
      </p:sp>
      <p:sp>
        <p:nvSpPr>
          <p:cNvPr id="3" name="!!v0_prod0"/>
          <p:cNvSpPr/>
          <p:nvPr/>
        </p:nvSpPr>
        <p:spPr>
          <a:xfrm>
            <a:off x="722376" y="2240280"/>
            <a:ext cx="1078992" cy="457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v0_prod1"/>
          <p:cNvSpPr/>
          <p:nvPr/>
        </p:nvSpPr>
        <p:spPr>
          <a:xfrm>
            <a:off x="667512" y="2295144"/>
            <a:ext cx="1078992" cy="457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v0_prod2"/>
          <p:cNvSpPr/>
          <p:nvPr/>
        </p:nvSpPr>
        <p:spPr>
          <a:xfrm>
            <a:off x="612648" y="2350008"/>
            <a:ext cx="1078992" cy="457200"/>
          </a:xfrm>
          <a:prstGeom prst="roundRect">
            <a:avLst>
              <a:gd name="adj" fmla="val 1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Amazon Ember Display"/>
              </a:rPr>
              <a:t>Producers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2212848" y="1783080"/>
            <a:ext cx="6035040" cy="3017520"/>
          </a:xfrm>
          <a:prstGeom prst="roundRect">
            <a:avLst>
              <a:gd name="adj" fmla="val 5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2395728" y="1837943"/>
            <a:ext cx="3657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WRITER NODE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95728" y="2194560"/>
            <a:ext cx="123444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9" name="Picture 8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551176" y="2295144"/>
            <a:ext cx="292093" cy="25603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898648" y="2194560"/>
            <a:ext cx="68580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writer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1801368" y="2423160"/>
            <a:ext cx="59436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Folded Corner 11"/>
          <p:cNvSpPr/>
          <p:nvPr/>
        </p:nvSpPr>
        <p:spPr>
          <a:xfrm>
            <a:off x="6236208" y="2194560"/>
            <a:ext cx="1828800" cy="457200"/>
          </a:xfrm>
          <a:prstGeom prst="foldedCorner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log files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3630168" y="2423160"/>
            <a:ext cx="260604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2395728" y="2834640"/>
            <a:ext cx="5669279" cy="1783079"/>
          </a:xfrm>
          <a:prstGeom prst="roundRect">
            <a:avLst>
              <a:gd name="adj" fmla="val 6000"/>
            </a:avLst>
          </a:prstGeom>
          <a:solidFill>
            <a:schemeClr val="accent5">
              <a:lumMod val="15000"/>
              <a:lumOff val="85000"/>
            </a:schemeClr>
          </a:solidFill>
          <a:ln w="19050">
            <a:solidFill>
              <a:schemeClr val="accent5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2578608" y="2907792"/>
            <a:ext cx="530352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spc="150">
                <a:solidFill>
                  <a:schemeClr val="tx2"/>
                </a:solidFill>
                <a:latin typeface="Amazon Ember Mono"/>
              </a:rPr>
              <a:t>INSIDE THE WRITER PROCESS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78608" y="3977639"/>
            <a:ext cx="1371600" cy="4572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plugin code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2807208" y="2651760"/>
            <a:ext cx="0" cy="1325879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35808" y="3218688"/>
            <a:ext cx="4937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called on every write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035808" y="3493008"/>
            <a:ext cx="493775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called on every new log file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299448" y="3922776"/>
            <a:ext cx="2276856" cy="566928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1" name="Picture 20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436608" y="4041648"/>
            <a:ext cx="329184" cy="32918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9848088" y="3922776"/>
            <a:ext cx="1545336" cy="56692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3950208" y="4206240"/>
            <a:ext cx="5349240" cy="0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>
            <a:off x="8293608" y="3703320"/>
            <a:ext cx="1051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objects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" y="5029200"/>
            <a:ext cx="3502152" cy="100584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95528" y="5102352"/>
            <a:ext cx="31363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On the hot path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95528" y="5486400"/>
            <a:ext cx="31363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plugin code runs in the writer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for every single write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4343400" y="5029200"/>
            <a:ext cx="3502152" cy="100584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4526280" y="5102352"/>
            <a:ext cx="31363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Tied to log files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526280" y="5486400"/>
            <a:ext cx="31363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a new log file forces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a new object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8074152" y="5029200"/>
            <a:ext cx="3502152" cy="100584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257031" y="5102352"/>
            <a:ext cx="313639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Single-purpose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8257031" y="5486400"/>
            <a:ext cx="31363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an API shaped around one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plugin, not reusable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Replica readers copy the log to replicas over TCP</a:t>
            </a:r>
          </a:p>
        </p:txBody>
      </p:sp>
      <p:sp>
        <p:nvSpPr>
          <p:cNvPr id="3" name="!!rep_wnode"/>
          <p:cNvSpPr/>
          <p:nvPr/>
        </p:nvSpPr>
        <p:spPr>
          <a:xfrm>
            <a:off x="612648" y="1783080"/>
            <a:ext cx="5806440" cy="1920240"/>
          </a:xfrm>
          <a:prstGeom prst="roundRect">
            <a:avLst>
              <a:gd name="adj" fmla="val 5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rep_wnode_label"/>
          <p:cNvSpPr txBox="1"/>
          <p:nvPr/>
        </p:nvSpPr>
        <p:spPr>
          <a:xfrm>
            <a:off x="795528" y="1837943"/>
            <a:ext cx="544067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WRITER NODE</a:t>
            </a:r>
          </a:p>
        </p:txBody>
      </p:sp>
      <p:sp>
        <p:nvSpPr>
          <p:cNvPr id="5" name="!!rep_writer"/>
          <p:cNvSpPr/>
          <p:nvPr/>
        </p:nvSpPr>
        <p:spPr>
          <a:xfrm>
            <a:off x="795528" y="2093976"/>
            <a:ext cx="123444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6" name="!!rep_writ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0976" y="2185416"/>
            <a:ext cx="292093" cy="256032"/>
          </a:xfrm>
          <a:prstGeom prst="rect">
            <a:avLst/>
          </a:prstGeom>
        </p:spPr>
      </p:pic>
      <p:sp>
        <p:nvSpPr>
          <p:cNvPr id="7" name="!!rep_writer_label"/>
          <p:cNvSpPr txBox="1"/>
          <p:nvPr/>
        </p:nvSpPr>
        <p:spPr>
          <a:xfrm>
            <a:off x="1298448" y="2093976"/>
            <a:ext cx="68580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writer</a:t>
            </a:r>
          </a:p>
        </p:txBody>
      </p:sp>
      <p:sp>
        <p:nvSpPr>
          <p:cNvPr id="8" name="!!rep_wseg"/>
          <p:cNvSpPr/>
          <p:nvPr/>
        </p:nvSpPr>
        <p:spPr>
          <a:xfrm>
            <a:off x="2441448" y="2093976"/>
            <a:ext cx="1828800" cy="438912"/>
          </a:xfrm>
          <a:prstGeom prst="foldedCorner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log files</a:t>
            </a:r>
          </a:p>
        </p:txBody>
      </p:sp>
      <p:cxnSp>
        <p:nvCxnSpPr>
          <p:cNvPr id="9" name="!!rep_w_to_seg"/>
          <p:cNvCxnSpPr/>
          <p:nvPr/>
        </p:nvCxnSpPr>
        <p:spPr>
          <a:xfrm>
            <a:off x="2029968" y="2313432"/>
            <a:ext cx="41148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!!rep_rreader"/>
          <p:cNvSpPr/>
          <p:nvPr/>
        </p:nvSpPr>
        <p:spPr>
          <a:xfrm>
            <a:off x="2990088" y="2624328"/>
            <a:ext cx="196596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1" name="!!rep_rread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5536" y="2715768"/>
            <a:ext cx="292093" cy="256032"/>
          </a:xfrm>
          <a:prstGeom prst="rect">
            <a:avLst/>
          </a:prstGeom>
        </p:spPr>
      </p:pic>
      <p:sp>
        <p:nvSpPr>
          <p:cNvPr id="12" name="!!rep_rreader_label"/>
          <p:cNvSpPr txBox="1"/>
          <p:nvPr/>
        </p:nvSpPr>
        <p:spPr>
          <a:xfrm>
            <a:off x="3493008" y="2624328"/>
            <a:ext cx="141732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replica reader</a:t>
            </a:r>
          </a:p>
        </p:txBody>
      </p:sp>
      <p:cxnSp>
        <p:nvCxnSpPr>
          <p:cNvPr id="13" name="!!rep_bus_v"/>
          <p:cNvCxnSpPr/>
          <p:nvPr/>
        </p:nvCxnSpPr>
        <p:spPr>
          <a:xfrm>
            <a:off x="2670048" y="2532888"/>
            <a:ext cx="0" cy="310896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!!rep_bus_rb"/>
          <p:cNvCxnSpPr/>
          <p:nvPr/>
        </p:nvCxnSpPr>
        <p:spPr>
          <a:xfrm>
            <a:off x="2670048" y="2843784"/>
            <a:ext cx="32004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!!rep_rnode"/>
          <p:cNvSpPr/>
          <p:nvPr/>
        </p:nvSpPr>
        <p:spPr>
          <a:xfrm>
            <a:off x="7333488" y="2350008"/>
            <a:ext cx="4242816" cy="749808"/>
          </a:xfrm>
          <a:prstGeom prst="roundRect">
            <a:avLst>
              <a:gd name="adj" fmla="val 5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rep_rnode_label"/>
          <p:cNvSpPr txBox="1"/>
          <p:nvPr/>
        </p:nvSpPr>
        <p:spPr>
          <a:xfrm>
            <a:off x="7516367" y="2404872"/>
            <a:ext cx="387705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spc="200">
                <a:solidFill>
                  <a:schemeClr val="tx2"/>
                </a:solidFill>
                <a:latin typeface="Amazon Ember Mono"/>
              </a:rPr>
              <a:t>REPLICA NODE</a:t>
            </a:r>
          </a:p>
        </p:txBody>
      </p:sp>
      <p:sp>
        <p:nvSpPr>
          <p:cNvPr id="17" name="!!rep_replica"/>
          <p:cNvSpPr/>
          <p:nvPr/>
        </p:nvSpPr>
        <p:spPr>
          <a:xfrm>
            <a:off x="7470648" y="2624328"/>
            <a:ext cx="132588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8" name="!!rep_replica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6096" y="2715768"/>
            <a:ext cx="292093" cy="256032"/>
          </a:xfrm>
          <a:prstGeom prst="rect">
            <a:avLst/>
          </a:prstGeom>
        </p:spPr>
      </p:pic>
      <p:sp>
        <p:nvSpPr>
          <p:cNvPr id="19" name="!!rep_replica_label"/>
          <p:cNvSpPr txBox="1"/>
          <p:nvPr/>
        </p:nvSpPr>
        <p:spPr>
          <a:xfrm>
            <a:off x="7973568" y="2624328"/>
            <a:ext cx="77724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sp>
        <p:nvSpPr>
          <p:cNvPr id="20" name="!!rep_rseg"/>
          <p:cNvSpPr/>
          <p:nvPr/>
        </p:nvSpPr>
        <p:spPr>
          <a:xfrm>
            <a:off x="9610344" y="2624328"/>
            <a:ext cx="1828800" cy="438912"/>
          </a:xfrm>
          <a:prstGeom prst="foldedCorner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log files</a:t>
            </a:r>
          </a:p>
        </p:txBody>
      </p:sp>
      <p:cxnSp>
        <p:nvCxnSpPr>
          <p:cNvPr id="21" name="!!rep_r_to_seg"/>
          <p:cNvCxnSpPr/>
          <p:nvPr/>
        </p:nvCxnSpPr>
        <p:spPr>
          <a:xfrm>
            <a:off x="8796528" y="2843784"/>
            <a:ext cx="813816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!!rep_tcp"/>
          <p:cNvCxnSpPr/>
          <p:nvPr/>
        </p:nvCxnSpPr>
        <p:spPr>
          <a:xfrm>
            <a:off x="4956048" y="2843784"/>
            <a:ext cx="251460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!!rep_tcp_label"/>
          <p:cNvSpPr txBox="1"/>
          <p:nvPr/>
        </p:nvSpPr>
        <p:spPr>
          <a:xfrm>
            <a:off x="6236207" y="2350008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TCP/TLS</a:t>
            </a:r>
          </a:p>
        </p:txBody>
      </p:sp>
      <p:sp>
        <p:nvSpPr>
          <p:cNvPr id="24" name="!!rep_commit_eyebrow"/>
          <p:cNvSpPr txBox="1"/>
          <p:nvPr/>
        </p:nvSpPr>
        <p:spPr>
          <a:xfrm>
            <a:off x="612648" y="38862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COMMIT</a:t>
            </a:r>
          </a:p>
        </p:txBody>
      </p:sp>
      <p:sp>
        <p:nvSpPr>
          <p:cNvPr id="25" name="!!rep_log0_label"/>
          <p:cNvSpPr txBox="1"/>
          <p:nvPr/>
        </p:nvSpPr>
        <p:spPr>
          <a:xfrm>
            <a:off x="612648" y="422452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WRITER</a:t>
            </a:r>
          </a:p>
        </p:txBody>
      </p:sp>
      <p:sp>
        <p:nvSpPr>
          <p:cNvPr id="26" name="!!rep_log0_track"/>
          <p:cNvSpPr/>
          <p:nvPr/>
        </p:nvSpPr>
        <p:spPr>
          <a:xfrm>
            <a:off x="2532888" y="422452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ep_log0_t0"/>
          <p:cNvSpPr/>
          <p:nvPr/>
        </p:nvSpPr>
        <p:spPr>
          <a:xfrm>
            <a:off x="26426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28" name="!!rep_log0_t1"/>
          <p:cNvSpPr/>
          <p:nvPr/>
        </p:nvSpPr>
        <p:spPr>
          <a:xfrm>
            <a:off x="30998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29" name="!!rep_log0_t2"/>
          <p:cNvSpPr/>
          <p:nvPr/>
        </p:nvSpPr>
        <p:spPr>
          <a:xfrm>
            <a:off x="35570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30" name="!!rep_log0_t3"/>
          <p:cNvSpPr/>
          <p:nvPr/>
        </p:nvSpPr>
        <p:spPr>
          <a:xfrm>
            <a:off x="40142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31" name="!!rep_log0_t4"/>
          <p:cNvSpPr/>
          <p:nvPr/>
        </p:nvSpPr>
        <p:spPr>
          <a:xfrm>
            <a:off x="44714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32" name="!!rep_log0_t5"/>
          <p:cNvSpPr/>
          <p:nvPr/>
        </p:nvSpPr>
        <p:spPr>
          <a:xfrm>
            <a:off x="49286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6</a:t>
            </a:r>
          </a:p>
        </p:txBody>
      </p:sp>
      <p:sp>
        <p:nvSpPr>
          <p:cNvPr id="33" name="!!rep_log1_label"/>
          <p:cNvSpPr txBox="1"/>
          <p:nvPr/>
        </p:nvSpPr>
        <p:spPr>
          <a:xfrm>
            <a:off x="612648" y="472744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REPLICA 1</a:t>
            </a:r>
          </a:p>
        </p:txBody>
      </p:sp>
      <p:sp>
        <p:nvSpPr>
          <p:cNvPr id="34" name="!!rep_log1_track"/>
          <p:cNvSpPr/>
          <p:nvPr/>
        </p:nvSpPr>
        <p:spPr>
          <a:xfrm>
            <a:off x="2532888" y="472744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ep_log1_t0"/>
          <p:cNvSpPr/>
          <p:nvPr/>
        </p:nvSpPr>
        <p:spPr>
          <a:xfrm>
            <a:off x="26426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36" name="!!rep_log1_t1"/>
          <p:cNvSpPr/>
          <p:nvPr/>
        </p:nvSpPr>
        <p:spPr>
          <a:xfrm>
            <a:off x="30998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37" name="!!rep_log1_t2"/>
          <p:cNvSpPr/>
          <p:nvPr/>
        </p:nvSpPr>
        <p:spPr>
          <a:xfrm>
            <a:off x="35570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38" name="!!rep_log1_t3"/>
          <p:cNvSpPr/>
          <p:nvPr/>
        </p:nvSpPr>
        <p:spPr>
          <a:xfrm>
            <a:off x="40142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39" name="!!rep_log1_t4"/>
          <p:cNvSpPr/>
          <p:nvPr/>
        </p:nvSpPr>
        <p:spPr>
          <a:xfrm>
            <a:off x="44714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40" name="!!rep_log2_label"/>
          <p:cNvSpPr txBox="1"/>
          <p:nvPr/>
        </p:nvSpPr>
        <p:spPr>
          <a:xfrm>
            <a:off x="612648" y="523036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REPLICA 2</a:t>
            </a:r>
          </a:p>
        </p:txBody>
      </p:sp>
      <p:sp>
        <p:nvSpPr>
          <p:cNvPr id="41" name="!!rep_log2_track"/>
          <p:cNvSpPr/>
          <p:nvPr/>
        </p:nvSpPr>
        <p:spPr>
          <a:xfrm>
            <a:off x="2532888" y="523036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rep_log2_t0"/>
          <p:cNvSpPr/>
          <p:nvPr/>
        </p:nvSpPr>
        <p:spPr>
          <a:xfrm>
            <a:off x="264261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43" name="!!rep_log2_t1"/>
          <p:cNvSpPr/>
          <p:nvPr/>
        </p:nvSpPr>
        <p:spPr>
          <a:xfrm>
            <a:off x="309981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44" name="!!rep_log2_t2"/>
          <p:cNvSpPr/>
          <p:nvPr/>
        </p:nvSpPr>
        <p:spPr>
          <a:xfrm>
            <a:off x="355701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cxnSp>
        <p:nvCxnSpPr>
          <p:cNvPr id="45" name="!!rep_commit_line"/>
          <p:cNvCxnSpPr/>
          <p:nvPr/>
        </p:nvCxnSpPr>
        <p:spPr>
          <a:xfrm>
            <a:off x="4882896" y="4114800"/>
            <a:ext cx="0" cy="1664208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!!rep_commit_label"/>
          <p:cNvSpPr txBox="1"/>
          <p:nvPr/>
        </p:nvSpPr>
        <p:spPr>
          <a:xfrm>
            <a:off x="3419856" y="388620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commit offset</a:t>
            </a:r>
          </a:p>
        </p:txBody>
      </p:sp>
      <p:sp>
        <p:nvSpPr>
          <p:cNvPr id="47" name="!!rep_uncommitted"/>
          <p:cNvSpPr txBox="1"/>
          <p:nvPr/>
        </p:nvSpPr>
        <p:spPr>
          <a:xfrm>
            <a:off x="4992624" y="38862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written, not yet committed</a:t>
            </a:r>
          </a:p>
        </p:txBody>
      </p:sp>
      <p:sp>
        <p:nvSpPr>
          <p:cNvPr id="48" name="!!rep_card"/>
          <p:cNvSpPr/>
          <p:nvPr/>
        </p:nvSpPr>
        <p:spPr>
          <a:xfrm>
            <a:off x="6318504" y="4206240"/>
            <a:ext cx="5257800" cy="1737360"/>
          </a:xfrm>
          <a:prstGeom prst="roundRect">
            <a:avLst>
              <a:gd name="adj" fmla="val 8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ep_card_big"/>
          <p:cNvSpPr txBox="1"/>
          <p:nvPr/>
        </p:nvSpPr>
        <p:spPr>
          <a:xfrm>
            <a:off x="6501384" y="4315968"/>
            <a:ext cx="48920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2 of 3</a:t>
            </a:r>
          </a:p>
        </p:txBody>
      </p:sp>
      <p:sp>
        <p:nvSpPr>
          <p:cNvPr id="50" name="!!rep_card_small"/>
          <p:cNvSpPr txBox="1"/>
          <p:nvPr/>
        </p:nvSpPr>
        <p:spPr>
          <a:xfrm>
            <a:off x="6501384" y="4919472"/>
            <a:ext cx="48920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nodes have the data up to 5, so it is committed. Producers get confirms; consumers can read up to it.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uploader is a replica that doesn't vote</a:t>
            </a:r>
          </a:p>
        </p:txBody>
      </p:sp>
      <p:sp>
        <p:nvSpPr>
          <p:cNvPr id="3" name="!!rep_wnode"/>
          <p:cNvSpPr/>
          <p:nvPr/>
        </p:nvSpPr>
        <p:spPr>
          <a:xfrm>
            <a:off x="612648" y="1783080"/>
            <a:ext cx="5806440" cy="1920240"/>
          </a:xfrm>
          <a:prstGeom prst="roundRect">
            <a:avLst>
              <a:gd name="adj" fmla="val 5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rep_wnode_label"/>
          <p:cNvSpPr txBox="1"/>
          <p:nvPr/>
        </p:nvSpPr>
        <p:spPr>
          <a:xfrm>
            <a:off x="795528" y="1837943"/>
            <a:ext cx="544067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WRITER NODE</a:t>
            </a:r>
          </a:p>
        </p:txBody>
      </p:sp>
      <p:sp>
        <p:nvSpPr>
          <p:cNvPr id="5" name="!!rep_writer"/>
          <p:cNvSpPr/>
          <p:nvPr/>
        </p:nvSpPr>
        <p:spPr>
          <a:xfrm>
            <a:off x="795528" y="2093976"/>
            <a:ext cx="123444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6" name="!!rep_writ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50976" y="2185416"/>
            <a:ext cx="292093" cy="256032"/>
          </a:xfrm>
          <a:prstGeom prst="rect">
            <a:avLst/>
          </a:prstGeom>
        </p:spPr>
      </p:pic>
      <p:sp>
        <p:nvSpPr>
          <p:cNvPr id="7" name="!!rep_writer_label"/>
          <p:cNvSpPr txBox="1"/>
          <p:nvPr/>
        </p:nvSpPr>
        <p:spPr>
          <a:xfrm>
            <a:off x="1298448" y="2093976"/>
            <a:ext cx="68580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writer</a:t>
            </a:r>
          </a:p>
        </p:txBody>
      </p:sp>
      <p:sp>
        <p:nvSpPr>
          <p:cNvPr id="8" name="!!rep_wseg"/>
          <p:cNvSpPr/>
          <p:nvPr/>
        </p:nvSpPr>
        <p:spPr>
          <a:xfrm>
            <a:off x="2441448" y="2093976"/>
            <a:ext cx="1828800" cy="438912"/>
          </a:xfrm>
          <a:prstGeom prst="foldedCorner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log files</a:t>
            </a:r>
          </a:p>
        </p:txBody>
      </p:sp>
      <p:cxnSp>
        <p:nvCxnSpPr>
          <p:cNvPr id="9" name="!!rep_w_to_seg"/>
          <p:cNvCxnSpPr/>
          <p:nvPr/>
        </p:nvCxnSpPr>
        <p:spPr>
          <a:xfrm>
            <a:off x="2029968" y="2313432"/>
            <a:ext cx="41148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!!rep_rreader"/>
          <p:cNvSpPr/>
          <p:nvPr/>
        </p:nvSpPr>
        <p:spPr>
          <a:xfrm>
            <a:off x="2990088" y="2624328"/>
            <a:ext cx="196596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1" name="!!rep_rread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5536" y="2715768"/>
            <a:ext cx="292093" cy="256032"/>
          </a:xfrm>
          <a:prstGeom prst="rect">
            <a:avLst/>
          </a:prstGeom>
        </p:spPr>
      </p:pic>
      <p:sp>
        <p:nvSpPr>
          <p:cNvPr id="12" name="!!rep_rreader_label"/>
          <p:cNvSpPr txBox="1"/>
          <p:nvPr/>
        </p:nvSpPr>
        <p:spPr>
          <a:xfrm>
            <a:off x="3493008" y="2624328"/>
            <a:ext cx="141732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replica reader</a:t>
            </a:r>
          </a:p>
        </p:txBody>
      </p:sp>
      <p:cxnSp>
        <p:nvCxnSpPr>
          <p:cNvPr id="13" name="!!rep_bus_v"/>
          <p:cNvCxnSpPr/>
          <p:nvPr/>
        </p:nvCxnSpPr>
        <p:spPr>
          <a:xfrm>
            <a:off x="2670048" y="2532888"/>
            <a:ext cx="0" cy="84124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!!rep_bus_rb"/>
          <p:cNvCxnSpPr/>
          <p:nvPr/>
        </p:nvCxnSpPr>
        <p:spPr>
          <a:xfrm>
            <a:off x="2670048" y="2843784"/>
            <a:ext cx="32004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!!rep_rnode"/>
          <p:cNvSpPr/>
          <p:nvPr/>
        </p:nvSpPr>
        <p:spPr>
          <a:xfrm>
            <a:off x="7333488" y="2350008"/>
            <a:ext cx="4242816" cy="749808"/>
          </a:xfrm>
          <a:prstGeom prst="roundRect">
            <a:avLst>
              <a:gd name="adj" fmla="val 5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rep_rnode_label"/>
          <p:cNvSpPr txBox="1"/>
          <p:nvPr/>
        </p:nvSpPr>
        <p:spPr>
          <a:xfrm>
            <a:off x="7516367" y="2404872"/>
            <a:ext cx="3877056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 spc="200">
                <a:solidFill>
                  <a:schemeClr val="tx2"/>
                </a:solidFill>
                <a:latin typeface="Amazon Ember Mono"/>
              </a:rPr>
              <a:t>REPLICA NODE</a:t>
            </a:r>
          </a:p>
        </p:txBody>
      </p:sp>
      <p:sp>
        <p:nvSpPr>
          <p:cNvPr id="17" name="!!rep_replica"/>
          <p:cNvSpPr/>
          <p:nvPr/>
        </p:nvSpPr>
        <p:spPr>
          <a:xfrm>
            <a:off x="7470648" y="2624328"/>
            <a:ext cx="132588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8" name="!!rep_replica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626096" y="2715768"/>
            <a:ext cx="292093" cy="256032"/>
          </a:xfrm>
          <a:prstGeom prst="rect">
            <a:avLst/>
          </a:prstGeom>
        </p:spPr>
      </p:pic>
      <p:sp>
        <p:nvSpPr>
          <p:cNvPr id="19" name="!!rep_replica_label"/>
          <p:cNvSpPr txBox="1"/>
          <p:nvPr/>
        </p:nvSpPr>
        <p:spPr>
          <a:xfrm>
            <a:off x="7973568" y="2624328"/>
            <a:ext cx="77724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sp>
        <p:nvSpPr>
          <p:cNvPr id="20" name="!!rep_rseg"/>
          <p:cNvSpPr/>
          <p:nvPr/>
        </p:nvSpPr>
        <p:spPr>
          <a:xfrm>
            <a:off x="9610344" y="2624328"/>
            <a:ext cx="1828800" cy="438912"/>
          </a:xfrm>
          <a:prstGeom prst="foldedCorner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log files</a:t>
            </a:r>
          </a:p>
        </p:txBody>
      </p:sp>
      <p:cxnSp>
        <p:nvCxnSpPr>
          <p:cNvPr id="21" name="!!rep_r_to_seg"/>
          <p:cNvCxnSpPr/>
          <p:nvPr/>
        </p:nvCxnSpPr>
        <p:spPr>
          <a:xfrm>
            <a:off x="8796528" y="2843784"/>
            <a:ext cx="813816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!!rep_tcp"/>
          <p:cNvCxnSpPr/>
          <p:nvPr/>
        </p:nvCxnSpPr>
        <p:spPr>
          <a:xfrm>
            <a:off x="4956048" y="2843784"/>
            <a:ext cx="251460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!!rep_tcp_label"/>
          <p:cNvSpPr txBox="1"/>
          <p:nvPr/>
        </p:nvSpPr>
        <p:spPr>
          <a:xfrm>
            <a:off x="6236207" y="2350008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TCP/TLS</a:t>
            </a:r>
          </a:p>
        </p:txBody>
      </p:sp>
      <p:sp>
        <p:nvSpPr>
          <p:cNvPr id="24" name="!!rep_uploader"/>
          <p:cNvSpPr/>
          <p:nvPr/>
        </p:nvSpPr>
        <p:spPr>
          <a:xfrm>
            <a:off x="2990088" y="3154680"/>
            <a:ext cx="1417320" cy="438912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5" name="!!rep_upload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145536" y="3246120"/>
            <a:ext cx="292093" cy="256032"/>
          </a:xfrm>
          <a:prstGeom prst="rect">
            <a:avLst/>
          </a:prstGeom>
        </p:spPr>
      </p:pic>
      <p:sp>
        <p:nvSpPr>
          <p:cNvPr id="26" name="!!rep_uploader_label"/>
          <p:cNvSpPr txBox="1"/>
          <p:nvPr/>
        </p:nvSpPr>
        <p:spPr>
          <a:xfrm>
            <a:off x="3493008" y="3154680"/>
            <a:ext cx="868680" cy="438912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uploader</a:t>
            </a:r>
          </a:p>
        </p:txBody>
      </p:sp>
      <p:cxnSp>
        <p:nvCxnSpPr>
          <p:cNvPr id="27" name="!!rep_bus_rc"/>
          <p:cNvCxnSpPr/>
          <p:nvPr/>
        </p:nvCxnSpPr>
        <p:spPr>
          <a:xfrm>
            <a:off x="2670048" y="3374136"/>
            <a:ext cx="32004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!!rep_s3"/>
          <p:cNvSpPr/>
          <p:nvPr/>
        </p:nvSpPr>
        <p:spPr>
          <a:xfrm>
            <a:off x="7333488" y="3154680"/>
            <a:ext cx="4242816" cy="438912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9" name="!!rep_s3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470648" y="3209544"/>
            <a:ext cx="329184" cy="329184"/>
          </a:xfrm>
          <a:prstGeom prst="rect">
            <a:avLst/>
          </a:prstGeom>
        </p:spPr>
      </p:pic>
      <p:sp>
        <p:nvSpPr>
          <p:cNvPr id="30" name="!!rep_s3_label"/>
          <p:cNvSpPr txBox="1"/>
          <p:nvPr/>
        </p:nvSpPr>
        <p:spPr>
          <a:xfrm>
            <a:off x="7882127" y="3154680"/>
            <a:ext cx="2743200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sp>
        <p:nvSpPr>
          <p:cNvPr id="31" name="!!rep_s3_sub"/>
          <p:cNvSpPr txBox="1"/>
          <p:nvPr/>
        </p:nvSpPr>
        <p:spPr>
          <a:xfrm>
            <a:off x="9162288" y="3154680"/>
            <a:ext cx="2231136" cy="43891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objects</a:t>
            </a:r>
          </a:p>
        </p:txBody>
      </p:sp>
      <p:cxnSp>
        <p:nvCxnSpPr>
          <p:cNvPr id="32" name="!!rep_upload"/>
          <p:cNvCxnSpPr/>
          <p:nvPr/>
        </p:nvCxnSpPr>
        <p:spPr>
          <a:xfrm>
            <a:off x="4407408" y="3374136"/>
            <a:ext cx="292608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!!rep_upload_label"/>
          <p:cNvSpPr txBox="1"/>
          <p:nvPr/>
        </p:nvSpPr>
        <p:spPr>
          <a:xfrm>
            <a:off x="6236207" y="3575304"/>
            <a:ext cx="12801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upload</a:t>
            </a:r>
          </a:p>
        </p:txBody>
      </p:sp>
      <p:sp>
        <p:nvSpPr>
          <p:cNvPr id="34" name="!!rep_commit_eyebrow"/>
          <p:cNvSpPr txBox="1"/>
          <p:nvPr/>
        </p:nvSpPr>
        <p:spPr>
          <a:xfrm>
            <a:off x="612648" y="3886200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COMMIT</a:t>
            </a:r>
          </a:p>
        </p:txBody>
      </p:sp>
      <p:sp>
        <p:nvSpPr>
          <p:cNvPr id="35" name="!!rep_log0_label"/>
          <p:cNvSpPr txBox="1"/>
          <p:nvPr/>
        </p:nvSpPr>
        <p:spPr>
          <a:xfrm>
            <a:off x="612648" y="422452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WRITER</a:t>
            </a:r>
          </a:p>
        </p:txBody>
      </p:sp>
      <p:sp>
        <p:nvSpPr>
          <p:cNvPr id="36" name="!!rep_log0_track"/>
          <p:cNvSpPr/>
          <p:nvPr/>
        </p:nvSpPr>
        <p:spPr>
          <a:xfrm>
            <a:off x="2532888" y="422452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ep_log0_t0"/>
          <p:cNvSpPr/>
          <p:nvPr/>
        </p:nvSpPr>
        <p:spPr>
          <a:xfrm>
            <a:off x="26426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38" name="!!rep_log0_t1"/>
          <p:cNvSpPr/>
          <p:nvPr/>
        </p:nvSpPr>
        <p:spPr>
          <a:xfrm>
            <a:off x="30998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39" name="!!rep_log0_t2"/>
          <p:cNvSpPr/>
          <p:nvPr/>
        </p:nvSpPr>
        <p:spPr>
          <a:xfrm>
            <a:off x="35570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40" name="!!rep_log0_t3"/>
          <p:cNvSpPr/>
          <p:nvPr/>
        </p:nvSpPr>
        <p:spPr>
          <a:xfrm>
            <a:off x="40142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41" name="!!rep_log0_t4"/>
          <p:cNvSpPr/>
          <p:nvPr/>
        </p:nvSpPr>
        <p:spPr>
          <a:xfrm>
            <a:off x="44714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42" name="!!rep_log0_t5"/>
          <p:cNvSpPr/>
          <p:nvPr/>
        </p:nvSpPr>
        <p:spPr>
          <a:xfrm>
            <a:off x="4928616" y="426110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6</a:t>
            </a:r>
          </a:p>
        </p:txBody>
      </p:sp>
      <p:sp>
        <p:nvSpPr>
          <p:cNvPr id="43" name="!!rep_log1_label"/>
          <p:cNvSpPr txBox="1"/>
          <p:nvPr/>
        </p:nvSpPr>
        <p:spPr>
          <a:xfrm>
            <a:off x="612648" y="472744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REPLICA 1</a:t>
            </a:r>
          </a:p>
        </p:txBody>
      </p:sp>
      <p:sp>
        <p:nvSpPr>
          <p:cNvPr id="44" name="!!rep_log1_track"/>
          <p:cNvSpPr/>
          <p:nvPr/>
        </p:nvSpPr>
        <p:spPr>
          <a:xfrm>
            <a:off x="2532888" y="472744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rep_log1_t0"/>
          <p:cNvSpPr/>
          <p:nvPr/>
        </p:nvSpPr>
        <p:spPr>
          <a:xfrm>
            <a:off x="26426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46" name="!!rep_log1_t1"/>
          <p:cNvSpPr/>
          <p:nvPr/>
        </p:nvSpPr>
        <p:spPr>
          <a:xfrm>
            <a:off x="30998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47" name="!!rep_log1_t2"/>
          <p:cNvSpPr/>
          <p:nvPr/>
        </p:nvSpPr>
        <p:spPr>
          <a:xfrm>
            <a:off x="35570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48" name="!!rep_log1_t3"/>
          <p:cNvSpPr/>
          <p:nvPr/>
        </p:nvSpPr>
        <p:spPr>
          <a:xfrm>
            <a:off x="40142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49" name="!!rep_log1_t4"/>
          <p:cNvSpPr/>
          <p:nvPr/>
        </p:nvSpPr>
        <p:spPr>
          <a:xfrm>
            <a:off x="4471416" y="476402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50" name="!!rep_log2_label"/>
          <p:cNvSpPr txBox="1"/>
          <p:nvPr/>
        </p:nvSpPr>
        <p:spPr>
          <a:xfrm>
            <a:off x="612648" y="523036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REPLICA 2</a:t>
            </a:r>
          </a:p>
        </p:txBody>
      </p:sp>
      <p:sp>
        <p:nvSpPr>
          <p:cNvPr id="51" name="!!rep_log2_track"/>
          <p:cNvSpPr/>
          <p:nvPr/>
        </p:nvSpPr>
        <p:spPr>
          <a:xfrm>
            <a:off x="2532888" y="523036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rep_log2_t0"/>
          <p:cNvSpPr/>
          <p:nvPr/>
        </p:nvSpPr>
        <p:spPr>
          <a:xfrm>
            <a:off x="264261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53" name="!!rep_log2_t1"/>
          <p:cNvSpPr/>
          <p:nvPr/>
        </p:nvSpPr>
        <p:spPr>
          <a:xfrm>
            <a:off x="309981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54" name="!!rep_log2_t2"/>
          <p:cNvSpPr/>
          <p:nvPr/>
        </p:nvSpPr>
        <p:spPr>
          <a:xfrm>
            <a:off x="3557016" y="526694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55" name="!!rep_log3_label"/>
          <p:cNvSpPr txBox="1"/>
          <p:nvPr/>
        </p:nvSpPr>
        <p:spPr>
          <a:xfrm>
            <a:off x="612648" y="5733288"/>
            <a:ext cx="1783080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200" b="0" spc="100">
                <a:solidFill>
                  <a:schemeClr val="tx2"/>
                </a:solidFill>
                <a:latin typeface="Amazon Ember Mono"/>
              </a:rPr>
              <a:t>S3 · NON-VOTING</a:t>
            </a:r>
          </a:p>
        </p:txBody>
      </p:sp>
      <p:sp>
        <p:nvSpPr>
          <p:cNvPr id="56" name="!!rep_log3_track"/>
          <p:cNvSpPr/>
          <p:nvPr/>
        </p:nvSpPr>
        <p:spPr>
          <a:xfrm>
            <a:off x="2532888" y="5733288"/>
            <a:ext cx="3328416" cy="438912"/>
          </a:xfrm>
          <a:prstGeom prst="roundRect">
            <a:avLst>
              <a:gd name="adj" fmla="val 50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rep_log3_t0"/>
          <p:cNvSpPr/>
          <p:nvPr/>
        </p:nvSpPr>
        <p:spPr>
          <a:xfrm>
            <a:off x="2642616" y="576986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58" name="!!rep_log3_t1"/>
          <p:cNvSpPr/>
          <p:nvPr/>
        </p:nvSpPr>
        <p:spPr>
          <a:xfrm>
            <a:off x="3099816" y="576986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59" name="!!rep_log3_t2"/>
          <p:cNvSpPr/>
          <p:nvPr/>
        </p:nvSpPr>
        <p:spPr>
          <a:xfrm>
            <a:off x="3557016" y="576986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60" name="!!rep_log3_t3"/>
          <p:cNvSpPr/>
          <p:nvPr/>
        </p:nvSpPr>
        <p:spPr>
          <a:xfrm>
            <a:off x="4014216" y="5769864"/>
            <a:ext cx="365760" cy="365760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cxnSp>
        <p:nvCxnSpPr>
          <p:cNvPr id="61" name="!!rep_commit_line"/>
          <p:cNvCxnSpPr/>
          <p:nvPr/>
        </p:nvCxnSpPr>
        <p:spPr>
          <a:xfrm>
            <a:off x="4882896" y="4114800"/>
            <a:ext cx="0" cy="2167128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!!rep_commit_label"/>
          <p:cNvSpPr txBox="1"/>
          <p:nvPr/>
        </p:nvSpPr>
        <p:spPr>
          <a:xfrm>
            <a:off x="3419856" y="3886200"/>
            <a:ext cx="13716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commit offset</a:t>
            </a:r>
          </a:p>
        </p:txBody>
      </p:sp>
      <p:sp>
        <p:nvSpPr>
          <p:cNvPr id="63" name="!!rep_uncommitted"/>
          <p:cNvSpPr txBox="1"/>
          <p:nvPr/>
        </p:nvSpPr>
        <p:spPr>
          <a:xfrm>
            <a:off x="4992624" y="388620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written, not yet committed</a:t>
            </a:r>
          </a:p>
        </p:txBody>
      </p:sp>
      <p:sp>
        <p:nvSpPr>
          <p:cNvPr id="64" name="!!rep_card_v1"/>
          <p:cNvSpPr/>
          <p:nvPr/>
        </p:nvSpPr>
        <p:spPr>
          <a:xfrm>
            <a:off x="6318504" y="4206240"/>
            <a:ext cx="5257800" cy="1737360"/>
          </a:xfrm>
          <a:prstGeom prst="roundRect">
            <a:avLst>
              <a:gd name="adj" fmla="val 8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!!rep_card_v1_big"/>
          <p:cNvSpPr txBox="1"/>
          <p:nvPr/>
        </p:nvSpPr>
        <p:spPr>
          <a:xfrm>
            <a:off x="6501384" y="4315968"/>
            <a:ext cx="489204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Still 2 of 3</a:t>
            </a:r>
          </a:p>
        </p:txBody>
      </p:sp>
      <p:sp>
        <p:nvSpPr>
          <p:cNvPr id="66" name="!!rep_card_v1_small"/>
          <p:cNvSpPr txBox="1"/>
          <p:nvPr/>
        </p:nvSpPr>
        <p:spPr>
          <a:xfrm>
            <a:off x="6501384" y="4919472"/>
            <a:ext cx="4892040" cy="10058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S3 doesn't vote. Only committed data is uploaded, so S3 trails the commit offset.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4" grpId="0" animBg="1"/>
      <p:bldP spid="65" grpId="0" animBg="1"/>
      <p:bldP spid="6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next challenge is knowing what's in S3</a:t>
            </a:r>
          </a:p>
        </p:txBody>
      </p:sp>
      <p:sp>
        <p:nvSpPr>
          <p:cNvPr id="3" name="!!rc0_0"/>
          <p:cNvSpPr/>
          <p:nvPr/>
        </p:nvSpPr>
        <p:spPr>
          <a:xfrm>
            <a:off x="612648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rc0_1"/>
          <p:cNvSpPr txBox="1"/>
          <p:nvPr/>
        </p:nvSpPr>
        <p:spPr>
          <a:xfrm>
            <a:off x="886968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EXTEND, DON'T FORK</a:t>
            </a:r>
          </a:p>
        </p:txBody>
      </p:sp>
      <p:sp>
        <p:nvSpPr>
          <p:cNvPr id="5" name="!!rc0_2"/>
          <p:cNvSpPr/>
          <p:nvPr/>
        </p:nvSpPr>
        <p:spPr>
          <a:xfrm>
            <a:off x="886968" y="3108960"/>
            <a:ext cx="1371600" cy="68580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!!rc0_3"/>
          <p:cNvSpPr/>
          <p:nvPr/>
        </p:nvSpPr>
        <p:spPr>
          <a:xfrm>
            <a:off x="1024127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rc0_4"/>
          <p:cNvSpPr/>
          <p:nvPr/>
        </p:nvSpPr>
        <p:spPr>
          <a:xfrm>
            <a:off x="1408175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rc0_5"/>
          <p:cNvSpPr/>
          <p:nvPr/>
        </p:nvSpPr>
        <p:spPr>
          <a:xfrm>
            <a:off x="1792224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rc0_6"/>
          <p:cNvSpPr/>
          <p:nvPr/>
        </p:nvSpPr>
        <p:spPr>
          <a:xfrm>
            <a:off x="2667000" y="2560320"/>
            <a:ext cx="114300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cxnSp>
        <p:nvCxnSpPr>
          <p:cNvPr id="10" name="!!rc0_7"/>
          <p:cNvCxnSpPr/>
          <p:nvPr/>
        </p:nvCxnSpPr>
        <p:spPr>
          <a:xfrm flipV="1">
            <a:off x="2258568" y="2788920"/>
            <a:ext cx="408432" cy="658367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!!rc0_8"/>
          <p:cNvSpPr/>
          <p:nvPr/>
        </p:nvSpPr>
        <p:spPr>
          <a:xfrm>
            <a:off x="2667000" y="3246120"/>
            <a:ext cx="114300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cxnSp>
        <p:nvCxnSpPr>
          <p:cNvPr id="12" name="!!rc0_9"/>
          <p:cNvCxnSpPr/>
          <p:nvPr/>
        </p:nvCxnSpPr>
        <p:spPr>
          <a:xfrm>
            <a:off x="2258568" y="3447287"/>
            <a:ext cx="408432" cy="27433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!!rc0_10"/>
          <p:cNvSpPr/>
          <p:nvPr/>
        </p:nvSpPr>
        <p:spPr>
          <a:xfrm>
            <a:off x="2667000" y="3931920"/>
            <a:ext cx="1143000" cy="45720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4" name="!!rc0_11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51048" y="3995928"/>
            <a:ext cx="329184" cy="329184"/>
          </a:xfrm>
          <a:prstGeom prst="rect">
            <a:avLst/>
          </a:prstGeom>
        </p:spPr>
      </p:pic>
      <p:cxnSp>
        <p:nvCxnSpPr>
          <p:cNvPr id="15" name="!!rc0_12"/>
          <p:cNvCxnSpPr/>
          <p:nvPr/>
        </p:nvCxnSpPr>
        <p:spPr>
          <a:xfrm>
            <a:off x="2258568" y="3447287"/>
            <a:ext cx="408432" cy="713233"/>
          </a:xfrm>
          <a:prstGeom prst="line">
            <a:avLst/>
          </a:prstGeom>
          <a:ln w="19050">
            <a:solidFill>
              <a:schemeClr val="tx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!!rc0_13"/>
          <p:cNvSpPr txBox="1"/>
          <p:nvPr/>
        </p:nvSpPr>
        <p:spPr>
          <a:xfrm>
            <a:off x="886968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Upload is a replica</a:t>
            </a:r>
          </a:p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that doesn't vote</a:t>
            </a:r>
          </a:p>
        </p:txBody>
      </p:sp>
      <p:sp>
        <p:nvSpPr>
          <p:cNvPr id="17" name="!!rc0_14"/>
          <p:cNvSpPr/>
          <p:nvPr/>
        </p:nvSpPr>
        <p:spPr>
          <a:xfrm>
            <a:off x="3444240" y="19659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  <p:sp>
        <p:nvSpPr>
          <p:cNvPr id="18" name="!!rc1_0"/>
          <p:cNvSpPr/>
          <p:nvPr/>
        </p:nvSpPr>
        <p:spPr>
          <a:xfrm>
            <a:off x="4358640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rc1_1"/>
          <p:cNvSpPr txBox="1"/>
          <p:nvPr/>
        </p:nvSpPr>
        <p:spPr>
          <a:xfrm>
            <a:off x="4632960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CHALLENGE 2</a:t>
            </a:r>
          </a:p>
        </p:txBody>
      </p:sp>
      <p:sp>
        <p:nvSpPr>
          <p:cNvPr id="20" name="!!rc1_2"/>
          <p:cNvSpPr/>
          <p:nvPr/>
        </p:nvSpPr>
        <p:spPr>
          <a:xfrm>
            <a:off x="4632960" y="2560320"/>
            <a:ext cx="2923032" cy="182880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21" name="!!rc1_3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770120" y="2670048"/>
            <a:ext cx="310896" cy="310896"/>
          </a:xfrm>
          <a:prstGeom prst="rect">
            <a:avLst/>
          </a:prstGeom>
        </p:spPr>
      </p:pic>
      <p:sp>
        <p:nvSpPr>
          <p:cNvPr id="22" name="!!rc1_4"/>
          <p:cNvSpPr/>
          <p:nvPr/>
        </p:nvSpPr>
        <p:spPr>
          <a:xfrm>
            <a:off x="477012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rc1_5"/>
          <p:cNvSpPr/>
          <p:nvPr/>
        </p:nvSpPr>
        <p:spPr>
          <a:xfrm>
            <a:off x="509016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rc1_6"/>
          <p:cNvSpPr/>
          <p:nvPr/>
        </p:nvSpPr>
        <p:spPr>
          <a:xfrm>
            <a:off x="541020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rc1_7"/>
          <p:cNvSpPr/>
          <p:nvPr/>
        </p:nvSpPr>
        <p:spPr>
          <a:xfrm>
            <a:off x="573024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rc1_8"/>
          <p:cNvSpPr/>
          <p:nvPr/>
        </p:nvSpPr>
        <p:spPr>
          <a:xfrm>
            <a:off x="605028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c1_9"/>
          <p:cNvSpPr/>
          <p:nvPr/>
        </p:nvSpPr>
        <p:spPr>
          <a:xfrm>
            <a:off x="637032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rc1_10"/>
          <p:cNvSpPr/>
          <p:nvPr/>
        </p:nvSpPr>
        <p:spPr>
          <a:xfrm>
            <a:off x="6690360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rc1_11"/>
          <p:cNvSpPr/>
          <p:nvPr/>
        </p:nvSpPr>
        <p:spPr>
          <a:xfrm>
            <a:off x="7010399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rc1_12"/>
          <p:cNvSpPr/>
          <p:nvPr/>
        </p:nvSpPr>
        <p:spPr>
          <a:xfrm>
            <a:off x="7330439" y="3108960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rc1_13"/>
          <p:cNvSpPr/>
          <p:nvPr/>
        </p:nvSpPr>
        <p:spPr>
          <a:xfrm>
            <a:off x="477012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rc1_14"/>
          <p:cNvSpPr/>
          <p:nvPr/>
        </p:nvSpPr>
        <p:spPr>
          <a:xfrm>
            <a:off x="509016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rc1_15"/>
          <p:cNvSpPr/>
          <p:nvPr/>
        </p:nvSpPr>
        <p:spPr>
          <a:xfrm>
            <a:off x="541020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rc1_16"/>
          <p:cNvSpPr/>
          <p:nvPr/>
        </p:nvSpPr>
        <p:spPr>
          <a:xfrm>
            <a:off x="573024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c1_17"/>
          <p:cNvSpPr/>
          <p:nvPr/>
        </p:nvSpPr>
        <p:spPr>
          <a:xfrm>
            <a:off x="605028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rc1_18"/>
          <p:cNvSpPr/>
          <p:nvPr/>
        </p:nvSpPr>
        <p:spPr>
          <a:xfrm>
            <a:off x="637032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c1_19"/>
          <p:cNvSpPr/>
          <p:nvPr/>
        </p:nvSpPr>
        <p:spPr>
          <a:xfrm>
            <a:off x="6690360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rc1_20"/>
          <p:cNvSpPr/>
          <p:nvPr/>
        </p:nvSpPr>
        <p:spPr>
          <a:xfrm>
            <a:off x="7010399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c1_21"/>
          <p:cNvSpPr/>
          <p:nvPr/>
        </p:nvSpPr>
        <p:spPr>
          <a:xfrm>
            <a:off x="7330439" y="3410712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rc1_22"/>
          <p:cNvSpPr/>
          <p:nvPr/>
        </p:nvSpPr>
        <p:spPr>
          <a:xfrm>
            <a:off x="477012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c1_23"/>
          <p:cNvSpPr/>
          <p:nvPr/>
        </p:nvSpPr>
        <p:spPr>
          <a:xfrm>
            <a:off x="509016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rc1_24"/>
          <p:cNvSpPr/>
          <p:nvPr/>
        </p:nvSpPr>
        <p:spPr>
          <a:xfrm>
            <a:off x="541020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c1_25"/>
          <p:cNvSpPr/>
          <p:nvPr/>
        </p:nvSpPr>
        <p:spPr>
          <a:xfrm>
            <a:off x="573024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!!rc1_26"/>
          <p:cNvSpPr/>
          <p:nvPr/>
        </p:nvSpPr>
        <p:spPr>
          <a:xfrm>
            <a:off x="605028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rc1_27"/>
          <p:cNvSpPr/>
          <p:nvPr/>
        </p:nvSpPr>
        <p:spPr>
          <a:xfrm>
            <a:off x="637032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!!rc1_28"/>
          <p:cNvSpPr/>
          <p:nvPr/>
        </p:nvSpPr>
        <p:spPr>
          <a:xfrm>
            <a:off x="6690360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!!rc1_29"/>
          <p:cNvSpPr/>
          <p:nvPr/>
        </p:nvSpPr>
        <p:spPr>
          <a:xfrm>
            <a:off x="7010399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!!rc1_30"/>
          <p:cNvSpPr/>
          <p:nvPr/>
        </p:nvSpPr>
        <p:spPr>
          <a:xfrm>
            <a:off x="7330439" y="3712463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c1_31"/>
          <p:cNvSpPr/>
          <p:nvPr/>
        </p:nvSpPr>
        <p:spPr>
          <a:xfrm>
            <a:off x="477012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!!rc1_32"/>
          <p:cNvSpPr/>
          <p:nvPr/>
        </p:nvSpPr>
        <p:spPr>
          <a:xfrm>
            <a:off x="509016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rc1_33"/>
          <p:cNvSpPr/>
          <p:nvPr/>
        </p:nvSpPr>
        <p:spPr>
          <a:xfrm>
            <a:off x="541020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rc1_34"/>
          <p:cNvSpPr/>
          <p:nvPr/>
        </p:nvSpPr>
        <p:spPr>
          <a:xfrm>
            <a:off x="573024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rc1_35"/>
          <p:cNvSpPr/>
          <p:nvPr/>
        </p:nvSpPr>
        <p:spPr>
          <a:xfrm>
            <a:off x="605028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!!rc1_36"/>
          <p:cNvSpPr/>
          <p:nvPr/>
        </p:nvSpPr>
        <p:spPr>
          <a:xfrm>
            <a:off x="637032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!!rc1_37"/>
          <p:cNvSpPr/>
          <p:nvPr/>
        </p:nvSpPr>
        <p:spPr>
          <a:xfrm>
            <a:off x="6690360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!!rc1_38"/>
          <p:cNvSpPr/>
          <p:nvPr/>
        </p:nvSpPr>
        <p:spPr>
          <a:xfrm>
            <a:off x="7010399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rc1_39"/>
          <p:cNvSpPr/>
          <p:nvPr/>
        </p:nvSpPr>
        <p:spPr>
          <a:xfrm>
            <a:off x="7330439" y="4014215"/>
            <a:ext cx="237744" cy="219456"/>
          </a:xfrm>
          <a:prstGeom prst="roundRect">
            <a:avLst>
              <a:gd name="adj" fmla="val 15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!!rc1_40"/>
          <p:cNvSpPr txBox="1"/>
          <p:nvPr/>
        </p:nvSpPr>
        <p:spPr>
          <a:xfrm>
            <a:off x="4632960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How do we find data among billions of objects?</a:t>
            </a:r>
          </a:p>
        </p:txBody>
      </p:sp>
      <p:sp>
        <p:nvSpPr>
          <p:cNvPr id="59" name="!!rc1_41"/>
          <p:cNvSpPr/>
          <p:nvPr/>
        </p:nvSpPr>
        <p:spPr>
          <a:xfrm>
            <a:off x="7190231" y="196596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60" name="!!rc2_0"/>
          <p:cNvSpPr/>
          <p:nvPr/>
        </p:nvSpPr>
        <p:spPr>
          <a:xfrm>
            <a:off x="8104632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!!rc2_1"/>
          <p:cNvSpPr txBox="1"/>
          <p:nvPr/>
        </p:nvSpPr>
        <p:spPr>
          <a:xfrm>
            <a:off x="8378952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CHALLENGE 3</a:t>
            </a:r>
          </a:p>
        </p:txBody>
      </p:sp>
      <p:sp>
        <p:nvSpPr>
          <p:cNvPr id="62" name="!!rc2_2"/>
          <p:cNvSpPr/>
          <p:nvPr/>
        </p:nvSpPr>
        <p:spPr>
          <a:xfrm>
            <a:off x="837895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!!rc2_3"/>
          <p:cNvSpPr/>
          <p:nvPr/>
        </p:nvSpPr>
        <p:spPr>
          <a:xfrm>
            <a:off x="865327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!!rc2_4"/>
          <p:cNvSpPr/>
          <p:nvPr/>
        </p:nvSpPr>
        <p:spPr>
          <a:xfrm>
            <a:off x="920191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!!rc2_5"/>
          <p:cNvSpPr/>
          <p:nvPr/>
        </p:nvSpPr>
        <p:spPr>
          <a:xfrm>
            <a:off x="947623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6" name="!!rc2_6"/>
          <p:cNvSpPr/>
          <p:nvPr/>
        </p:nvSpPr>
        <p:spPr>
          <a:xfrm>
            <a:off x="1002487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!!rc2_7"/>
          <p:cNvSpPr/>
          <p:nvPr/>
        </p:nvSpPr>
        <p:spPr>
          <a:xfrm>
            <a:off x="1029919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8" name="!!rc2_8"/>
          <p:cNvSpPr/>
          <p:nvPr/>
        </p:nvSpPr>
        <p:spPr>
          <a:xfrm>
            <a:off x="1084783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!!rc2_9"/>
          <p:cNvSpPr/>
          <p:nvPr/>
        </p:nvSpPr>
        <p:spPr>
          <a:xfrm>
            <a:off x="11122152" y="3108960"/>
            <a:ext cx="179831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0" name="!!rc2_10"/>
          <p:cNvSpPr txBox="1"/>
          <p:nvPr/>
        </p:nvSpPr>
        <p:spPr>
          <a:xfrm>
            <a:off x="8378952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Can one consumer read S3 fast?</a:t>
            </a:r>
          </a:p>
        </p:txBody>
      </p:sp>
      <p:sp>
        <p:nvSpPr>
          <p:cNvPr id="71" name="!!rc2_11"/>
          <p:cNvSpPr/>
          <p:nvPr/>
        </p:nvSpPr>
        <p:spPr>
          <a:xfrm>
            <a:off x="10936224" y="196596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sp>
        <p:nvSpPr>
          <p:cNvPr id="72" name="!!rc2_12"/>
          <p:cNvSpPr/>
          <p:nvPr/>
        </p:nvSpPr>
        <p:spPr>
          <a:xfrm>
            <a:off x="8104632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1">
              <a:alpha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Every read starts by asking where the data is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12648" y="2011680"/>
            <a:ext cx="173736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Consumer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12648" y="2743200"/>
            <a:ext cx="8686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first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12648" y="3163824"/>
            <a:ext cx="77724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last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12648" y="3584448"/>
            <a:ext cx="77724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next</a:t>
            </a:r>
          </a:p>
        </p:txBody>
      </p:sp>
      <p:sp>
        <p:nvSpPr>
          <p:cNvPr id="7" name="!!why_spec"/>
          <p:cNvSpPr/>
          <p:nvPr/>
        </p:nvSpPr>
        <p:spPr>
          <a:xfrm>
            <a:off x="612648" y="4005072"/>
            <a:ext cx="1691640" cy="347472"/>
          </a:xfrm>
          <a:prstGeom prst="roundRect">
            <a:avLst>
              <a:gd name="adj" fmla="val 50000"/>
            </a:avLst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Mono"/>
              </a:rPr>
              <a:t>offset 600,123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4425696"/>
            <a:ext cx="1783080" cy="347472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timestamp 11:59</a:t>
            </a:r>
          </a:p>
        </p:txBody>
      </p:sp>
      <p:sp>
        <p:nvSpPr>
          <p:cNvPr id="9" name="!!catalog_tag"/>
          <p:cNvSpPr/>
          <p:nvPr/>
        </p:nvSpPr>
        <p:spPr>
          <a:xfrm>
            <a:off x="6899148" y="2194560"/>
            <a:ext cx="1325880" cy="329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 spc="200">
                <a:solidFill>
                  <a:schemeClr val="tx2"/>
                </a:solidFill>
                <a:latin typeface="Amazon Ember Mono"/>
              </a:rPr>
              <a:t>CATALOG</a:t>
            </a:r>
          </a:p>
        </p:txBody>
      </p:sp>
      <p:sp>
        <p:nvSpPr>
          <p:cNvPr id="10" name="!!why_q"/>
          <p:cNvSpPr/>
          <p:nvPr/>
        </p:nvSpPr>
        <p:spPr>
          <a:xfrm>
            <a:off x="8362188" y="2148840"/>
            <a:ext cx="420624" cy="420624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  <p:cxnSp>
        <p:nvCxnSpPr>
          <p:cNvPr id="11" name="!!why_ask"/>
          <p:cNvCxnSpPr/>
          <p:nvPr/>
        </p:nvCxnSpPr>
        <p:spPr>
          <a:xfrm>
            <a:off x="2350008" y="2286000"/>
            <a:ext cx="4549140" cy="73152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3538728" y="4709160"/>
            <a:ext cx="8037575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Rounded Rectangle 12"/>
          <p:cNvSpPr/>
          <p:nvPr/>
        </p:nvSpPr>
        <p:spPr>
          <a:xfrm>
            <a:off x="3675888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4030841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4385794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4740748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5095701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5450655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5805608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6160562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6515515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6870469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7225422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7580375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7935329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8290282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8645236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9000189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9355143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710096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10065050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10420003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10774957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11129910" y="4828863"/>
            <a:ext cx="309233" cy="309233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why_ring"/>
          <p:cNvSpPr/>
          <p:nvPr/>
        </p:nvSpPr>
        <p:spPr>
          <a:xfrm>
            <a:off x="5759057" y="4727448"/>
            <a:ext cx="402336" cy="512064"/>
          </a:xfrm>
          <a:prstGeom prst="roundRect">
            <a:avLst>
              <a:gd name="adj" fmla="val 30000"/>
            </a:avLst>
          </a:prstGeom>
          <a:noFill/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6" name="!!why_where"/>
          <p:cNvCxnSpPr/>
          <p:nvPr/>
        </p:nvCxnSpPr>
        <p:spPr>
          <a:xfrm flipH="1">
            <a:off x="5960225" y="2523744"/>
            <a:ext cx="1597291" cy="2167128"/>
          </a:xfrm>
          <a:prstGeom prst="line">
            <a:avLst/>
          </a:prstGeom>
          <a:ln w="38100">
            <a:solidFill>
              <a:schemeClr val="accent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!!why_where_label"/>
          <p:cNvSpPr txBox="1"/>
          <p:nvPr/>
        </p:nvSpPr>
        <p:spPr>
          <a:xfrm>
            <a:off x="4701470" y="3479292"/>
            <a:ext cx="18288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where to start</a:t>
            </a:r>
          </a:p>
        </p:txBody>
      </p:sp>
      <p:cxnSp>
        <p:nvCxnSpPr>
          <p:cNvPr id="38" name="!!why_read"/>
          <p:cNvCxnSpPr/>
          <p:nvPr/>
        </p:nvCxnSpPr>
        <p:spPr>
          <a:xfrm>
            <a:off x="6234545" y="5486400"/>
            <a:ext cx="5250319" cy="0"/>
          </a:xfrm>
          <a:prstGeom prst="line">
            <a:avLst/>
          </a:prstGeom>
          <a:ln w="57150">
            <a:solidFill>
              <a:schemeClr val="accent1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!!why_read_label"/>
          <p:cNvSpPr txBox="1"/>
          <p:nvPr/>
        </p:nvSpPr>
        <p:spPr>
          <a:xfrm>
            <a:off x="6234545" y="557784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then read forward, in order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 local disk, one listing names every log file</a:t>
            </a:r>
          </a:p>
        </p:txBody>
      </p:sp>
      <p:sp>
        <p:nvSpPr>
          <p:cNvPr id="3" name="!!ls_node"/>
          <p:cNvSpPr/>
          <p:nvPr/>
        </p:nvSpPr>
        <p:spPr>
          <a:xfrm>
            <a:off x="612648" y="2651760"/>
            <a:ext cx="155448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Node</a:t>
            </a:r>
          </a:p>
        </p:txBody>
      </p:sp>
      <p:sp>
        <p:nvSpPr>
          <p:cNvPr id="4" name="!!ls_store"/>
          <p:cNvSpPr/>
          <p:nvPr/>
        </p:nvSpPr>
        <p:spPr>
          <a:xfrm>
            <a:off x="4270248" y="1874519"/>
            <a:ext cx="7306056" cy="3977639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ls_store_label"/>
          <p:cNvSpPr txBox="1"/>
          <p:nvPr/>
        </p:nvSpPr>
        <p:spPr>
          <a:xfrm>
            <a:off x="4498848" y="210312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LOG DIRECTORY</a:t>
            </a:r>
          </a:p>
        </p:txBody>
      </p:sp>
      <p:sp>
        <p:nvSpPr>
          <p:cNvPr id="6" name="!!catalog_tag"/>
          <p:cNvSpPr/>
          <p:nvPr/>
        </p:nvSpPr>
        <p:spPr>
          <a:xfrm>
            <a:off x="9976104" y="2057400"/>
            <a:ext cx="1325880" cy="329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 spc="200">
                <a:solidFill>
                  <a:schemeClr val="tx2"/>
                </a:solidFill>
                <a:latin typeface="Amazon Ember Mono"/>
              </a:rPr>
              <a:t>CATALOG</a:t>
            </a:r>
          </a:p>
        </p:txBody>
      </p:sp>
      <p:sp>
        <p:nvSpPr>
          <p:cNvPr id="7" name="!!ls_f0"/>
          <p:cNvSpPr/>
          <p:nvPr/>
        </p:nvSpPr>
        <p:spPr>
          <a:xfrm>
            <a:off x="4636008" y="2651760"/>
            <a:ext cx="2057400" cy="566928"/>
          </a:xfrm>
          <a:prstGeom prst="foldedCorne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0</a:t>
            </a:r>
          </a:p>
        </p:txBody>
      </p:sp>
      <p:sp>
        <p:nvSpPr>
          <p:cNvPr id="8" name="!!ls_f1"/>
          <p:cNvSpPr/>
          <p:nvPr/>
        </p:nvSpPr>
        <p:spPr>
          <a:xfrm>
            <a:off x="6967728" y="2651760"/>
            <a:ext cx="2057400" cy="566928"/>
          </a:xfrm>
          <a:prstGeom prst="foldedCorne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512,000</a:t>
            </a:r>
          </a:p>
        </p:txBody>
      </p:sp>
      <p:sp>
        <p:nvSpPr>
          <p:cNvPr id="9" name="!!ls_f2"/>
          <p:cNvSpPr/>
          <p:nvPr/>
        </p:nvSpPr>
        <p:spPr>
          <a:xfrm>
            <a:off x="9299448" y="2651760"/>
            <a:ext cx="2057400" cy="566928"/>
          </a:xfrm>
          <a:prstGeom prst="foldedCorne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1,024,000</a:t>
            </a:r>
          </a:p>
        </p:txBody>
      </p:sp>
      <p:sp>
        <p:nvSpPr>
          <p:cNvPr id="10" name="!!ls_f3"/>
          <p:cNvSpPr/>
          <p:nvPr/>
        </p:nvSpPr>
        <p:spPr>
          <a:xfrm>
            <a:off x="4636008" y="3520439"/>
            <a:ext cx="2057400" cy="566928"/>
          </a:xfrm>
          <a:prstGeom prst="foldedCorne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1,536,000</a:t>
            </a:r>
          </a:p>
        </p:txBody>
      </p:sp>
      <p:sp>
        <p:nvSpPr>
          <p:cNvPr id="11" name="!!ls_f4"/>
          <p:cNvSpPr/>
          <p:nvPr/>
        </p:nvSpPr>
        <p:spPr>
          <a:xfrm>
            <a:off x="6967728" y="3520439"/>
            <a:ext cx="2057400" cy="566928"/>
          </a:xfrm>
          <a:prstGeom prst="foldedCorner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2,048,000</a:t>
            </a:r>
          </a:p>
        </p:txBody>
      </p:sp>
      <p:sp>
        <p:nvSpPr>
          <p:cNvPr id="12" name="!!ls_f5"/>
          <p:cNvSpPr/>
          <p:nvPr/>
        </p:nvSpPr>
        <p:spPr>
          <a:xfrm>
            <a:off x="9299448" y="3520439"/>
            <a:ext cx="2057400" cy="566928"/>
          </a:xfrm>
          <a:prstGeom prst="foldedCorner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2,560,000</a:t>
            </a:r>
          </a:p>
        </p:txBody>
      </p:sp>
      <p:cxnSp>
        <p:nvCxnSpPr>
          <p:cNvPr id="13" name="!!ls_req0"/>
          <p:cNvCxnSpPr/>
          <p:nvPr/>
        </p:nvCxnSpPr>
        <p:spPr>
          <a:xfrm>
            <a:off x="2167128" y="2816352"/>
            <a:ext cx="210312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!!ls_req0_label"/>
          <p:cNvSpPr txBox="1"/>
          <p:nvPr/>
        </p:nvSpPr>
        <p:spPr>
          <a:xfrm>
            <a:off x="2212848" y="2514600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list</a:t>
            </a:r>
          </a:p>
        </p:txBody>
      </p:sp>
      <p:cxnSp>
        <p:nvCxnSpPr>
          <p:cNvPr id="15" name="!!ls_resp0"/>
          <p:cNvCxnSpPr/>
          <p:nvPr/>
        </p:nvCxnSpPr>
        <p:spPr>
          <a:xfrm flipH="1">
            <a:off x="2167128" y="3063240"/>
            <a:ext cx="2103120" cy="0"/>
          </a:xfrm>
          <a:prstGeom prst="line">
            <a:avLst/>
          </a:prstGeom>
          <a:ln w="19050">
            <a:solidFill>
              <a:schemeClr val="tx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!!ls_resp0_label"/>
          <p:cNvSpPr txBox="1"/>
          <p:nvPr/>
        </p:nvSpPr>
        <p:spPr>
          <a:xfrm>
            <a:off x="2212848" y="3108960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 call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 S3, the same listing takes 5,633 calls</a:t>
            </a:r>
          </a:p>
        </p:txBody>
      </p:sp>
      <p:sp>
        <p:nvSpPr>
          <p:cNvPr id="3" name="!!ls_node"/>
          <p:cNvSpPr/>
          <p:nvPr/>
        </p:nvSpPr>
        <p:spPr>
          <a:xfrm>
            <a:off x="612648" y="2651760"/>
            <a:ext cx="155448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Node</a:t>
            </a:r>
          </a:p>
        </p:txBody>
      </p:sp>
      <p:sp>
        <p:nvSpPr>
          <p:cNvPr id="4" name="!!ls_store"/>
          <p:cNvSpPr/>
          <p:nvPr/>
        </p:nvSpPr>
        <p:spPr>
          <a:xfrm>
            <a:off x="4270248" y="1874519"/>
            <a:ext cx="7306056" cy="3977639"/>
          </a:xfrm>
          <a:prstGeom prst="roundRect">
            <a:avLst>
              <a:gd name="adj" fmla="val 5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5" name="!!ls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4498848" y="2057400"/>
            <a:ext cx="365760" cy="365760"/>
          </a:xfrm>
          <a:prstGeom prst="rect">
            <a:avLst/>
          </a:prstGeom>
        </p:spPr>
      </p:pic>
      <p:sp>
        <p:nvSpPr>
          <p:cNvPr id="6" name="!!ls_store_label"/>
          <p:cNvSpPr txBox="1"/>
          <p:nvPr/>
        </p:nvSpPr>
        <p:spPr>
          <a:xfrm>
            <a:off x="5001768" y="2103120"/>
            <a:ext cx="45720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sp>
        <p:nvSpPr>
          <p:cNvPr id="7" name="!!catalog_tag"/>
          <p:cNvSpPr/>
          <p:nvPr/>
        </p:nvSpPr>
        <p:spPr>
          <a:xfrm>
            <a:off x="9976104" y="2057400"/>
            <a:ext cx="1325880" cy="329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 spc="200">
                <a:solidFill>
                  <a:schemeClr val="tx2"/>
                </a:solidFill>
                <a:latin typeface="Amazon Ember Mono"/>
              </a:rPr>
              <a:t>CATALOG</a:t>
            </a:r>
          </a:p>
        </p:txBody>
      </p:sp>
      <p:sp>
        <p:nvSpPr>
          <p:cNvPr id="8" name="!!ls_f0"/>
          <p:cNvSpPr/>
          <p:nvPr/>
        </p:nvSpPr>
        <p:spPr>
          <a:xfrm>
            <a:off x="463600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ls_f1"/>
          <p:cNvSpPr/>
          <p:nvPr/>
        </p:nvSpPr>
        <p:spPr>
          <a:xfrm>
            <a:off x="513892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ls_f2"/>
          <p:cNvSpPr/>
          <p:nvPr/>
        </p:nvSpPr>
        <p:spPr>
          <a:xfrm>
            <a:off x="564184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ls_f3"/>
          <p:cNvSpPr/>
          <p:nvPr/>
        </p:nvSpPr>
        <p:spPr>
          <a:xfrm>
            <a:off x="614476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ls_f4"/>
          <p:cNvSpPr/>
          <p:nvPr/>
        </p:nvSpPr>
        <p:spPr>
          <a:xfrm>
            <a:off x="664768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ls_f5"/>
          <p:cNvSpPr/>
          <p:nvPr/>
        </p:nvSpPr>
        <p:spPr>
          <a:xfrm>
            <a:off x="715060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Rounded Rectangle 13"/>
          <p:cNvSpPr/>
          <p:nvPr/>
        </p:nvSpPr>
        <p:spPr>
          <a:xfrm>
            <a:off x="765352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Rounded Rectangle 14"/>
          <p:cNvSpPr/>
          <p:nvPr/>
        </p:nvSpPr>
        <p:spPr>
          <a:xfrm>
            <a:off x="815644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Rounded Rectangle 15"/>
          <p:cNvSpPr/>
          <p:nvPr/>
        </p:nvSpPr>
        <p:spPr>
          <a:xfrm>
            <a:off x="865936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Rounded Rectangle 16"/>
          <p:cNvSpPr/>
          <p:nvPr/>
        </p:nvSpPr>
        <p:spPr>
          <a:xfrm>
            <a:off x="916228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966520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Rounded Rectangle 18"/>
          <p:cNvSpPr/>
          <p:nvPr/>
        </p:nvSpPr>
        <p:spPr>
          <a:xfrm>
            <a:off x="1016812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Rounded Rectangle 19"/>
          <p:cNvSpPr/>
          <p:nvPr/>
        </p:nvSpPr>
        <p:spPr>
          <a:xfrm>
            <a:off x="10671048" y="2651760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Rounded Rectangle 20"/>
          <p:cNvSpPr/>
          <p:nvPr/>
        </p:nvSpPr>
        <p:spPr>
          <a:xfrm>
            <a:off x="463600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513892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Rounded Rectangle 22"/>
          <p:cNvSpPr/>
          <p:nvPr/>
        </p:nvSpPr>
        <p:spPr>
          <a:xfrm>
            <a:off x="564184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Rounded Rectangle 23"/>
          <p:cNvSpPr/>
          <p:nvPr/>
        </p:nvSpPr>
        <p:spPr>
          <a:xfrm>
            <a:off x="614476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Rounded Rectangle 24"/>
          <p:cNvSpPr/>
          <p:nvPr/>
        </p:nvSpPr>
        <p:spPr>
          <a:xfrm>
            <a:off x="664768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715060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Rounded Rectangle 26"/>
          <p:cNvSpPr/>
          <p:nvPr/>
        </p:nvSpPr>
        <p:spPr>
          <a:xfrm>
            <a:off x="765352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Rounded Rectangle 27"/>
          <p:cNvSpPr/>
          <p:nvPr/>
        </p:nvSpPr>
        <p:spPr>
          <a:xfrm>
            <a:off x="815644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Rounded Rectangle 28"/>
          <p:cNvSpPr/>
          <p:nvPr/>
        </p:nvSpPr>
        <p:spPr>
          <a:xfrm>
            <a:off x="865936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Rounded Rectangle 29"/>
          <p:cNvSpPr/>
          <p:nvPr/>
        </p:nvSpPr>
        <p:spPr>
          <a:xfrm>
            <a:off x="916228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Rounded Rectangle 30"/>
          <p:cNvSpPr/>
          <p:nvPr/>
        </p:nvSpPr>
        <p:spPr>
          <a:xfrm>
            <a:off x="966520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Rounded Rectangle 31"/>
          <p:cNvSpPr/>
          <p:nvPr/>
        </p:nvSpPr>
        <p:spPr>
          <a:xfrm>
            <a:off x="1016812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10671048" y="3218688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Rounded Rectangle 33"/>
          <p:cNvSpPr/>
          <p:nvPr/>
        </p:nvSpPr>
        <p:spPr>
          <a:xfrm>
            <a:off x="463600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Rounded Rectangle 34"/>
          <p:cNvSpPr/>
          <p:nvPr/>
        </p:nvSpPr>
        <p:spPr>
          <a:xfrm>
            <a:off x="513892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Rounded Rectangle 35"/>
          <p:cNvSpPr/>
          <p:nvPr/>
        </p:nvSpPr>
        <p:spPr>
          <a:xfrm>
            <a:off x="564184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614476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Rounded Rectangle 37"/>
          <p:cNvSpPr/>
          <p:nvPr/>
        </p:nvSpPr>
        <p:spPr>
          <a:xfrm>
            <a:off x="664768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Rounded Rectangle 38"/>
          <p:cNvSpPr/>
          <p:nvPr/>
        </p:nvSpPr>
        <p:spPr>
          <a:xfrm>
            <a:off x="715060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Rounded Rectangle 39"/>
          <p:cNvSpPr/>
          <p:nvPr/>
        </p:nvSpPr>
        <p:spPr>
          <a:xfrm>
            <a:off x="765352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815644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Rounded Rectangle 41"/>
          <p:cNvSpPr/>
          <p:nvPr/>
        </p:nvSpPr>
        <p:spPr>
          <a:xfrm>
            <a:off x="865936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Rounded Rectangle 42"/>
          <p:cNvSpPr/>
          <p:nvPr/>
        </p:nvSpPr>
        <p:spPr>
          <a:xfrm>
            <a:off x="916228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Rounded Rectangle 43"/>
          <p:cNvSpPr/>
          <p:nvPr/>
        </p:nvSpPr>
        <p:spPr>
          <a:xfrm>
            <a:off x="966520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Rounded Rectangle 44"/>
          <p:cNvSpPr/>
          <p:nvPr/>
        </p:nvSpPr>
        <p:spPr>
          <a:xfrm>
            <a:off x="1016812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Rounded Rectangle 45"/>
          <p:cNvSpPr/>
          <p:nvPr/>
        </p:nvSpPr>
        <p:spPr>
          <a:xfrm>
            <a:off x="10671048" y="3785615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Rounded Rectangle 46"/>
          <p:cNvSpPr/>
          <p:nvPr/>
        </p:nvSpPr>
        <p:spPr>
          <a:xfrm>
            <a:off x="463600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Rounded Rectangle 47"/>
          <p:cNvSpPr/>
          <p:nvPr/>
        </p:nvSpPr>
        <p:spPr>
          <a:xfrm>
            <a:off x="513892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Rounded Rectangle 48"/>
          <p:cNvSpPr/>
          <p:nvPr/>
        </p:nvSpPr>
        <p:spPr>
          <a:xfrm>
            <a:off x="564184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Rounded Rectangle 49"/>
          <p:cNvSpPr/>
          <p:nvPr/>
        </p:nvSpPr>
        <p:spPr>
          <a:xfrm>
            <a:off x="614476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Rounded Rectangle 50"/>
          <p:cNvSpPr/>
          <p:nvPr/>
        </p:nvSpPr>
        <p:spPr>
          <a:xfrm>
            <a:off x="664768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Rounded Rectangle 51"/>
          <p:cNvSpPr/>
          <p:nvPr/>
        </p:nvSpPr>
        <p:spPr>
          <a:xfrm>
            <a:off x="715060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765352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Rounded Rectangle 53"/>
          <p:cNvSpPr/>
          <p:nvPr/>
        </p:nvSpPr>
        <p:spPr>
          <a:xfrm>
            <a:off x="815644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Rounded Rectangle 54"/>
          <p:cNvSpPr/>
          <p:nvPr/>
        </p:nvSpPr>
        <p:spPr>
          <a:xfrm>
            <a:off x="865936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Rounded Rectangle 55"/>
          <p:cNvSpPr/>
          <p:nvPr/>
        </p:nvSpPr>
        <p:spPr>
          <a:xfrm>
            <a:off x="916228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Rounded Rectangle 56"/>
          <p:cNvSpPr/>
          <p:nvPr/>
        </p:nvSpPr>
        <p:spPr>
          <a:xfrm>
            <a:off x="966520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Rounded Rectangle 57"/>
          <p:cNvSpPr/>
          <p:nvPr/>
        </p:nvSpPr>
        <p:spPr>
          <a:xfrm>
            <a:off x="1016812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Rounded Rectangle 58"/>
          <p:cNvSpPr/>
          <p:nvPr/>
        </p:nvSpPr>
        <p:spPr>
          <a:xfrm>
            <a:off x="10671048" y="4352544"/>
            <a:ext cx="384048" cy="384048"/>
          </a:xfrm>
          <a:prstGeom prst="roundRect">
            <a:avLst>
              <a:gd name="adj" fmla="val 10000"/>
            </a:avLst>
          </a:prstGeom>
          <a:solidFill>
            <a:schemeClr val="accent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!!ls_count"/>
          <p:cNvSpPr txBox="1"/>
          <p:nvPr/>
        </p:nvSpPr>
        <p:spPr>
          <a:xfrm>
            <a:off x="4636008" y="4965192"/>
            <a:ext cx="657453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805k objects per day at 625 MB/s</a:t>
            </a:r>
          </a:p>
        </p:txBody>
      </p:sp>
      <p:cxnSp>
        <p:nvCxnSpPr>
          <p:cNvPr id="61" name="!!ls_req0"/>
          <p:cNvCxnSpPr/>
          <p:nvPr/>
        </p:nvCxnSpPr>
        <p:spPr>
          <a:xfrm>
            <a:off x="2167128" y="2423159"/>
            <a:ext cx="210312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!!ls_req0_label"/>
          <p:cNvSpPr txBox="1"/>
          <p:nvPr/>
        </p:nvSpPr>
        <p:spPr>
          <a:xfrm>
            <a:off x="2212848" y="2130551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LIST page 1</a:t>
            </a:r>
          </a:p>
        </p:txBody>
      </p:sp>
      <p:cxnSp>
        <p:nvCxnSpPr>
          <p:cNvPr id="63" name="!!ls_req1"/>
          <p:cNvCxnSpPr/>
          <p:nvPr/>
        </p:nvCxnSpPr>
        <p:spPr>
          <a:xfrm>
            <a:off x="2167128" y="2990087"/>
            <a:ext cx="210312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!!ls_req1_label"/>
          <p:cNvSpPr txBox="1"/>
          <p:nvPr/>
        </p:nvSpPr>
        <p:spPr>
          <a:xfrm>
            <a:off x="2212848" y="2697479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LIST page 2</a:t>
            </a:r>
          </a:p>
        </p:txBody>
      </p:sp>
      <p:sp>
        <p:nvSpPr>
          <p:cNvPr id="65" name="!!ls_dots"/>
          <p:cNvSpPr txBox="1"/>
          <p:nvPr/>
        </p:nvSpPr>
        <p:spPr>
          <a:xfrm>
            <a:off x="2212848" y="3282696"/>
            <a:ext cx="2011680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800" b="0">
                <a:solidFill>
                  <a:schemeClr val="tx2"/>
                </a:solidFill>
                <a:latin typeface="Amazon Ember Display"/>
              </a:rPr>
              <a:t>⋮</a:t>
            </a:r>
          </a:p>
        </p:txBody>
      </p:sp>
      <p:cxnSp>
        <p:nvCxnSpPr>
          <p:cNvPr id="66" name="!!ls_req3"/>
          <p:cNvCxnSpPr/>
          <p:nvPr/>
        </p:nvCxnSpPr>
        <p:spPr>
          <a:xfrm>
            <a:off x="2167128" y="4123943"/>
            <a:ext cx="210312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!!ls_req3_label"/>
          <p:cNvSpPr txBox="1"/>
          <p:nvPr/>
        </p:nvSpPr>
        <p:spPr>
          <a:xfrm>
            <a:off x="2212848" y="3831335"/>
            <a:ext cx="201168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LIST page 5,633</a:t>
            </a:r>
          </a:p>
        </p:txBody>
      </p:sp>
      <p:sp>
        <p:nvSpPr>
          <p:cNvPr id="68" name="!!ls_card"/>
          <p:cNvSpPr/>
          <p:nvPr/>
        </p:nvSpPr>
        <p:spPr>
          <a:xfrm>
            <a:off x="612648" y="4526280"/>
            <a:ext cx="3291840" cy="132588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!!ls_card_big"/>
          <p:cNvSpPr txBox="1"/>
          <p:nvPr/>
        </p:nvSpPr>
        <p:spPr>
          <a:xfrm>
            <a:off x="795528" y="4617720"/>
            <a:ext cx="2926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000" b="0">
                <a:solidFill>
                  <a:schemeClr val="tx2"/>
                </a:solidFill>
                <a:latin typeface="Amazon Ember Display"/>
              </a:rPr>
              <a:t>5,633 LISTs</a:t>
            </a:r>
          </a:p>
        </p:txBody>
      </p:sp>
      <p:sp>
        <p:nvSpPr>
          <p:cNvPr id="70" name="!!ls_card_small"/>
          <p:cNvSpPr txBox="1"/>
          <p:nvPr/>
        </p:nvSpPr>
        <p:spPr>
          <a:xfrm>
            <a:off x="795528" y="5212080"/>
            <a:ext cx="292608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for a week of history,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one after another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 animBg="1"/>
      <p:bldP spid="69" grpId="0" animBg="1"/>
      <p:bldP spid="70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manifest records every S3 object in the stream</a:t>
            </a:r>
          </a:p>
        </p:txBody>
      </p:sp>
      <p:sp>
        <p:nvSpPr>
          <p:cNvPr id="3" name="!!mf_root_label"/>
          <p:cNvSpPr txBox="1"/>
          <p:nvPr/>
        </p:nvSpPr>
        <p:spPr>
          <a:xfrm>
            <a:off x="612648" y="1819656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ROOT MANIFEST   cached on every node</a:t>
            </a:r>
          </a:p>
        </p:txBody>
      </p:sp>
      <p:sp>
        <p:nvSpPr>
          <p:cNvPr id="4" name="!!catalog_tag"/>
          <p:cNvSpPr/>
          <p:nvPr/>
        </p:nvSpPr>
        <p:spPr>
          <a:xfrm>
            <a:off x="7424928" y="1737360"/>
            <a:ext cx="1325880" cy="329184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 spc="200">
                <a:solidFill>
                  <a:schemeClr val="tx2"/>
                </a:solidFill>
                <a:latin typeface="Amazon Ember Mono"/>
              </a:rPr>
              <a:t>CATALOG</a:t>
            </a:r>
          </a:p>
        </p:txBody>
      </p:sp>
      <p:sp>
        <p:nvSpPr>
          <p:cNvPr id="5" name="!!mf_root"/>
          <p:cNvSpPr/>
          <p:nvPr/>
        </p:nvSpPr>
        <p:spPr>
          <a:xfrm>
            <a:off x="612648" y="2148840"/>
            <a:ext cx="8138160" cy="123444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!!mf_root_hdr"/>
          <p:cNvSpPr/>
          <p:nvPr/>
        </p:nvSpPr>
        <p:spPr>
          <a:xfrm>
            <a:off x="749808" y="2258568"/>
            <a:ext cx="7863840" cy="292608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bg1"/>
                </a:solidFill>
                <a:latin typeface="Amazon Ember Mono"/>
              </a:rPr>
              <a:t>header: first offset · next offset · first timestamp · total size</a:t>
            </a:r>
          </a:p>
        </p:txBody>
      </p:sp>
      <p:sp>
        <p:nvSpPr>
          <p:cNvPr id="7" name="!!mf_e0"/>
          <p:cNvSpPr/>
          <p:nvPr/>
        </p:nvSpPr>
        <p:spPr>
          <a:xfrm>
            <a:off x="7955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mf_e1"/>
          <p:cNvSpPr/>
          <p:nvPr/>
        </p:nvSpPr>
        <p:spPr>
          <a:xfrm>
            <a:off x="12527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mf_e2"/>
          <p:cNvSpPr/>
          <p:nvPr/>
        </p:nvSpPr>
        <p:spPr>
          <a:xfrm>
            <a:off x="17099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mf_e3"/>
          <p:cNvSpPr/>
          <p:nvPr/>
        </p:nvSpPr>
        <p:spPr>
          <a:xfrm>
            <a:off x="21671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mf_e4"/>
          <p:cNvSpPr/>
          <p:nvPr/>
        </p:nvSpPr>
        <p:spPr>
          <a:xfrm>
            <a:off x="26243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mf_e5"/>
          <p:cNvSpPr/>
          <p:nvPr/>
        </p:nvSpPr>
        <p:spPr>
          <a:xfrm>
            <a:off x="30815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mf_e6"/>
          <p:cNvSpPr/>
          <p:nvPr/>
        </p:nvSpPr>
        <p:spPr>
          <a:xfrm>
            <a:off x="35387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mf_e7"/>
          <p:cNvSpPr/>
          <p:nvPr/>
        </p:nvSpPr>
        <p:spPr>
          <a:xfrm>
            <a:off x="39959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mf_e8"/>
          <p:cNvSpPr/>
          <p:nvPr/>
        </p:nvSpPr>
        <p:spPr>
          <a:xfrm>
            <a:off x="44531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mf_e9"/>
          <p:cNvSpPr/>
          <p:nvPr/>
        </p:nvSpPr>
        <p:spPr>
          <a:xfrm>
            <a:off x="49103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mf_e10"/>
          <p:cNvSpPr/>
          <p:nvPr/>
        </p:nvSpPr>
        <p:spPr>
          <a:xfrm>
            <a:off x="53675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mf_e11"/>
          <p:cNvSpPr/>
          <p:nvPr/>
        </p:nvSpPr>
        <p:spPr>
          <a:xfrm>
            <a:off x="58247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mf_e12"/>
          <p:cNvSpPr/>
          <p:nvPr/>
        </p:nvSpPr>
        <p:spPr>
          <a:xfrm>
            <a:off x="62819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mf_e13"/>
          <p:cNvSpPr/>
          <p:nvPr/>
        </p:nvSpPr>
        <p:spPr>
          <a:xfrm>
            <a:off x="67391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mf_more"/>
          <p:cNvSpPr txBox="1"/>
          <p:nvPr/>
        </p:nvSpPr>
        <p:spPr>
          <a:xfrm>
            <a:off x="7287768" y="2775204"/>
            <a:ext cx="18288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… one per object</a:t>
            </a:r>
          </a:p>
        </p:txBody>
      </p:sp>
      <p:sp>
        <p:nvSpPr>
          <p:cNvPr id="22" name="!!mf_frag_label"/>
          <p:cNvSpPr txBox="1"/>
          <p:nvPr/>
        </p:nvSpPr>
        <p:spPr>
          <a:xfrm>
            <a:off x="612648" y="4892040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OBJECTS IN S3</a:t>
            </a:r>
          </a:p>
        </p:txBody>
      </p:sp>
      <p:cxnSp>
        <p:nvCxnSpPr>
          <p:cNvPr id="23" name="!!mf_comb0"/>
          <p:cNvCxnSpPr/>
          <p:nvPr/>
        </p:nvCxnSpPr>
        <p:spPr>
          <a:xfrm>
            <a:off x="9875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!!mf_frag0"/>
          <p:cNvSpPr/>
          <p:nvPr/>
        </p:nvSpPr>
        <p:spPr>
          <a:xfrm>
            <a:off x="7955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5" name="!!mf_comb1"/>
          <p:cNvCxnSpPr/>
          <p:nvPr/>
        </p:nvCxnSpPr>
        <p:spPr>
          <a:xfrm>
            <a:off x="14447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!!mf_frag1"/>
          <p:cNvSpPr/>
          <p:nvPr/>
        </p:nvSpPr>
        <p:spPr>
          <a:xfrm>
            <a:off x="12527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7" name="!!mf_comb2"/>
          <p:cNvCxnSpPr/>
          <p:nvPr/>
        </p:nvCxnSpPr>
        <p:spPr>
          <a:xfrm>
            <a:off x="19019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!!mf_frag2"/>
          <p:cNvSpPr/>
          <p:nvPr/>
        </p:nvSpPr>
        <p:spPr>
          <a:xfrm>
            <a:off x="17099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9" name="!!mf_comb3"/>
          <p:cNvCxnSpPr/>
          <p:nvPr/>
        </p:nvCxnSpPr>
        <p:spPr>
          <a:xfrm>
            <a:off x="23591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!!mf_frag3"/>
          <p:cNvSpPr/>
          <p:nvPr/>
        </p:nvSpPr>
        <p:spPr>
          <a:xfrm>
            <a:off x="21671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1" name="!!mf_comb4"/>
          <p:cNvCxnSpPr/>
          <p:nvPr/>
        </p:nvCxnSpPr>
        <p:spPr>
          <a:xfrm>
            <a:off x="28163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!!mf_frag4"/>
          <p:cNvSpPr/>
          <p:nvPr/>
        </p:nvSpPr>
        <p:spPr>
          <a:xfrm>
            <a:off x="26243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3" name="!!mf_comb5"/>
          <p:cNvCxnSpPr/>
          <p:nvPr/>
        </p:nvCxnSpPr>
        <p:spPr>
          <a:xfrm>
            <a:off x="32735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!!mf_frag5"/>
          <p:cNvSpPr/>
          <p:nvPr/>
        </p:nvSpPr>
        <p:spPr>
          <a:xfrm>
            <a:off x="30815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5" name="!!mf_comb6"/>
          <p:cNvCxnSpPr/>
          <p:nvPr/>
        </p:nvCxnSpPr>
        <p:spPr>
          <a:xfrm>
            <a:off x="37307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!!mf_frag6"/>
          <p:cNvSpPr/>
          <p:nvPr/>
        </p:nvSpPr>
        <p:spPr>
          <a:xfrm>
            <a:off x="35387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7" name="!!mf_comb7"/>
          <p:cNvCxnSpPr/>
          <p:nvPr/>
        </p:nvCxnSpPr>
        <p:spPr>
          <a:xfrm>
            <a:off x="41879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!!mf_frag7"/>
          <p:cNvSpPr/>
          <p:nvPr/>
        </p:nvSpPr>
        <p:spPr>
          <a:xfrm>
            <a:off x="39959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9" name="!!mf_comb8"/>
          <p:cNvCxnSpPr/>
          <p:nvPr/>
        </p:nvCxnSpPr>
        <p:spPr>
          <a:xfrm>
            <a:off x="46451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!!mf_frag8"/>
          <p:cNvSpPr/>
          <p:nvPr/>
        </p:nvSpPr>
        <p:spPr>
          <a:xfrm>
            <a:off x="44531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1" name="!!mf_comb9"/>
          <p:cNvCxnSpPr/>
          <p:nvPr/>
        </p:nvCxnSpPr>
        <p:spPr>
          <a:xfrm>
            <a:off x="51023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!!mf_frag9"/>
          <p:cNvSpPr/>
          <p:nvPr/>
        </p:nvSpPr>
        <p:spPr>
          <a:xfrm>
            <a:off x="49103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3" name="!!mf_comb10"/>
          <p:cNvCxnSpPr/>
          <p:nvPr/>
        </p:nvCxnSpPr>
        <p:spPr>
          <a:xfrm>
            <a:off x="55595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!!mf_frag10"/>
          <p:cNvSpPr/>
          <p:nvPr/>
        </p:nvSpPr>
        <p:spPr>
          <a:xfrm>
            <a:off x="53675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5" name="!!mf_comb11"/>
          <p:cNvCxnSpPr/>
          <p:nvPr/>
        </p:nvCxnSpPr>
        <p:spPr>
          <a:xfrm>
            <a:off x="60167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!!mf_frag11"/>
          <p:cNvSpPr/>
          <p:nvPr/>
        </p:nvSpPr>
        <p:spPr>
          <a:xfrm>
            <a:off x="58247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7" name="!!mf_comb12"/>
          <p:cNvCxnSpPr/>
          <p:nvPr/>
        </p:nvCxnSpPr>
        <p:spPr>
          <a:xfrm>
            <a:off x="64739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!!mf_frag12"/>
          <p:cNvSpPr/>
          <p:nvPr/>
        </p:nvSpPr>
        <p:spPr>
          <a:xfrm>
            <a:off x="62819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9" name="!!mf_comb13"/>
          <p:cNvCxnSpPr/>
          <p:nvPr/>
        </p:nvCxnSpPr>
        <p:spPr>
          <a:xfrm>
            <a:off x="6931152" y="3159252"/>
            <a:ext cx="0" cy="90982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!!mf_frag13"/>
          <p:cNvSpPr/>
          <p:nvPr/>
        </p:nvSpPr>
        <p:spPr>
          <a:xfrm>
            <a:off x="6739128" y="4069080"/>
            <a:ext cx="384048" cy="73152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mf_card"/>
          <p:cNvSpPr/>
          <p:nvPr/>
        </p:nvSpPr>
        <p:spPr>
          <a:xfrm>
            <a:off x="9116568" y="1819656"/>
            <a:ext cx="2459735" cy="3291840"/>
          </a:xfrm>
          <a:prstGeom prst="roundRect">
            <a:avLst>
              <a:gd name="adj" fmla="val 6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mf_card_big"/>
          <p:cNvSpPr txBox="1"/>
          <p:nvPr/>
        </p:nvSpPr>
        <p:spPr>
          <a:xfrm>
            <a:off x="9299448" y="1929384"/>
            <a:ext cx="2093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34-byte entry</a:t>
            </a:r>
          </a:p>
        </p:txBody>
      </p:sp>
      <p:sp>
        <p:nvSpPr>
          <p:cNvPr id="53" name="!!mf_card_fields"/>
          <p:cNvSpPr txBox="1"/>
          <p:nvPr/>
        </p:nvSpPr>
        <p:spPr>
          <a:xfrm>
            <a:off x="9299448" y="2478024"/>
            <a:ext cx="2093975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first offset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timestamps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size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S3 key</a:t>
            </a:r>
          </a:p>
        </p:txBody>
      </p:sp>
      <p:sp>
        <p:nvSpPr>
          <p:cNvPr id="54" name="!!mf_card_note"/>
          <p:cNvSpPr txBox="1"/>
          <p:nvPr/>
        </p:nvSpPr>
        <p:spPr>
          <a:xfrm>
            <a:off x="9299448" y="4251960"/>
            <a:ext cx="209397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Sorted by offset. Every S3 object of the stream is reachable from the root.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manifest lives in S3, next to the stream data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12648" y="1965960"/>
            <a:ext cx="3471672" cy="2606040"/>
          </a:xfrm>
          <a:prstGeom prst="roundRect">
            <a:avLst>
              <a:gd name="adj" fmla="val 6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Oval 3"/>
          <p:cNvSpPr/>
          <p:nvPr/>
        </p:nvSpPr>
        <p:spPr>
          <a:xfrm>
            <a:off x="841248" y="2194560"/>
            <a:ext cx="502920" cy="50292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chemeClr val="bg1"/>
                </a:solidFill>
                <a:latin typeface="Amazon Ember Display"/>
              </a:rPr>
              <a:t>✗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481328" y="2148840"/>
            <a:ext cx="24658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In memory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81328" y="2569464"/>
            <a:ext cx="24658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rebuilt by listing S3 on boot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108960"/>
            <a:ext cx="3014472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chemeClr val="tx2"/>
                </a:solidFill>
                <a:latin typeface="Amazon Ember Display"/>
              </a:rPr>
              <a:t>Every restart is back to thousands of sequential LIST calls. Memory grows with the stream.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58640" y="1965960"/>
            <a:ext cx="3471672" cy="2606040"/>
          </a:xfrm>
          <a:prstGeom prst="roundRect">
            <a:avLst>
              <a:gd name="adj" fmla="val 6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Oval 8"/>
          <p:cNvSpPr/>
          <p:nvPr/>
        </p:nvSpPr>
        <p:spPr>
          <a:xfrm>
            <a:off x="4587240" y="2194560"/>
            <a:ext cx="502920" cy="50292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chemeClr val="bg1"/>
                </a:solidFill>
                <a:latin typeface="Amazon Ember Display"/>
              </a:rPr>
              <a:t>✗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227320" y="2148840"/>
            <a:ext cx="24658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On local disk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227320" y="2569464"/>
            <a:ext cx="24658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next to the log files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7240" y="3108960"/>
            <a:ext cx="3014472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chemeClr val="tx2"/>
                </a:solidFill>
                <a:latin typeface="Amazon Ember Display"/>
              </a:rPr>
              <a:t>Needs its own replication, and its footprint grows linearly with the stream: what we just offloaded.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04632" y="1965960"/>
            <a:ext cx="3471672" cy="2606040"/>
          </a:xfrm>
          <a:prstGeom prst="roundRect">
            <a:avLst>
              <a:gd name="adj" fmla="val 6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Oval 13"/>
          <p:cNvSpPr/>
          <p:nvPr/>
        </p:nvSpPr>
        <p:spPr>
          <a:xfrm>
            <a:off x="8333232" y="2194560"/>
            <a:ext cx="502920" cy="502920"/>
          </a:xfrm>
          <a:prstGeom prst="ellipse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20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73312" y="2148840"/>
            <a:ext cx="2465832" cy="4114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In Amazon S3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73312" y="2569464"/>
            <a:ext cx="246583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next to the stream data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333232" y="3108960"/>
            <a:ext cx="3014472" cy="19202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chemeClr val="tx2"/>
                </a:solidFill>
                <a:latin typeface="Amazon Ember Display"/>
              </a:rPr>
              <a:t>Elastic, durable, readable from every node. Khepri holds only a small pointer to the root.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flat manifest grows linearly with the stream</a:t>
            </a:r>
          </a:p>
        </p:txBody>
      </p:sp>
      <p:sp>
        <p:nvSpPr>
          <p:cNvPr id="3" name="!!mf_root_label"/>
          <p:cNvSpPr txBox="1"/>
          <p:nvPr/>
        </p:nvSpPr>
        <p:spPr>
          <a:xfrm>
            <a:off x="612648" y="1819656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ROOT MANIFEST   cached on every node</a:t>
            </a:r>
          </a:p>
        </p:txBody>
      </p:sp>
      <p:sp>
        <p:nvSpPr>
          <p:cNvPr id="4" name="!!mf_root"/>
          <p:cNvSpPr/>
          <p:nvPr/>
        </p:nvSpPr>
        <p:spPr>
          <a:xfrm>
            <a:off x="612648" y="2148840"/>
            <a:ext cx="12335256" cy="123444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mf_root_hdr"/>
          <p:cNvSpPr/>
          <p:nvPr/>
        </p:nvSpPr>
        <p:spPr>
          <a:xfrm>
            <a:off x="749808" y="2258568"/>
            <a:ext cx="12060936" cy="292608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bg1"/>
                </a:solidFill>
                <a:latin typeface="Amazon Ember Mono"/>
              </a:rPr>
              <a:t>header: first offset · next offset · first timestamp · total size</a:t>
            </a:r>
          </a:p>
        </p:txBody>
      </p:sp>
      <p:sp>
        <p:nvSpPr>
          <p:cNvPr id="6" name="!!mf_e0"/>
          <p:cNvSpPr/>
          <p:nvPr/>
        </p:nvSpPr>
        <p:spPr>
          <a:xfrm>
            <a:off x="79552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mf_e1"/>
          <p:cNvSpPr/>
          <p:nvPr/>
        </p:nvSpPr>
        <p:spPr>
          <a:xfrm>
            <a:off x="98755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mf_e2"/>
          <p:cNvSpPr/>
          <p:nvPr/>
        </p:nvSpPr>
        <p:spPr>
          <a:xfrm>
            <a:off x="117957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mf_e3"/>
          <p:cNvSpPr/>
          <p:nvPr/>
        </p:nvSpPr>
        <p:spPr>
          <a:xfrm>
            <a:off x="137160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mf_e4"/>
          <p:cNvSpPr/>
          <p:nvPr/>
        </p:nvSpPr>
        <p:spPr>
          <a:xfrm>
            <a:off x="156362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mf_e5"/>
          <p:cNvSpPr/>
          <p:nvPr/>
        </p:nvSpPr>
        <p:spPr>
          <a:xfrm>
            <a:off x="175564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mf_e6"/>
          <p:cNvSpPr/>
          <p:nvPr/>
        </p:nvSpPr>
        <p:spPr>
          <a:xfrm>
            <a:off x="194767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3" name="!!mf_e7"/>
          <p:cNvSpPr/>
          <p:nvPr/>
        </p:nvSpPr>
        <p:spPr>
          <a:xfrm>
            <a:off x="213969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mf_e8"/>
          <p:cNvSpPr/>
          <p:nvPr/>
        </p:nvSpPr>
        <p:spPr>
          <a:xfrm>
            <a:off x="233172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mf_e9"/>
          <p:cNvSpPr/>
          <p:nvPr/>
        </p:nvSpPr>
        <p:spPr>
          <a:xfrm>
            <a:off x="252374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mf_e10"/>
          <p:cNvSpPr/>
          <p:nvPr/>
        </p:nvSpPr>
        <p:spPr>
          <a:xfrm>
            <a:off x="271576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mf_e11"/>
          <p:cNvSpPr/>
          <p:nvPr/>
        </p:nvSpPr>
        <p:spPr>
          <a:xfrm>
            <a:off x="290779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mf_e12"/>
          <p:cNvSpPr/>
          <p:nvPr/>
        </p:nvSpPr>
        <p:spPr>
          <a:xfrm>
            <a:off x="309981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mf_e13"/>
          <p:cNvSpPr/>
          <p:nvPr/>
        </p:nvSpPr>
        <p:spPr>
          <a:xfrm>
            <a:off x="329184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mf_e14"/>
          <p:cNvSpPr/>
          <p:nvPr/>
        </p:nvSpPr>
        <p:spPr>
          <a:xfrm>
            <a:off x="348386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mf_e15"/>
          <p:cNvSpPr/>
          <p:nvPr/>
        </p:nvSpPr>
        <p:spPr>
          <a:xfrm>
            <a:off x="367588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mf_e16"/>
          <p:cNvSpPr/>
          <p:nvPr/>
        </p:nvSpPr>
        <p:spPr>
          <a:xfrm>
            <a:off x="386791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mf_e17"/>
          <p:cNvSpPr/>
          <p:nvPr/>
        </p:nvSpPr>
        <p:spPr>
          <a:xfrm>
            <a:off x="405993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mf_e18"/>
          <p:cNvSpPr/>
          <p:nvPr/>
        </p:nvSpPr>
        <p:spPr>
          <a:xfrm>
            <a:off x="425196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mf_e19"/>
          <p:cNvSpPr/>
          <p:nvPr/>
        </p:nvSpPr>
        <p:spPr>
          <a:xfrm>
            <a:off x="444398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mf_e20"/>
          <p:cNvSpPr/>
          <p:nvPr/>
        </p:nvSpPr>
        <p:spPr>
          <a:xfrm>
            <a:off x="463600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mf_e21"/>
          <p:cNvSpPr/>
          <p:nvPr/>
        </p:nvSpPr>
        <p:spPr>
          <a:xfrm>
            <a:off x="482803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mf_e22"/>
          <p:cNvSpPr/>
          <p:nvPr/>
        </p:nvSpPr>
        <p:spPr>
          <a:xfrm>
            <a:off x="502005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mf_e23"/>
          <p:cNvSpPr/>
          <p:nvPr/>
        </p:nvSpPr>
        <p:spPr>
          <a:xfrm>
            <a:off x="521208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mf_e24"/>
          <p:cNvSpPr/>
          <p:nvPr/>
        </p:nvSpPr>
        <p:spPr>
          <a:xfrm>
            <a:off x="540410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mf_e25"/>
          <p:cNvSpPr/>
          <p:nvPr/>
        </p:nvSpPr>
        <p:spPr>
          <a:xfrm>
            <a:off x="559612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mf_e26"/>
          <p:cNvSpPr/>
          <p:nvPr/>
        </p:nvSpPr>
        <p:spPr>
          <a:xfrm>
            <a:off x="578815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mf_e27"/>
          <p:cNvSpPr/>
          <p:nvPr/>
        </p:nvSpPr>
        <p:spPr>
          <a:xfrm>
            <a:off x="598017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mf_e28"/>
          <p:cNvSpPr/>
          <p:nvPr/>
        </p:nvSpPr>
        <p:spPr>
          <a:xfrm>
            <a:off x="617220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mf_e29"/>
          <p:cNvSpPr/>
          <p:nvPr/>
        </p:nvSpPr>
        <p:spPr>
          <a:xfrm>
            <a:off x="636422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mf_e30"/>
          <p:cNvSpPr/>
          <p:nvPr/>
        </p:nvSpPr>
        <p:spPr>
          <a:xfrm>
            <a:off x="655624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mf_e31"/>
          <p:cNvSpPr/>
          <p:nvPr/>
        </p:nvSpPr>
        <p:spPr>
          <a:xfrm>
            <a:off x="674827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mf_e32"/>
          <p:cNvSpPr/>
          <p:nvPr/>
        </p:nvSpPr>
        <p:spPr>
          <a:xfrm>
            <a:off x="694029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mf_e33"/>
          <p:cNvSpPr/>
          <p:nvPr/>
        </p:nvSpPr>
        <p:spPr>
          <a:xfrm>
            <a:off x="713232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mf_e34"/>
          <p:cNvSpPr/>
          <p:nvPr/>
        </p:nvSpPr>
        <p:spPr>
          <a:xfrm>
            <a:off x="732434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mf_e35"/>
          <p:cNvSpPr/>
          <p:nvPr/>
        </p:nvSpPr>
        <p:spPr>
          <a:xfrm>
            <a:off x="751636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mf_e36"/>
          <p:cNvSpPr/>
          <p:nvPr/>
        </p:nvSpPr>
        <p:spPr>
          <a:xfrm>
            <a:off x="770839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mf_e37"/>
          <p:cNvSpPr/>
          <p:nvPr/>
        </p:nvSpPr>
        <p:spPr>
          <a:xfrm>
            <a:off x="790041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!!mf_e38"/>
          <p:cNvSpPr/>
          <p:nvPr/>
        </p:nvSpPr>
        <p:spPr>
          <a:xfrm>
            <a:off x="809244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mf_e39"/>
          <p:cNvSpPr/>
          <p:nvPr/>
        </p:nvSpPr>
        <p:spPr>
          <a:xfrm>
            <a:off x="828446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!!mf_e40"/>
          <p:cNvSpPr/>
          <p:nvPr/>
        </p:nvSpPr>
        <p:spPr>
          <a:xfrm>
            <a:off x="847648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!!mf_e41"/>
          <p:cNvSpPr/>
          <p:nvPr/>
        </p:nvSpPr>
        <p:spPr>
          <a:xfrm>
            <a:off x="866851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8" name="!!mf_e42"/>
          <p:cNvSpPr/>
          <p:nvPr/>
        </p:nvSpPr>
        <p:spPr>
          <a:xfrm>
            <a:off x="886053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mf_e43"/>
          <p:cNvSpPr/>
          <p:nvPr/>
        </p:nvSpPr>
        <p:spPr>
          <a:xfrm>
            <a:off x="905256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!!mf_e44"/>
          <p:cNvSpPr/>
          <p:nvPr/>
        </p:nvSpPr>
        <p:spPr>
          <a:xfrm>
            <a:off x="924458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mf_e45"/>
          <p:cNvSpPr/>
          <p:nvPr/>
        </p:nvSpPr>
        <p:spPr>
          <a:xfrm>
            <a:off x="943660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mf_e46"/>
          <p:cNvSpPr/>
          <p:nvPr/>
        </p:nvSpPr>
        <p:spPr>
          <a:xfrm>
            <a:off x="962863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mf_e47"/>
          <p:cNvSpPr/>
          <p:nvPr/>
        </p:nvSpPr>
        <p:spPr>
          <a:xfrm>
            <a:off x="982065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!!mf_e48"/>
          <p:cNvSpPr/>
          <p:nvPr/>
        </p:nvSpPr>
        <p:spPr>
          <a:xfrm>
            <a:off x="1001268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!!mf_e49"/>
          <p:cNvSpPr/>
          <p:nvPr/>
        </p:nvSpPr>
        <p:spPr>
          <a:xfrm>
            <a:off x="1020470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!!mf_e50"/>
          <p:cNvSpPr/>
          <p:nvPr/>
        </p:nvSpPr>
        <p:spPr>
          <a:xfrm>
            <a:off x="1039672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mf_e51"/>
          <p:cNvSpPr/>
          <p:nvPr/>
        </p:nvSpPr>
        <p:spPr>
          <a:xfrm>
            <a:off x="1058875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!!mf_e52"/>
          <p:cNvSpPr/>
          <p:nvPr/>
        </p:nvSpPr>
        <p:spPr>
          <a:xfrm>
            <a:off x="1078077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!!mf_e53"/>
          <p:cNvSpPr/>
          <p:nvPr/>
        </p:nvSpPr>
        <p:spPr>
          <a:xfrm>
            <a:off x="1097280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!!mf_e54"/>
          <p:cNvSpPr/>
          <p:nvPr/>
        </p:nvSpPr>
        <p:spPr>
          <a:xfrm>
            <a:off x="1116482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!!mf_e55"/>
          <p:cNvSpPr/>
          <p:nvPr/>
        </p:nvSpPr>
        <p:spPr>
          <a:xfrm>
            <a:off x="1135684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!!mf_e56"/>
          <p:cNvSpPr/>
          <p:nvPr/>
        </p:nvSpPr>
        <p:spPr>
          <a:xfrm>
            <a:off x="1154887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!!mf_e57"/>
          <p:cNvSpPr/>
          <p:nvPr/>
        </p:nvSpPr>
        <p:spPr>
          <a:xfrm>
            <a:off x="1174089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!!mf_e58"/>
          <p:cNvSpPr/>
          <p:nvPr/>
        </p:nvSpPr>
        <p:spPr>
          <a:xfrm>
            <a:off x="1193292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!!mf_e59"/>
          <p:cNvSpPr/>
          <p:nvPr/>
        </p:nvSpPr>
        <p:spPr>
          <a:xfrm>
            <a:off x="1212494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6" name="!!mf_e60"/>
          <p:cNvSpPr/>
          <p:nvPr/>
        </p:nvSpPr>
        <p:spPr>
          <a:xfrm>
            <a:off x="1231696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!!mf_e61"/>
          <p:cNvSpPr/>
          <p:nvPr/>
        </p:nvSpPr>
        <p:spPr>
          <a:xfrm>
            <a:off x="1250899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8" name="!!mf_e62"/>
          <p:cNvSpPr/>
          <p:nvPr/>
        </p:nvSpPr>
        <p:spPr>
          <a:xfrm>
            <a:off x="1270101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!!mf_e63"/>
          <p:cNvSpPr/>
          <p:nvPr/>
        </p:nvSpPr>
        <p:spPr>
          <a:xfrm>
            <a:off x="1289304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0" name="!!mf_e64"/>
          <p:cNvSpPr/>
          <p:nvPr/>
        </p:nvSpPr>
        <p:spPr>
          <a:xfrm>
            <a:off x="1308506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1" name="!!mf_e65"/>
          <p:cNvSpPr/>
          <p:nvPr/>
        </p:nvSpPr>
        <p:spPr>
          <a:xfrm>
            <a:off x="13277088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2" name="!!mf_e66"/>
          <p:cNvSpPr/>
          <p:nvPr/>
        </p:nvSpPr>
        <p:spPr>
          <a:xfrm>
            <a:off x="13469112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3" name="!!mf_e67"/>
          <p:cNvSpPr/>
          <p:nvPr/>
        </p:nvSpPr>
        <p:spPr>
          <a:xfrm>
            <a:off x="13661136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4" name="!!mf_e68"/>
          <p:cNvSpPr/>
          <p:nvPr/>
        </p:nvSpPr>
        <p:spPr>
          <a:xfrm>
            <a:off x="13853160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5" name="!!mf_e69"/>
          <p:cNvSpPr/>
          <p:nvPr/>
        </p:nvSpPr>
        <p:spPr>
          <a:xfrm>
            <a:off x="14045184" y="2894076"/>
            <a:ext cx="146304" cy="14630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6" name="!!mf_cost0"/>
          <p:cNvSpPr/>
          <p:nvPr/>
        </p:nvSpPr>
        <p:spPr>
          <a:xfrm>
            <a:off x="612648" y="3886200"/>
            <a:ext cx="3502152" cy="132588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7" name="!!mf_cost0_big"/>
          <p:cNvSpPr txBox="1"/>
          <p:nvPr/>
        </p:nvSpPr>
        <p:spPr>
          <a:xfrm>
            <a:off x="795528" y="3977639"/>
            <a:ext cx="31363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>
                <a:solidFill>
                  <a:schemeClr val="tx2"/>
                </a:solidFill>
                <a:latin typeface="Amazon Ember Display"/>
              </a:rPr>
              <a:t>27 MB</a:t>
            </a:r>
          </a:p>
        </p:txBody>
      </p:sp>
      <p:sp>
        <p:nvSpPr>
          <p:cNvPr id="78" name="!!mf_cost0_small"/>
          <p:cNvSpPr txBox="1"/>
          <p:nvPr/>
        </p:nvSpPr>
        <p:spPr>
          <a:xfrm>
            <a:off x="795528" y="4544568"/>
            <a:ext cx="3136392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of entries per day at 625 MB/s: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805k objects × 34 bytes</a:t>
            </a:r>
          </a:p>
        </p:txBody>
      </p:sp>
      <p:sp>
        <p:nvSpPr>
          <p:cNvPr id="79" name="!!mf_cost1"/>
          <p:cNvSpPr/>
          <p:nvPr/>
        </p:nvSpPr>
        <p:spPr>
          <a:xfrm>
            <a:off x="4343400" y="3886200"/>
            <a:ext cx="3502152" cy="132588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0" name="!!mf_cost1_big"/>
          <p:cNvSpPr txBox="1"/>
          <p:nvPr/>
        </p:nvSpPr>
        <p:spPr>
          <a:xfrm>
            <a:off x="4526280" y="3977639"/>
            <a:ext cx="31363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>
                <a:solidFill>
                  <a:schemeClr val="tx2"/>
                </a:solidFill>
                <a:latin typeface="Amazon Ember Display"/>
              </a:rPr>
              <a:t>10 GB</a:t>
            </a:r>
          </a:p>
        </p:txBody>
      </p:sp>
      <p:sp>
        <p:nvSpPr>
          <p:cNvPr id="81" name="!!mf_cost1_small"/>
          <p:cNvSpPr txBox="1"/>
          <p:nvPr/>
        </p:nvSpPr>
        <p:spPr>
          <a:xfrm>
            <a:off x="4526280" y="4544568"/>
            <a:ext cx="3136392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after a year, held in memory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 every node</a:t>
            </a:r>
          </a:p>
        </p:txBody>
      </p:sp>
      <p:sp>
        <p:nvSpPr>
          <p:cNvPr id="82" name="!!mf_cost2"/>
          <p:cNvSpPr/>
          <p:nvPr/>
        </p:nvSpPr>
        <p:spPr>
          <a:xfrm>
            <a:off x="8074152" y="3886200"/>
            <a:ext cx="3502152" cy="132588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3" name="!!mf_cost2_big"/>
          <p:cNvSpPr txBox="1"/>
          <p:nvPr/>
        </p:nvSpPr>
        <p:spPr>
          <a:xfrm>
            <a:off x="8257031" y="3977639"/>
            <a:ext cx="3136392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>
                <a:solidFill>
                  <a:schemeClr val="tx2"/>
                </a:solidFill>
                <a:latin typeface="Amazon Ember Display"/>
              </a:rPr>
              <a:t>Whole-object PUT</a:t>
            </a:r>
          </a:p>
        </p:txBody>
      </p:sp>
      <p:sp>
        <p:nvSpPr>
          <p:cNvPr id="84" name="!!mf_cost2_small"/>
          <p:cNvSpPr txBox="1"/>
          <p:nvPr/>
        </p:nvSpPr>
        <p:spPr>
          <a:xfrm>
            <a:off x="8257031" y="4544568"/>
            <a:ext cx="3136392" cy="5943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S3 objects can't be appended: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every persist rewrites it all</a:t>
            </a:r>
          </a:p>
        </p:txBody>
      </p:sp>
      <p:sp>
        <p:nvSpPr>
          <p:cNvPr id="85" name="!!mf_cost_note"/>
          <p:cNvSpPr txBox="1"/>
          <p:nvPr/>
        </p:nvSpPr>
        <p:spPr>
          <a:xfrm>
            <a:off x="612648" y="5394960"/>
            <a:ext cx="10963656" cy="3657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>
                <a:solidFill>
                  <a:schemeClr val="tx2"/>
                </a:solidFill>
                <a:latin typeface="Amazon Ember Display"/>
              </a:rPr>
              <a:t>Linear in stream length: it breaks the rule. Loading it means downloading all of it.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3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9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Old entries fold into write-once groups</a:t>
            </a:r>
          </a:p>
        </p:txBody>
      </p:sp>
      <p:sp>
        <p:nvSpPr>
          <p:cNvPr id="3" name="!!mf_root_label"/>
          <p:cNvSpPr txBox="1"/>
          <p:nvPr/>
        </p:nvSpPr>
        <p:spPr>
          <a:xfrm>
            <a:off x="612648" y="1819656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ROOT MANIFEST   cached on every node</a:t>
            </a:r>
          </a:p>
        </p:txBody>
      </p:sp>
      <p:sp>
        <p:nvSpPr>
          <p:cNvPr id="4" name="!!mf_root"/>
          <p:cNvSpPr/>
          <p:nvPr/>
        </p:nvSpPr>
        <p:spPr>
          <a:xfrm>
            <a:off x="612648" y="2148840"/>
            <a:ext cx="8138160" cy="123444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mf_root_hdr"/>
          <p:cNvSpPr/>
          <p:nvPr/>
        </p:nvSpPr>
        <p:spPr>
          <a:xfrm>
            <a:off x="749808" y="2258568"/>
            <a:ext cx="7863840" cy="292608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bg1"/>
                </a:solidFill>
                <a:latin typeface="Amazon Ember Mono"/>
              </a:rPr>
              <a:t>header: first offset · next offset · first timestamp · total size</a:t>
            </a:r>
          </a:p>
        </p:txBody>
      </p:sp>
      <p:sp>
        <p:nvSpPr>
          <p:cNvPr id="6" name="!!mf_g0"/>
          <p:cNvSpPr/>
          <p:nvPr/>
        </p:nvSpPr>
        <p:spPr>
          <a:xfrm>
            <a:off x="7955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7" name="!!mf_e10"/>
          <p:cNvSpPr/>
          <p:nvPr/>
        </p:nvSpPr>
        <p:spPr>
          <a:xfrm>
            <a:off x="12527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mf_e11"/>
          <p:cNvSpPr/>
          <p:nvPr/>
        </p:nvSpPr>
        <p:spPr>
          <a:xfrm>
            <a:off x="17099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mf_e12"/>
          <p:cNvSpPr/>
          <p:nvPr/>
        </p:nvSpPr>
        <p:spPr>
          <a:xfrm>
            <a:off x="21671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mf_e13"/>
          <p:cNvSpPr/>
          <p:nvPr/>
        </p:nvSpPr>
        <p:spPr>
          <a:xfrm>
            <a:off x="26243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mf_more"/>
          <p:cNvSpPr txBox="1"/>
          <p:nvPr/>
        </p:nvSpPr>
        <p:spPr>
          <a:xfrm>
            <a:off x="3172968" y="2775204"/>
            <a:ext cx="36576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Mono"/>
              </a:rPr>
              <a:t>new objects keep arriving</a:t>
            </a:r>
          </a:p>
        </p:txBody>
      </p:sp>
      <p:sp>
        <p:nvSpPr>
          <p:cNvPr id="12" name="!!mf_group_label"/>
          <p:cNvSpPr txBox="1"/>
          <p:nvPr/>
        </p:nvSpPr>
        <p:spPr>
          <a:xfrm>
            <a:off x="612648" y="505663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GROUP   1,024 entries, written once</a:t>
            </a:r>
          </a:p>
        </p:txBody>
      </p:sp>
      <p:sp>
        <p:nvSpPr>
          <p:cNvPr id="13" name="!!mf_group"/>
          <p:cNvSpPr/>
          <p:nvPr/>
        </p:nvSpPr>
        <p:spPr>
          <a:xfrm>
            <a:off x="612648" y="4069080"/>
            <a:ext cx="4864608" cy="91440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mf_e0"/>
          <p:cNvSpPr/>
          <p:nvPr/>
        </p:nvSpPr>
        <p:spPr>
          <a:xfrm>
            <a:off x="7955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mf_e1"/>
          <p:cNvSpPr/>
          <p:nvPr/>
        </p:nvSpPr>
        <p:spPr>
          <a:xfrm>
            <a:off x="12527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mf_e2"/>
          <p:cNvSpPr/>
          <p:nvPr/>
        </p:nvSpPr>
        <p:spPr>
          <a:xfrm>
            <a:off x="17099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mf_e3"/>
          <p:cNvSpPr/>
          <p:nvPr/>
        </p:nvSpPr>
        <p:spPr>
          <a:xfrm>
            <a:off x="21671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mf_e4"/>
          <p:cNvSpPr/>
          <p:nvPr/>
        </p:nvSpPr>
        <p:spPr>
          <a:xfrm>
            <a:off x="26243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mf_e5"/>
          <p:cNvSpPr/>
          <p:nvPr/>
        </p:nvSpPr>
        <p:spPr>
          <a:xfrm>
            <a:off x="30815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!!mf_e6"/>
          <p:cNvSpPr/>
          <p:nvPr/>
        </p:nvSpPr>
        <p:spPr>
          <a:xfrm>
            <a:off x="35387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mf_e7"/>
          <p:cNvSpPr/>
          <p:nvPr/>
        </p:nvSpPr>
        <p:spPr>
          <a:xfrm>
            <a:off x="39959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mf_e8"/>
          <p:cNvSpPr/>
          <p:nvPr/>
        </p:nvSpPr>
        <p:spPr>
          <a:xfrm>
            <a:off x="44531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mf_e9"/>
          <p:cNvSpPr/>
          <p:nvPr/>
        </p:nvSpPr>
        <p:spPr>
          <a:xfrm>
            <a:off x="4910328" y="433425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24" name="!!mf_g_arrow"/>
          <p:cNvCxnSpPr/>
          <p:nvPr/>
        </p:nvCxnSpPr>
        <p:spPr>
          <a:xfrm>
            <a:off x="987552" y="3159252"/>
            <a:ext cx="0" cy="909828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!!mf_rule"/>
          <p:cNvSpPr txBox="1"/>
          <p:nvPr/>
        </p:nvSpPr>
        <p:spPr>
          <a:xfrm>
            <a:off x="612648" y="5440680"/>
            <a:ext cx="8138160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Every 1,024 entries of one kind fold into an object one level up: groups (G), then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kilo-groups (K) and mega-groups (M). Root size: bounded, 139 KB at most. Depth: logarithmic.</a:t>
            </a:r>
          </a:p>
        </p:txBody>
      </p:sp>
      <p:sp>
        <p:nvSpPr>
          <p:cNvPr id="26" name="!!mf_card"/>
          <p:cNvSpPr/>
          <p:nvPr/>
        </p:nvSpPr>
        <p:spPr>
          <a:xfrm>
            <a:off x="9116568" y="1819656"/>
            <a:ext cx="2459735" cy="3291840"/>
          </a:xfrm>
          <a:prstGeom prst="roundRect">
            <a:avLst>
              <a:gd name="adj" fmla="val 6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mf_card_big"/>
          <p:cNvSpPr txBox="1"/>
          <p:nvPr/>
        </p:nvSpPr>
        <p:spPr>
          <a:xfrm>
            <a:off x="9299448" y="1929384"/>
            <a:ext cx="2093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34-byte entry</a:t>
            </a:r>
          </a:p>
        </p:txBody>
      </p:sp>
      <p:sp>
        <p:nvSpPr>
          <p:cNvPr id="28" name="!!mf_card_fields"/>
          <p:cNvSpPr txBox="1"/>
          <p:nvPr/>
        </p:nvSpPr>
        <p:spPr>
          <a:xfrm>
            <a:off x="9299448" y="2478024"/>
            <a:ext cx="2093975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first offset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timestamps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size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Mono"/>
              </a:rPr>
              <a:t>S3 key</a:t>
            </a:r>
          </a:p>
        </p:txBody>
      </p:sp>
      <p:sp>
        <p:nvSpPr>
          <p:cNvPr id="29" name="!!mf_card_note"/>
          <p:cNvSpPr txBox="1"/>
          <p:nvPr/>
        </p:nvSpPr>
        <p:spPr>
          <a:xfrm>
            <a:off x="9299448" y="4251960"/>
            <a:ext cx="209397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Sorted by offset. Every S3 object of the stream is reachable from the root.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kilo-group holds 1,024 groups</a:t>
            </a:r>
          </a:p>
        </p:txBody>
      </p:sp>
      <p:sp>
        <p:nvSpPr>
          <p:cNvPr id="3" name="!!mf_root_label"/>
          <p:cNvSpPr txBox="1"/>
          <p:nvPr/>
        </p:nvSpPr>
        <p:spPr>
          <a:xfrm>
            <a:off x="612648" y="1819656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ROOT MANIFEST   cached on every node</a:t>
            </a:r>
          </a:p>
        </p:txBody>
      </p:sp>
      <p:sp>
        <p:nvSpPr>
          <p:cNvPr id="4" name="!!mf_root"/>
          <p:cNvSpPr/>
          <p:nvPr/>
        </p:nvSpPr>
        <p:spPr>
          <a:xfrm>
            <a:off x="612648" y="2148840"/>
            <a:ext cx="8138160" cy="123444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mf_root_hdr"/>
          <p:cNvSpPr/>
          <p:nvPr/>
        </p:nvSpPr>
        <p:spPr>
          <a:xfrm>
            <a:off x="749808" y="2258568"/>
            <a:ext cx="7863840" cy="292608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bg1"/>
                </a:solidFill>
                <a:latin typeface="Amazon Ember Mono"/>
              </a:rPr>
              <a:t>header: first offset · next offset · first timestamp · total size</a:t>
            </a:r>
          </a:p>
        </p:txBody>
      </p:sp>
      <p:sp>
        <p:nvSpPr>
          <p:cNvPr id="6" name="!!mf_k0"/>
          <p:cNvSpPr/>
          <p:nvPr/>
        </p:nvSpPr>
        <p:spPr>
          <a:xfrm>
            <a:off x="7955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K</a:t>
            </a:r>
          </a:p>
        </p:txBody>
      </p:sp>
      <p:sp>
        <p:nvSpPr>
          <p:cNvPr id="7" name="!!mf_g1"/>
          <p:cNvSpPr/>
          <p:nvPr/>
        </p:nvSpPr>
        <p:spPr>
          <a:xfrm>
            <a:off x="12527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8" name="!!mf_e10"/>
          <p:cNvSpPr/>
          <p:nvPr/>
        </p:nvSpPr>
        <p:spPr>
          <a:xfrm>
            <a:off x="17099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mf_e11"/>
          <p:cNvSpPr/>
          <p:nvPr/>
        </p:nvSpPr>
        <p:spPr>
          <a:xfrm>
            <a:off x="21671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mf_e12"/>
          <p:cNvSpPr/>
          <p:nvPr/>
        </p:nvSpPr>
        <p:spPr>
          <a:xfrm>
            <a:off x="26243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mf_e13"/>
          <p:cNvSpPr/>
          <p:nvPr/>
        </p:nvSpPr>
        <p:spPr>
          <a:xfrm>
            <a:off x="3081528" y="2775204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mf_more"/>
          <p:cNvSpPr txBox="1"/>
          <p:nvPr/>
        </p:nvSpPr>
        <p:spPr>
          <a:xfrm>
            <a:off x="3630168" y="2775204"/>
            <a:ext cx="36576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…</a:t>
            </a:r>
          </a:p>
        </p:txBody>
      </p:sp>
      <p:sp>
        <p:nvSpPr>
          <p:cNvPr id="13" name="!!mf_kilo"/>
          <p:cNvSpPr/>
          <p:nvPr/>
        </p:nvSpPr>
        <p:spPr>
          <a:xfrm>
            <a:off x="612648" y="3657600"/>
            <a:ext cx="4864608" cy="64008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mf_kilo_label"/>
          <p:cNvSpPr txBox="1"/>
          <p:nvPr/>
        </p:nvSpPr>
        <p:spPr>
          <a:xfrm>
            <a:off x="5660136" y="3657600"/>
            <a:ext cx="3090672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KILO-GROUP</a:t>
            </a:r>
          </a:p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1,024 group entries</a:t>
            </a:r>
          </a:p>
        </p:txBody>
      </p:sp>
      <p:sp>
        <p:nvSpPr>
          <p:cNvPr id="15" name="!!mf_g0"/>
          <p:cNvSpPr/>
          <p:nvPr/>
        </p:nvSpPr>
        <p:spPr>
          <a:xfrm>
            <a:off x="7955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6" name="!!mf_kg1"/>
          <p:cNvSpPr/>
          <p:nvPr/>
        </p:nvSpPr>
        <p:spPr>
          <a:xfrm>
            <a:off x="12527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7" name="!!mf_kg2"/>
          <p:cNvSpPr/>
          <p:nvPr/>
        </p:nvSpPr>
        <p:spPr>
          <a:xfrm>
            <a:off x="17099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8" name="!!mf_kg3"/>
          <p:cNvSpPr/>
          <p:nvPr/>
        </p:nvSpPr>
        <p:spPr>
          <a:xfrm>
            <a:off x="21671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9" name="!!mf_kg4"/>
          <p:cNvSpPr/>
          <p:nvPr/>
        </p:nvSpPr>
        <p:spPr>
          <a:xfrm>
            <a:off x="26243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0" name="!!mf_kg5"/>
          <p:cNvSpPr/>
          <p:nvPr/>
        </p:nvSpPr>
        <p:spPr>
          <a:xfrm>
            <a:off x="30815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1" name="!!mf_kg6"/>
          <p:cNvSpPr/>
          <p:nvPr/>
        </p:nvSpPr>
        <p:spPr>
          <a:xfrm>
            <a:off x="35387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2" name="!!mf_kg7"/>
          <p:cNvSpPr/>
          <p:nvPr/>
        </p:nvSpPr>
        <p:spPr>
          <a:xfrm>
            <a:off x="39959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3" name="!!mf_kg8"/>
          <p:cNvSpPr/>
          <p:nvPr/>
        </p:nvSpPr>
        <p:spPr>
          <a:xfrm>
            <a:off x="44531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4" name="!!mf_kg9"/>
          <p:cNvSpPr/>
          <p:nvPr/>
        </p:nvSpPr>
        <p:spPr>
          <a:xfrm>
            <a:off x="4910328" y="3785615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cxnSp>
        <p:nvCxnSpPr>
          <p:cNvPr id="25" name="!!mf_k_arrow"/>
          <p:cNvCxnSpPr/>
          <p:nvPr/>
        </p:nvCxnSpPr>
        <p:spPr>
          <a:xfrm>
            <a:off x="987552" y="3159252"/>
            <a:ext cx="0" cy="498348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!!mf_group"/>
          <p:cNvSpPr/>
          <p:nvPr/>
        </p:nvSpPr>
        <p:spPr>
          <a:xfrm>
            <a:off x="612648" y="4846320"/>
            <a:ext cx="4864608" cy="64008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mf_group_label"/>
          <p:cNvSpPr txBox="1"/>
          <p:nvPr/>
        </p:nvSpPr>
        <p:spPr>
          <a:xfrm>
            <a:off x="5660136" y="4846320"/>
            <a:ext cx="3090672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GROUP</a:t>
            </a:r>
          </a:p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1,024 object entries</a:t>
            </a:r>
          </a:p>
        </p:txBody>
      </p:sp>
      <p:sp>
        <p:nvSpPr>
          <p:cNvPr id="28" name="!!mf_e0"/>
          <p:cNvSpPr/>
          <p:nvPr/>
        </p:nvSpPr>
        <p:spPr>
          <a:xfrm>
            <a:off x="7955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mf_e1"/>
          <p:cNvSpPr/>
          <p:nvPr/>
        </p:nvSpPr>
        <p:spPr>
          <a:xfrm>
            <a:off x="12527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mf_e2"/>
          <p:cNvSpPr/>
          <p:nvPr/>
        </p:nvSpPr>
        <p:spPr>
          <a:xfrm>
            <a:off x="17099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mf_e3"/>
          <p:cNvSpPr/>
          <p:nvPr/>
        </p:nvSpPr>
        <p:spPr>
          <a:xfrm>
            <a:off x="21671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mf_e4"/>
          <p:cNvSpPr/>
          <p:nvPr/>
        </p:nvSpPr>
        <p:spPr>
          <a:xfrm>
            <a:off x="26243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mf_e5"/>
          <p:cNvSpPr/>
          <p:nvPr/>
        </p:nvSpPr>
        <p:spPr>
          <a:xfrm>
            <a:off x="30815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mf_e6"/>
          <p:cNvSpPr/>
          <p:nvPr/>
        </p:nvSpPr>
        <p:spPr>
          <a:xfrm>
            <a:off x="35387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mf_e7"/>
          <p:cNvSpPr/>
          <p:nvPr/>
        </p:nvSpPr>
        <p:spPr>
          <a:xfrm>
            <a:off x="39959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mf_e8"/>
          <p:cNvSpPr/>
          <p:nvPr/>
        </p:nvSpPr>
        <p:spPr>
          <a:xfrm>
            <a:off x="44531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mf_e9"/>
          <p:cNvSpPr/>
          <p:nvPr/>
        </p:nvSpPr>
        <p:spPr>
          <a:xfrm>
            <a:off x="4910328" y="4974336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8" name="!!mf_g_arrow"/>
          <p:cNvCxnSpPr/>
          <p:nvPr/>
        </p:nvCxnSpPr>
        <p:spPr>
          <a:xfrm>
            <a:off x="987552" y="4169663"/>
            <a:ext cx="0" cy="676657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!!mf_card"/>
          <p:cNvSpPr/>
          <p:nvPr/>
        </p:nvSpPr>
        <p:spPr>
          <a:xfrm>
            <a:off x="9116568" y="1819656"/>
            <a:ext cx="2459735" cy="3291840"/>
          </a:xfrm>
          <a:prstGeom prst="roundRect">
            <a:avLst>
              <a:gd name="adj" fmla="val 6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mf_card_big"/>
          <p:cNvSpPr txBox="1"/>
          <p:nvPr/>
        </p:nvSpPr>
        <p:spPr>
          <a:xfrm>
            <a:off x="9299448" y="1929384"/>
            <a:ext cx="2093975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>
                <a:solidFill>
                  <a:schemeClr val="tx2"/>
                </a:solidFill>
                <a:latin typeface="Amazon Ember Display"/>
              </a:rPr>
              <a:t>1 kilo-group</a:t>
            </a:r>
          </a:p>
        </p:txBody>
      </p:sp>
      <p:sp>
        <p:nvSpPr>
          <p:cNvPr id="41" name="!!mf_card_fields"/>
          <p:cNvSpPr txBox="1"/>
          <p:nvPr/>
        </p:nvSpPr>
        <p:spPr>
          <a:xfrm>
            <a:off x="9299448" y="2478024"/>
            <a:ext cx="2093975" cy="18288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= 1,024 groups</a:t>
            </a:r>
          </a:p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= 1,048,576 objects</a:t>
            </a:r>
          </a:p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= 64 TiB of data</a:t>
            </a:r>
          </a:p>
        </p:txBody>
      </p:sp>
      <p:sp>
        <p:nvSpPr>
          <p:cNvPr id="42" name="!!mf_card_note"/>
          <p:cNvSpPr txBox="1"/>
          <p:nvPr/>
        </p:nvSpPr>
        <p:spPr>
          <a:xfrm>
            <a:off x="9299448" y="4251960"/>
            <a:ext cx="209397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Every group object is written once and never changes.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Finding an offset walks down the tree</a:t>
            </a:r>
          </a:p>
        </p:txBody>
      </p:sp>
      <p:sp>
        <p:nvSpPr>
          <p:cNvPr id="3" name="!!mf_root_label"/>
          <p:cNvSpPr txBox="1"/>
          <p:nvPr/>
        </p:nvSpPr>
        <p:spPr>
          <a:xfrm>
            <a:off x="612648" y="1636776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ROOT MANIFEST   cached on every node</a:t>
            </a:r>
          </a:p>
        </p:txBody>
      </p:sp>
      <p:sp>
        <p:nvSpPr>
          <p:cNvPr id="4" name="!!mf_root"/>
          <p:cNvSpPr/>
          <p:nvPr/>
        </p:nvSpPr>
        <p:spPr>
          <a:xfrm>
            <a:off x="612648" y="1965960"/>
            <a:ext cx="8138160" cy="1051560"/>
          </a:xfrm>
          <a:prstGeom prst="roundRect">
            <a:avLst>
              <a:gd name="adj" fmla="val 8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!!mf_root_hdr"/>
          <p:cNvSpPr/>
          <p:nvPr/>
        </p:nvSpPr>
        <p:spPr>
          <a:xfrm>
            <a:off x="749808" y="2057400"/>
            <a:ext cx="7863840" cy="274320"/>
          </a:xfrm>
          <a:prstGeom prst="roundRect">
            <a:avLst>
              <a:gd name="adj" fmla="val 30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bg1"/>
                </a:solidFill>
                <a:latin typeface="Amazon Ember Mono"/>
              </a:rPr>
              <a:t>header: first offset · next offset · first timestamp · total size</a:t>
            </a:r>
          </a:p>
        </p:txBody>
      </p:sp>
      <p:sp>
        <p:nvSpPr>
          <p:cNvPr id="6" name="!!mf_k0"/>
          <p:cNvSpPr/>
          <p:nvPr/>
        </p:nvSpPr>
        <p:spPr>
          <a:xfrm>
            <a:off x="795528" y="2468880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K</a:t>
            </a:r>
          </a:p>
        </p:txBody>
      </p:sp>
      <p:sp>
        <p:nvSpPr>
          <p:cNvPr id="7" name="!!mf_g1"/>
          <p:cNvSpPr/>
          <p:nvPr/>
        </p:nvSpPr>
        <p:spPr>
          <a:xfrm>
            <a:off x="1252728" y="2468880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8" name="!!mf_e10"/>
          <p:cNvSpPr/>
          <p:nvPr/>
        </p:nvSpPr>
        <p:spPr>
          <a:xfrm>
            <a:off x="1709928" y="2468880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mf_e11"/>
          <p:cNvSpPr/>
          <p:nvPr/>
        </p:nvSpPr>
        <p:spPr>
          <a:xfrm>
            <a:off x="2167128" y="2468880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mf_e12"/>
          <p:cNvSpPr/>
          <p:nvPr/>
        </p:nvSpPr>
        <p:spPr>
          <a:xfrm>
            <a:off x="2624328" y="2468880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!!mf_e13"/>
          <p:cNvSpPr/>
          <p:nvPr/>
        </p:nvSpPr>
        <p:spPr>
          <a:xfrm>
            <a:off x="3081528" y="2468880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!!mf_more"/>
          <p:cNvSpPr txBox="1"/>
          <p:nvPr/>
        </p:nvSpPr>
        <p:spPr>
          <a:xfrm>
            <a:off x="3630168" y="2468880"/>
            <a:ext cx="365760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…</a:t>
            </a:r>
          </a:p>
        </p:txBody>
      </p:sp>
      <p:sp>
        <p:nvSpPr>
          <p:cNvPr id="13" name="!!mf_kilo"/>
          <p:cNvSpPr/>
          <p:nvPr/>
        </p:nvSpPr>
        <p:spPr>
          <a:xfrm>
            <a:off x="612648" y="3429000"/>
            <a:ext cx="4864608" cy="603504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!!mf_kilo_label"/>
          <p:cNvSpPr txBox="1"/>
          <p:nvPr/>
        </p:nvSpPr>
        <p:spPr>
          <a:xfrm>
            <a:off x="5660136" y="3429000"/>
            <a:ext cx="3090672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KILO-GROUP</a:t>
            </a:r>
          </a:p>
        </p:txBody>
      </p:sp>
      <p:sp>
        <p:nvSpPr>
          <p:cNvPr id="15" name="!!mf_g0"/>
          <p:cNvSpPr/>
          <p:nvPr/>
        </p:nvSpPr>
        <p:spPr>
          <a:xfrm>
            <a:off x="7955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6" name="!!mf_kg1"/>
          <p:cNvSpPr/>
          <p:nvPr/>
        </p:nvSpPr>
        <p:spPr>
          <a:xfrm>
            <a:off x="12527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7" name="!!mf_kg2"/>
          <p:cNvSpPr/>
          <p:nvPr/>
        </p:nvSpPr>
        <p:spPr>
          <a:xfrm>
            <a:off x="17099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8" name="!!mf_kg3"/>
          <p:cNvSpPr/>
          <p:nvPr/>
        </p:nvSpPr>
        <p:spPr>
          <a:xfrm>
            <a:off x="21671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19" name="!!mf_kg4"/>
          <p:cNvSpPr/>
          <p:nvPr/>
        </p:nvSpPr>
        <p:spPr>
          <a:xfrm>
            <a:off x="26243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0" name="!!mf_kg5"/>
          <p:cNvSpPr/>
          <p:nvPr/>
        </p:nvSpPr>
        <p:spPr>
          <a:xfrm>
            <a:off x="30815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1" name="!!mf_kg6"/>
          <p:cNvSpPr/>
          <p:nvPr/>
        </p:nvSpPr>
        <p:spPr>
          <a:xfrm>
            <a:off x="35387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2" name="!!mf_kg7"/>
          <p:cNvSpPr/>
          <p:nvPr/>
        </p:nvSpPr>
        <p:spPr>
          <a:xfrm>
            <a:off x="39959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3" name="!!mf_kg8"/>
          <p:cNvSpPr/>
          <p:nvPr/>
        </p:nvSpPr>
        <p:spPr>
          <a:xfrm>
            <a:off x="44531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4" name="!!mf_kg9"/>
          <p:cNvSpPr/>
          <p:nvPr/>
        </p:nvSpPr>
        <p:spPr>
          <a:xfrm>
            <a:off x="4910328" y="353872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5" name="!!mf_group"/>
          <p:cNvSpPr/>
          <p:nvPr/>
        </p:nvSpPr>
        <p:spPr>
          <a:xfrm>
            <a:off x="612648" y="4434840"/>
            <a:ext cx="4864608" cy="603504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mf_group_label"/>
          <p:cNvSpPr txBox="1"/>
          <p:nvPr/>
        </p:nvSpPr>
        <p:spPr>
          <a:xfrm>
            <a:off x="5660136" y="4434840"/>
            <a:ext cx="3090672" cy="603504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GROUP</a:t>
            </a:r>
          </a:p>
        </p:txBody>
      </p:sp>
      <p:sp>
        <p:nvSpPr>
          <p:cNvPr id="27" name="!!mf_e0"/>
          <p:cNvSpPr/>
          <p:nvPr/>
        </p:nvSpPr>
        <p:spPr>
          <a:xfrm>
            <a:off x="7955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mf_e1"/>
          <p:cNvSpPr/>
          <p:nvPr/>
        </p:nvSpPr>
        <p:spPr>
          <a:xfrm>
            <a:off x="12527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mf_e2"/>
          <p:cNvSpPr/>
          <p:nvPr/>
        </p:nvSpPr>
        <p:spPr>
          <a:xfrm>
            <a:off x="17099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mf_e3"/>
          <p:cNvSpPr/>
          <p:nvPr/>
        </p:nvSpPr>
        <p:spPr>
          <a:xfrm>
            <a:off x="21671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mf_e4"/>
          <p:cNvSpPr/>
          <p:nvPr/>
        </p:nvSpPr>
        <p:spPr>
          <a:xfrm>
            <a:off x="26243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mf_e5"/>
          <p:cNvSpPr/>
          <p:nvPr/>
        </p:nvSpPr>
        <p:spPr>
          <a:xfrm>
            <a:off x="30815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mf_e6"/>
          <p:cNvSpPr/>
          <p:nvPr/>
        </p:nvSpPr>
        <p:spPr>
          <a:xfrm>
            <a:off x="35387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mf_e7"/>
          <p:cNvSpPr/>
          <p:nvPr/>
        </p:nvSpPr>
        <p:spPr>
          <a:xfrm>
            <a:off x="39959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mf_e8"/>
          <p:cNvSpPr/>
          <p:nvPr/>
        </p:nvSpPr>
        <p:spPr>
          <a:xfrm>
            <a:off x="44531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mf_e9"/>
          <p:cNvSpPr/>
          <p:nvPr/>
        </p:nvSpPr>
        <p:spPr>
          <a:xfrm>
            <a:off x="4910328" y="4544568"/>
            <a:ext cx="384048" cy="384048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desc_obj0"/>
          <p:cNvSpPr/>
          <p:nvPr/>
        </p:nvSpPr>
        <p:spPr>
          <a:xfrm>
            <a:off x="7955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desc_obj1"/>
          <p:cNvSpPr/>
          <p:nvPr/>
        </p:nvSpPr>
        <p:spPr>
          <a:xfrm>
            <a:off x="12527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desc_obj2"/>
          <p:cNvSpPr/>
          <p:nvPr/>
        </p:nvSpPr>
        <p:spPr>
          <a:xfrm>
            <a:off x="17099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desc_obj3"/>
          <p:cNvSpPr/>
          <p:nvPr/>
        </p:nvSpPr>
        <p:spPr>
          <a:xfrm>
            <a:off x="21671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desc_obj4"/>
          <p:cNvSpPr/>
          <p:nvPr/>
        </p:nvSpPr>
        <p:spPr>
          <a:xfrm>
            <a:off x="26243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desc_obj5"/>
          <p:cNvSpPr/>
          <p:nvPr/>
        </p:nvSpPr>
        <p:spPr>
          <a:xfrm>
            <a:off x="30815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desc_obj6"/>
          <p:cNvSpPr/>
          <p:nvPr/>
        </p:nvSpPr>
        <p:spPr>
          <a:xfrm>
            <a:off x="35387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4" name="!!desc_obj7"/>
          <p:cNvSpPr/>
          <p:nvPr/>
        </p:nvSpPr>
        <p:spPr>
          <a:xfrm>
            <a:off x="39959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desc_obj8"/>
          <p:cNvSpPr/>
          <p:nvPr/>
        </p:nvSpPr>
        <p:spPr>
          <a:xfrm>
            <a:off x="44531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6" name="!!desc_obj9"/>
          <p:cNvSpPr/>
          <p:nvPr/>
        </p:nvSpPr>
        <p:spPr>
          <a:xfrm>
            <a:off x="4910328" y="5440680"/>
            <a:ext cx="384048" cy="457200"/>
          </a:xfrm>
          <a:prstGeom prst="roundRect">
            <a:avLst>
              <a:gd name="adj" fmla="val 10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!!desc_obj_label"/>
          <p:cNvSpPr txBox="1"/>
          <p:nvPr/>
        </p:nvSpPr>
        <p:spPr>
          <a:xfrm>
            <a:off x="5660136" y="5440680"/>
            <a:ext cx="3090672" cy="45720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100">
                <a:solidFill>
                  <a:schemeClr val="tx2"/>
                </a:solidFill>
                <a:latin typeface="Amazon Ember Mono"/>
              </a:rPr>
              <a:t>OBJECTS IN S3</a:t>
            </a:r>
          </a:p>
        </p:txBody>
      </p:sp>
      <p:sp>
        <p:nvSpPr>
          <p:cNvPr id="48" name="!!desc_hop1_ring"/>
          <p:cNvSpPr/>
          <p:nvPr/>
        </p:nvSpPr>
        <p:spPr>
          <a:xfrm>
            <a:off x="731520" y="2404872"/>
            <a:ext cx="512064" cy="512064"/>
          </a:xfrm>
          <a:prstGeom prst="roundRect">
            <a:avLst>
              <a:gd name="adj" fmla="val 30000"/>
            </a:avLst>
          </a:prstGeom>
          <a:noFill/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desc_hop1_tag"/>
          <p:cNvSpPr/>
          <p:nvPr/>
        </p:nvSpPr>
        <p:spPr>
          <a:xfrm>
            <a:off x="3995928" y="2496312"/>
            <a:ext cx="1691640" cy="329184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0 GETs · cached</a:t>
            </a:r>
          </a:p>
        </p:txBody>
      </p:sp>
      <p:cxnSp>
        <p:nvCxnSpPr>
          <p:cNvPr id="50" name="!!desc_hop2_arrow"/>
          <p:cNvCxnSpPr/>
          <p:nvPr/>
        </p:nvCxnSpPr>
        <p:spPr>
          <a:xfrm>
            <a:off x="987552" y="2916936"/>
            <a:ext cx="0" cy="448056"/>
          </a:xfrm>
          <a:prstGeom prst="line">
            <a:avLst/>
          </a:prstGeom>
          <a:ln w="38100">
            <a:solidFill>
              <a:schemeClr val="accent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!!desc_hop2_ring"/>
          <p:cNvSpPr/>
          <p:nvPr/>
        </p:nvSpPr>
        <p:spPr>
          <a:xfrm>
            <a:off x="2103120" y="3474720"/>
            <a:ext cx="512064" cy="512064"/>
          </a:xfrm>
          <a:prstGeom prst="roundRect">
            <a:avLst>
              <a:gd name="adj" fmla="val 30000"/>
            </a:avLst>
          </a:prstGeom>
          <a:noFill/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desc_hop2_tag"/>
          <p:cNvSpPr/>
          <p:nvPr/>
        </p:nvSpPr>
        <p:spPr>
          <a:xfrm>
            <a:off x="1124712" y="3058668"/>
            <a:ext cx="777240" cy="329184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 GET</a:t>
            </a:r>
          </a:p>
        </p:txBody>
      </p:sp>
      <p:cxnSp>
        <p:nvCxnSpPr>
          <p:cNvPr id="53" name="!!desc_hop3_arrow"/>
          <p:cNvCxnSpPr/>
          <p:nvPr/>
        </p:nvCxnSpPr>
        <p:spPr>
          <a:xfrm>
            <a:off x="2359152" y="3986784"/>
            <a:ext cx="0" cy="384047"/>
          </a:xfrm>
          <a:prstGeom prst="line">
            <a:avLst/>
          </a:prstGeom>
          <a:ln w="38100">
            <a:solidFill>
              <a:schemeClr val="accent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!!desc_hop3_ring"/>
          <p:cNvSpPr/>
          <p:nvPr/>
        </p:nvSpPr>
        <p:spPr>
          <a:xfrm>
            <a:off x="3474720" y="4480559"/>
            <a:ext cx="512064" cy="512064"/>
          </a:xfrm>
          <a:prstGeom prst="roundRect">
            <a:avLst>
              <a:gd name="adj" fmla="val 30000"/>
            </a:avLst>
          </a:prstGeom>
          <a:noFill/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!!desc_hop3_tag"/>
          <p:cNvSpPr/>
          <p:nvPr/>
        </p:nvSpPr>
        <p:spPr>
          <a:xfrm>
            <a:off x="2496312" y="4069080"/>
            <a:ext cx="777240" cy="329184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 GET</a:t>
            </a:r>
          </a:p>
        </p:txBody>
      </p:sp>
      <p:cxnSp>
        <p:nvCxnSpPr>
          <p:cNvPr id="56" name="!!desc_hop4_arrow"/>
          <p:cNvCxnSpPr/>
          <p:nvPr/>
        </p:nvCxnSpPr>
        <p:spPr>
          <a:xfrm>
            <a:off x="3730752" y="4992624"/>
            <a:ext cx="0" cy="384048"/>
          </a:xfrm>
          <a:prstGeom prst="line">
            <a:avLst/>
          </a:prstGeom>
          <a:ln w="38100">
            <a:solidFill>
              <a:schemeClr val="accent3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!!desc_hop4_ring"/>
          <p:cNvSpPr/>
          <p:nvPr/>
        </p:nvSpPr>
        <p:spPr>
          <a:xfrm>
            <a:off x="3474720" y="5376672"/>
            <a:ext cx="512064" cy="585216"/>
          </a:xfrm>
          <a:prstGeom prst="roundRect">
            <a:avLst>
              <a:gd name="adj" fmla="val 30000"/>
            </a:avLst>
          </a:prstGeom>
          <a:noFill/>
          <a:ln w="38100">
            <a:solidFill>
              <a:schemeClr val="accent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!!desc_hop4_tag"/>
          <p:cNvSpPr/>
          <p:nvPr/>
        </p:nvSpPr>
        <p:spPr>
          <a:xfrm>
            <a:off x="3867912" y="5074920"/>
            <a:ext cx="1143000" cy="329184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range GET</a:t>
            </a:r>
          </a:p>
        </p:txBody>
      </p:sp>
      <p:sp>
        <p:nvSpPr>
          <p:cNvPr id="59" name="!!desc_consumer"/>
          <p:cNvSpPr/>
          <p:nvPr/>
        </p:nvSpPr>
        <p:spPr>
          <a:xfrm>
            <a:off x="9116568" y="1965960"/>
            <a:ext cx="2459735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Consumer</a:t>
            </a:r>
          </a:p>
        </p:txBody>
      </p:sp>
      <p:sp>
        <p:nvSpPr>
          <p:cNvPr id="60" name="!!desc_request"/>
          <p:cNvSpPr/>
          <p:nvPr/>
        </p:nvSpPr>
        <p:spPr>
          <a:xfrm>
            <a:off x="9116568" y="2697480"/>
            <a:ext cx="2459735" cy="45720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400" b="0">
                <a:solidFill>
                  <a:schemeClr val="tx2"/>
                </a:solidFill>
                <a:latin typeface="Lucida Console"/>
              </a:rPr>
              <a:t>offset 1,000,250</a:t>
            </a:r>
          </a:p>
        </p:txBody>
      </p:sp>
      <p:sp>
        <p:nvSpPr>
          <p:cNvPr id="61" name="!!desc_total"/>
          <p:cNvSpPr/>
          <p:nvPr/>
        </p:nvSpPr>
        <p:spPr>
          <a:xfrm>
            <a:off x="9116568" y="4206240"/>
            <a:ext cx="2459735" cy="1645920"/>
          </a:xfrm>
          <a:prstGeom prst="roundRect">
            <a:avLst>
              <a:gd name="adj" fmla="val 8000"/>
            </a:avLst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!!desc_total_big"/>
          <p:cNvSpPr txBox="1"/>
          <p:nvPr/>
        </p:nvSpPr>
        <p:spPr>
          <a:xfrm>
            <a:off x="9299448" y="4297680"/>
            <a:ext cx="2093975" cy="5486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>
                <a:solidFill>
                  <a:schemeClr val="tx2"/>
                </a:solidFill>
                <a:latin typeface="Amazon Ember Display"/>
              </a:rPr>
              <a:t>2 GETs</a:t>
            </a:r>
          </a:p>
        </p:txBody>
      </p:sp>
      <p:sp>
        <p:nvSpPr>
          <p:cNvPr id="63" name="!!desc_total_small"/>
          <p:cNvSpPr txBox="1"/>
          <p:nvPr/>
        </p:nvSpPr>
        <p:spPr>
          <a:xfrm>
            <a:off x="9299448" y="4892040"/>
            <a:ext cx="2093975" cy="82296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to find the object.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A mega-group adds one.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9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9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8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8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Each level adds 1,024× capacity and one GET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78308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TREE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041648" y="178308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REACH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733288" y="178308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TIME TO FILL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070848" y="1783080"/>
            <a:ext cx="27432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FIND THE OBJECT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12648" y="2148840"/>
            <a:ext cx="10963656" cy="640080"/>
          </a:xfrm>
          <a:prstGeom prst="roundRect">
            <a:avLst>
              <a:gd name="adj" fmla="val 10000"/>
            </a:avLst>
          </a:prstGeom>
          <a:solidFill>
            <a:schemeClr val="accent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841248" y="2148840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Root only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41648" y="2148840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64 GiB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33288" y="2148840"/>
            <a:ext cx="32004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chemeClr val="tx2"/>
                </a:solidFill>
                <a:latin typeface="Amazon Ember Display"/>
              </a:rPr>
              <a:t>110 seconds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961120" y="2240280"/>
            <a:ext cx="2103120" cy="457199"/>
          </a:xfrm>
          <a:prstGeom prst="roundRect">
            <a:avLst>
              <a:gd name="adj" fmla="val 50000"/>
            </a:avLst>
          </a:prstGeom>
          <a:solidFill>
            <a:schemeClr val="accent3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9070848" y="2148840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0 ms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12648" y="2898648"/>
            <a:ext cx="10963656" cy="640080"/>
          </a:xfrm>
          <a:prstGeom prst="roundRect">
            <a:avLst>
              <a:gd name="adj" fmla="val 10000"/>
            </a:avLst>
          </a:prstGeom>
          <a:solidFill>
            <a:schemeClr val="accent2">
              <a:lumMod val="17000"/>
              <a:lumOff val="83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" y="2898648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+ groups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41648" y="2898648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64 TiB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733288" y="2898648"/>
            <a:ext cx="32004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chemeClr val="tx2"/>
                </a:solidFill>
                <a:latin typeface="Amazon Ember Display"/>
              </a:rPr>
              <a:t>31.3 hours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8961120" y="2990088"/>
            <a:ext cx="2103120" cy="457199"/>
          </a:xfrm>
          <a:prstGeom prst="roundRect">
            <a:avLst>
              <a:gd name="adj" fmla="val 50000"/>
            </a:avLst>
          </a:prstGeom>
          <a:solidFill>
            <a:schemeClr val="accent3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9070848" y="2898648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100 ms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12648" y="3648456"/>
            <a:ext cx="10963656" cy="640080"/>
          </a:xfrm>
          <a:prstGeom prst="roundRect">
            <a:avLst>
              <a:gd name="adj" fmla="val 10000"/>
            </a:avLst>
          </a:prstGeom>
          <a:solidFill>
            <a:schemeClr val="accent2">
              <a:lumMod val="24000"/>
              <a:lumOff val="76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841248" y="3648456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+ kilo-groups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41648" y="3648456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64 PiB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5733288" y="3648456"/>
            <a:ext cx="32004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chemeClr val="tx2"/>
                </a:solidFill>
                <a:latin typeface="Amazon Ember Display"/>
              </a:rPr>
              <a:t>3.7 years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8961120" y="3739896"/>
            <a:ext cx="2103120" cy="457199"/>
          </a:xfrm>
          <a:prstGeom prst="roundRect">
            <a:avLst>
              <a:gd name="adj" fmla="val 50000"/>
            </a:avLst>
          </a:prstGeom>
          <a:solidFill>
            <a:schemeClr val="accent3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9070848" y="3648456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200 ms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612648" y="4398264"/>
            <a:ext cx="10963656" cy="640080"/>
          </a:xfrm>
          <a:prstGeom prst="roundRect">
            <a:avLst>
              <a:gd name="adj" fmla="val 10000"/>
            </a:avLst>
          </a:prstGeom>
          <a:solidFill>
            <a:schemeClr val="accent2">
              <a:lumMod val="31000"/>
              <a:lumOff val="69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841248" y="4398264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+ mega-groups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041648" y="4398264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64 EiB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733288" y="4398264"/>
            <a:ext cx="32004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0">
                <a:solidFill>
                  <a:schemeClr val="tx2"/>
                </a:solidFill>
                <a:latin typeface="Amazon Ember Display"/>
              </a:rPr>
              <a:t>3,741 years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961120" y="4489704"/>
            <a:ext cx="2103120" cy="457199"/>
          </a:xfrm>
          <a:prstGeom prst="roundRect">
            <a:avLst>
              <a:gd name="adj" fmla="val 50000"/>
            </a:avLst>
          </a:prstGeom>
          <a:solidFill>
            <a:schemeClr val="accent3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9070848" y="4398264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300 ms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12648" y="5148072"/>
            <a:ext cx="10963656" cy="640080"/>
          </a:xfrm>
          <a:prstGeom prst="roundRect">
            <a:avLst>
              <a:gd name="adj" fmla="val 10000"/>
            </a:avLst>
          </a:prstGeom>
          <a:solidFill>
            <a:schemeClr val="accent2">
              <a:lumMod val="38000"/>
              <a:lumOff val="6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841248" y="5148072"/>
            <a:ext cx="310896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Root full of mega-groups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4041648" y="5148072"/>
            <a:ext cx="164592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63.9 ZiB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733288" y="5148072"/>
            <a:ext cx="32004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600" b="1">
                <a:solidFill>
                  <a:schemeClr val="tx2"/>
                </a:solidFill>
                <a:latin typeface="Amazon Ember Display"/>
              </a:rPr>
              <a:t>3.8 million years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8961120" y="5239512"/>
            <a:ext cx="2103120" cy="457199"/>
          </a:xfrm>
          <a:prstGeom prst="roundRect">
            <a:avLst>
              <a:gd name="adj" fmla="val 50000"/>
            </a:avLst>
          </a:prstGeom>
          <a:solidFill>
            <a:schemeClr val="accent3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TextBox 35"/>
          <p:cNvSpPr txBox="1"/>
          <p:nvPr/>
        </p:nvSpPr>
        <p:spPr>
          <a:xfrm>
            <a:off x="9070848" y="5148072"/>
            <a:ext cx="1828800" cy="64008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200" b="1">
                <a:solidFill>
                  <a:schemeClr val="tx2"/>
                </a:solidFill>
                <a:latin typeface="Amazon Ember Display"/>
              </a:rPr>
              <a:t>300 ms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12648" y="5943599"/>
            <a:ext cx="109636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At 625 MB/s with 64 MiB objects. S3 request latency: 100 ms.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last challenge is reading S3 fast</a:t>
            </a:r>
          </a:p>
        </p:txBody>
      </p:sp>
      <p:sp>
        <p:nvSpPr>
          <p:cNvPr id="3" name="!!rc0_0"/>
          <p:cNvSpPr/>
          <p:nvPr/>
        </p:nvSpPr>
        <p:spPr>
          <a:xfrm>
            <a:off x="612648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rc0_1"/>
          <p:cNvSpPr txBox="1"/>
          <p:nvPr/>
        </p:nvSpPr>
        <p:spPr>
          <a:xfrm>
            <a:off x="886968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EXTEND, DON'T FORK</a:t>
            </a:r>
          </a:p>
        </p:txBody>
      </p:sp>
      <p:sp>
        <p:nvSpPr>
          <p:cNvPr id="5" name="!!rc0_2"/>
          <p:cNvSpPr/>
          <p:nvPr/>
        </p:nvSpPr>
        <p:spPr>
          <a:xfrm>
            <a:off x="886968" y="3108960"/>
            <a:ext cx="1371600" cy="68580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!!rc0_3"/>
          <p:cNvSpPr/>
          <p:nvPr/>
        </p:nvSpPr>
        <p:spPr>
          <a:xfrm>
            <a:off x="1024127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rc0_4"/>
          <p:cNvSpPr/>
          <p:nvPr/>
        </p:nvSpPr>
        <p:spPr>
          <a:xfrm>
            <a:off x="1408175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rc0_5"/>
          <p:cNvSpPr/>
          <p:nvPr/>
        </p:nvSpPr>
        <p:spPr>
          <a:xfrm>
            <a:off x="1792224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rc0_6"/>
          <p:cNvSpPr/>
          <p:nvPr/>
        </p:nvSpPr>
        <p:spPr>
          <a:xfrm>
            <a:off x="2667000" y="2560320"/>
            <a:ext cx="114300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cxnSp>
        <p:nvCxnSpPr>
          <p:cNvPr id="10" name="!!rc0_7"/>
          <p:cNvCxnSpPr/>
          <p:nvPr/>
        </p:nvCxnSpPr>
        <p:spPr>
          <a:xfrm flipV="1">
            <a:off x="2258568" y="2788920"/>
            <a:ext cx="408432" cy="658367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!!rc0_8"/>
          <p:cNvSpPr/>
          <p:nvPr/>
        </p:nvSpPr>
        <p:spPr>
          <a:xfrm>
            <a:off x="2667000" y="3246120"/>
            <a:ext cx="114300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cxnSp>
        <p:nvCxnSpPr>
          <p:cNvPr id="12" name="!!rc0_9"/>
          <p:cNvCxnSpPr/>
          <p:nvPr/>
        </p:nvCxnSpPr>
        <p:spPr>
          <a:xfrm>
            <a:off x="2258568" y="3447287"/>
            <a:ext cx="408432" cy="27433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!!rc0_10"/>
          <p:cNvSpPr/>
          <p:nvPr/>
        </p:nvSpPr>
        <p:spPr>
          <a:xfrm>
            <a:off x="2667000" y="3931920"/>
            <a:ext cx="1143000" cy="45720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4" name="!!rc0_11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51048" y="3995928"/>
            <a:ext cx="329184" cy="329184"/>
          </a:xfrm>
          <a:prstGeom prst="rect">
            <a:avLst/>
          </a:prstGeom>
        </p:spPr>
      </p:pic>
      <p:cxnSp>
        <p:nvCxnSpPr>
          <p:cNvPr id="15" name="!!rc0_12"/>
          <p:cNvCxnSpPr/>
          <p:nvPr/>
        </p:nvCxnSpPr>
        <p:spPr>
          <a:xfrm>
            <a:off x="2258568" y="3447287"/>
            <a:ext cx="408432" cy="713233"/>
          </a:xfrm>
          <a:prstGeom prst="line">
            <a:avLst/>
          </a:prstGeom>
          <a:ln w="19050">
            <a:solidFill>
              <a:schemeClr val="tx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!!rc0_13"/>
          <p:cNvSpPr txBox="1"/>
          <p:nvPr/>
        </p:nvSpPr>
        <p:spPr>
          <a:xfrm>
            <a:off x="886968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Upload is a replica</a:t>
            </a:r>
          </a:p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that doesn't vote</a:t>
            </a:r>
          </a:p>
        </p:txBody>
      </p:sp>
      <p:sp>
        <p:nvSpPr>
          <p:cNvPr id="17" name="!!rc0_14"/>
          <p:cNvSpPr/>
          <p:nvPr/>
        </p:nvSpPr>
        <p:spPr>
          <a:xfrm>
            <a:off x="3444240" y="19659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  <p:sp>
        <p:nvSpPr>
          <p:cNvPr id="18" name="!!rc1_0"/>
          <p:cNvSpPr/>
          <p:nvPr/>
        </p:nvSpPr>
        <p:spPr>
          <a:xfrm>
            <a:off x="4358640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rc1_1"/>
          <p:cNvSpPr txBox="1"/>
          <p:nvPr/>
        </p:nvSpPr>
        <p:spPr>
          <a:xfrm>
            <a:off x="4632960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NEVER GROW LINEARLY</a:t>
            </a:r>
          </a:p>
        </p:txBody>
      </p:sp>
      <p:sp>
        <p:nvSpPr>
          <p:cNvPr id="20" name="!!rc1_2"/>
          <p:cNvSpPr/>
          <p:nvPr/>
        </p:nvSpPr>
        <p:spPr>
          <a:xfrm>
            <a:off x="4632960" y="2560320"/>
            <a:ext cx="2923032" cy="4572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rc1_3"/>
          <p:cNvSpPr/>
          <p:nvPr/>
        </p:nvSpPr>
        <p:spPr>
          <a:xfrm>
            <a:off x="4742688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K</a:t>
            </a:r>
          </a:p>
        </p:txBody>
      </p:sp>
      <p:sp>
        <p:nvSpPr>
          <p:cNvPr id="22" name="!!rc1_4"/>
          <p:cNvSpPr/>
          <p:nvPr/>
        </p:nvSpPr>
        <p:spPr>
          <a:xfrm>
            <a:off x="5035296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3" name="!!rc1_5"/>
          <p:cNvSpPr/>
          <p:nvPr/>
        </p:nvSpPr>
        <p:spPr>
          <a:xfrm>
            <a:off x="5327904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rc1_6"/>
          <p:cNvSpPr/>
          <p:nvPr/>
        </p:nvSpPr>
        <p:spPr>
          <a:xfrm>
            <a:off x="5620512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rc1_7"/>
          <p:cNvSpPr/>
          <p:nvPr/>
        </p:nvSpPr>
        <p:spPr>
          <a:xfrm>
            <a:off x="5913120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rc1_8"/>
          <p:cNvSpPr/>
          <p:nvPr/>
        </p:nvSpPr>
        <p:spPr>
          <a:xfrm>
            <a:off x="4632960" y="3291839"/>
            <a:ext cx="2923032" cy="411480"/>
          </a:xfrm>
          <a:prstGeom prst="roundRect">
            <a:avLst>
              <a:gd name="adj" fmla="val 10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c1_9"/>
          <p:cNvSpPr/>
          <p:nvPr/>
        </p:nvSpPr>
        <p:spPr>
          <a:xfrm>
            <a:off x="4742688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8" name="!!rc1_10"/>
          <p:cNvSpPr/>
          <p:nvPr/>
        </p:nvSpPr>
        <p:spPr>
          <a:xfrm>
            <a:off x="5035296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9" name="!!rc1_11"/>
          <p:cNvSpPr/>
          <p:nvPr/>
        </p:nvSpPr>
        <p:spPr>
          <a:xfrm>
            <a:off x="5327904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0" name="!!rc1_12"/>
          <p:cNvSpPr/>
          <p:nvPr/>
        </p:nvSpPr>
        <p:spPr>
          <a:xfrm>
            <a:off x="5620512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1" name="!!rc1_13"/>
          <p:cNvSpPr/>
          <p:nvPr/>
        </p:nvSpPr>
        <p:spPr>
          <a:xfrm>
            <a:off x="5913120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2" name="!!rc1_14"/>
          <p:cNvSpPr/>
          <p:nvPr/>
        </p:nvSpPr>
        <p:spPr>
          <a:xfrm>
            <a:off x="6205728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3" name="!!rc1_15"/>
          <p:cNvSpPr/>
          <p:nvPr/>
        </p:nvSpPr>
        <p:spPr>
          <a:xfrm>
            <a:off x="6498336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4" name="!!rc1_16"/>
          <p:cNvSpPr/>
          <p:nvPr/>
        </p:nvSpPr>
        <p:spPr>
          <a:xfrm>
            <a:off x="6790944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5" name="!!rc1_17"/>
          <p:cNvSpPr/>
          <p:nvPr/>
        </p:nvSpPr>
        <p:spPr>
          <a:xfrm>
            <a:off x="4632960" y="4023360"/>
            <a:ext cx="2923032" cy="411480"/>
          </a:xfrm>
          <a:prstGeom prst="roundRect">
            <a:avLst>
              <a:gd name="adj" fmla="val 10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rc1_18"/>
          <p:cNvSpPr/>
          <p:nvPr/>
        </p:nvSpPr>
        <p:spPr>
          <a:xfrm>
            <a:off x="4742688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c1_19"/>
          <p:cNvSpPr/>
          <p:nvPr/>
        </p:nvSpPr>
        <p:spPr>
          <a:xfrm>
            <a:off x="5035296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rc1_20"/>
          <p:cNvSpPr/>
          <p:nvPr/>
        </p:nvSpPr>
        <p:spPr>
          <a:xfrm>
            <a:off x="5327904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c1_21"/>
          <p:cNvSpPr/>
          <p:nvPr/>
        </p:nvSpPr>
        <p:spPr>
          <a:xfrm>
            <a:off x="5620512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rc1_22"/>
          <p:cNvSpPr/>
          <p:nvPr/>
        </p:nvSpPr>
        <p:spPr>
          <a:xfrm>
            <a:off x="5913120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c1_23"/>
          <p:cNvSpPr/>
          <p:nvPr/>
        </p:nvSpPr>
        <p:spPr>
          <a:xfrm>
            <a:off x="6205728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rc1_24"/>
          <p:cNvSpPr/>
          <p:nvPr/>
        </p:nvSpPr>
        <p:spPr>
          <a:xfrm>
            <a:off x="6498336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c1_25"/>
          <p:cNvSpPr/>
          <p:nvPr/>
        </p:nvSpPr>
        <p:spPr>
          <a:xfrm>
            <a:off x="6790944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4" name="!!rc1_26"/>
          <p:cNvCxnSpPr/>
          <p:nvPr/>
        </p:nvCxnSpPr>
        <p:spPr>
          <a:xfrm>
            <a:off x="4861560" y="2907791"/>
            <a:ext cx="0" cy="38404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!!rc1_27"/>
          <p:cNvCxnSpPr/>
          <p:nvPr/>
        </p:nvCxnSpPr>
        <p:spPr>
          <a:xfrm>
            <a:off x="5739384" y="3639311"/>
            <a:ext cx="0" cy="384049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!!rc1_28"/>
          <p:cNvSpPr txBox="1"/>
          <p:nvPr/>
        </p:nvSpPr>
        <p:spPr>
          <a:xfrm>
            <a:off x="4632960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A tree finds any</a:t>
            </a:r>
          </a:p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object in 3 GETs</a:t>
            </a:r>
          </a:p>
        </p:txBody>
      </p:sp>
      <p:sp>
        <p:nvSpPr>
          <p:cNvPr id="47" name="!!rc1_29"/>
          <p:cNvSpPr/>
          <p:nvPr/>
        </p:nvSpPr>
        <p:spPr>
          <a:xfrm>
            <a:off x="7190231" y="19659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  <p:sp>
        <p:nvSpPr>
          <p:cNvPr id="48" name="!!rc2_0"/>
          <p:cNvSpPr/>
          <p:nvPr/>
        </p:nvSpPr>
        <p:spPr>
          <a:xfrm>
            <a:off x="8104632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1"/>
          </a:solidFill>
          <a:ln w="2857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c2_1"/>
          <p:cNvSpPr txBox="1"/>
          <p:nvPr/>
        </p:nvSpPr>
        <p:spPr>
          <a:xfrm>
            <a:off x="8378952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CHALLENGE 3</a:t>
            </a:r>
          </a:p>
        </p:txBody>
      </p:sp>
      <p:sp>
        <p:nvSpPr>
          <p:cNvPr id="50" name="!!rc2_2"/>
          <p:cNvSpPr/>
          <p:nvPr/>
        </p:nvSpPr>
        <p:spPr>
          <a:xfrm>
            <a:off x="837895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rc2_3"/>
          <p:cNvSpPr/>
          <p:nvPr/>
        </p:nvSpPr>
        <p:spPr>
          <a:xfrm>
            <a:off x="865327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rc2_4"/>
          <p:cNvSpPr/>
          <p:nvPr/>
        </p:nvSpPr>
        <p:spPr>
          <a:xfrm>
            <a:off x="920191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rc2_5"/>
          <p:cNvSpPr/>
          <p:nvPr/>
        </p:nvSpPr>
        <p:spPr>
          <a:xfrm>
            <a:off x="947623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!!rc2_6"/>
          <p:cNvSpPr/>
          <p:nvPr/>
        </p:nvSpPr>
        <p:spPr>
          <a:xfrm>
            <a:off x="1002487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!!rc2_7"/>
          <p:cNvSpPr/>
          <p:nvPr/>
        </p:nvSpPr>
        <p:spPr>
          <a:xfrm>
            <a:off x="10299192" y="31089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!!rc2_8"/>
          <p:cNvSpPr/>
          <p:nvPr/>
        </p:nvSpPr>
        <p:spPr>
          <a:xfrm>
            <a:off x="10847832" y="31089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rc2_9"/>
          <p:cNvSpPr/>
          <p:nvPr/>
        </p:nvSpPr>
        <p:spPr>
          <a:xfrm>
            <a:off x="11122152" y="3108960"/>
            <a:ext cx="179831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!!rc2_10"/>
          <p:cNvSpPr txBox="1"/>
          <p:nvPr/>
        </p:nvSpPr>
        <p:spPr>
          <a:xfrm>
            <a:off x="8378952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800" b="0">
                <a:solidFill>
                  <a:schemeClr val="tx2"/>
                </a:solidFill>
                <a:latin typeface="Amazon Ember Display"/>
              </a:rPr>
              <a:t>Can one consumer read S3 fast?</a:t>
            </a:r>
          </a:p>
        </p:txBody>
      </p:sp>
      <p:sp>
        <p:nvSpPr>
          <p:cNvPr id="59" name="!!rc2_11"/>
          <p:cNvSpPr/>
          <p:nvPr/>
        </p:nvSpPr>
        <p:spPr>
          <a:xfrm>
            <a:off x="10936224" y="1965960"/>
            <a:ext cx="457200" cy="4572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?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One request at a time caps a consumer at 40 MB/s</a:t>
            </a:r>
          </a:p>
        </p:txBody>
      </p:sp>
      <p:sp>
        <p:nvSpPr>
          <p:cNvPr id="3" name="!!rd_consumer"/>
          <p:cNvSpPr/>
          <p:nvPr/>
        </p:nvSpPr>
        <p:spPr>
          <a:xfrm>
            <a:off x="612648" y="1874519"/>
            <a:ext cx="155448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Consumer</a:t>
            </a:r>
          </a:p>
        </p:txBody>
      </p:sp>
      <p:sp>
        <p:nvSpPr>
          <p:cNvPr id="4" name="!!rd_reader"/>
          <p:cNvSpPr/>
          <p:nvPr/>
        </p:nvSpPr>
        <p:spPr>
          <a:xfrm>
            <a:off x="2807208" y="1920240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5" name="!!rd_read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2656" y="2020824"/>
            <a:ext cx="292093" cy="256032"/>
          </a:xfrm>
          <a:prstGeom prst="rect">
            <a:avLst/>
          </a:prstGeom>
        </p:spPr>
      </p:pic>
      <p:sp>
        <p:nvSpPr>
          <p:cNvPr id="6" name="!!rd_reader_label"/>
          <p:cNvSpPr txBox="1"/>
          <p:nvPr/>
        </p:nvSpPr>
        <p:spPr>
          <a:xfrm>
            <a:off x="3310128" y="1920240"/>
            <a:ext cx="132588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remote reader</a:t>
            </a:r>
          </a:p>
        </p:txBody>
      </p:sp>
      <p:cxnSp>
        <p:nvCxnSpPr>
          <p:cNvPr id="7" name="!!rd_to_consumer"/>
          <p:cNvCxnSpPr/>
          <p:nvPr/>
        </p:nvCxnSpPr>
        <p:spPr>
          <a:xfrm flipH="1">
            <a:off x="2167128" y="2148840"/>
            <a:ext cx="640080" cy="0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!!rd_s3"/>
          <p:cNvSpPr/>
          <p:nvPr/>
        </p:nvSpPr>
        <p:spPr>
          <a:xfrm>
            <a:off x="5870448" y="1874519"/>
            <a:ext cx="2011680" cy="54864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9" name="!!rd_s3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07608" y="1984248"/>
            <a:ext cx="329184" cy="329184"/>
          </a:xfrm>
          <a:prstGeom prst="rect">
            <a:avLst/>
          </a:prstGeom>
        </p:spPr>
      </p:pic>
      <p:sp>
        <p:nvSpPr>
          <p:cNvPr id="10" name="!!rd_s3_label"/>
          <p:cNvSpPr txBox="1"/>
          <p:nvPr/>
        </p:nvSpPr>
        <p:spPr>
          <a:xfrm>
            <a:off x="6419088" y="1874519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cxnSp>
        <p:nvCxnSpPr>
          <p:cNvPr id="11" name="!!rd_get"/>
          <p:cNvCxnSpPr/>
          <p:nvPr/>
        </p:nvCxnSpPr>
        <p:spPr>
          <a:xfrm flipH="1">
            <a:off x="4407408" y="2148840"/>
            <a:ext cx="146304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!!rd_get_label"/>
          <p:cNvSpPr txBox="1"/>
          <p:nvPr/>
        </p:nvSpPr>
        <p:spPr>
          <a:xfrm>
            <a:off x="4407408" y="1600200"/>
            <a:ext cx="14630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1 in flight</a:t>
            </a:r>
          </a:p>
        </p:txBody>
      </p:sp>
      <p:sp>
        <p:nvSpPr>
          <p:cNvPr id="13" name="!!rd_obj_label"/>
          <p:cNvSpPr txBox="1"/>
          <p:nvPr/>
        </p:nvSpPr>
        <p:spPr>
          <a:xfrm>
            <a:off x="795528" y="2743200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OBJECT IN S3</a:t>
            </a:r>
          </a:p>
        </p:txBody>
      </p:sp>
      <p:sp>
        <p:nvSpPr>
          <p:cNvPr id="14" name="!!rd_obj0"/>
          <p:cNvSpPr/>
          <p:nvPr/>
        </p:nvSpPr>
        <p:spPr>
          <a:xfrm>
            <a:off x="2807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15" name="!!rd_obj1"/>
          <p:cNvSpPr/>
          <p:nvPr/>
        </p:nvSpPr>
        <p:spPr>
          <a:xfrm>
            <a:off x="3378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16" name="!!rd_obj2"/>
          <p:cNvSpPr/>
          <p:nvPr/>
        </p:nvSpPr>
        <p:spPr>
          <a:xfrm>
            <a:off x="3950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17" name="!!rd_obj3"/>
          <p:cNvSpPr/>
          <p:nvPr/>
        </p:nvSpPr>
        <p:spPr>
          <a:xfrm>
            <a:off x="4521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18" name="!!rd_obj4"/>
          <p:cNvSpPr/>
          <p:nvPr/>
        </p:nvSpPr>
        <p:spPr>
          <a:xfrm>
            <a:off x="5093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19" name="!!rd_obj5"/>
          <p:cNvSpPr/>
          <p:nvPr/>
        </p:nvSpPr>
        <p:spPr>
          <a:xfrm>
            <a:off x="5664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6</a:t>
            </a:r>
          </a:p>
        </p:txBody>
      </p:sp>
      <p:sp>
        <p:nvSpPr>
          <p:cNvPr id="20" name="!!rd_obj6"/>
          <p:cNvSpPr/>
          <p:nvPr/>
        </p:nvSpPr>
        <p:spPr>
          <a:xfrm>
            <a:off x="6236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7</a:t>
            </a:r>
          </a:p>
        </p:txBody>
      </p:sp>
      <p:sp>
        <p:nvSpPr>
          <p:cNvPr id="21" name="!!rd_obj7"/>
          <p:cNvSpPr/>
          <p:nvPr/>
        </p:nvSpPr>
        <p:spPr>
          <a:xfrm>
            <a:off x="6807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8</a:t>
            </a:r>
          </a:p>
        </p:txBody>
      </p:sp>
      <p:sp>
        <p:nvSpPr>
          <p:cNvPr id="22" name="!!rd_obj8"/>
          <p:cNvSpPr/>
          <p:nvPr/>
        </p:nvSpPr>
        <p:spPr>
          <a:xfrm>
            <a:off x="7379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9</a:t>
            </a:r>
          </a:p>
        </p:txBody>
      </p:sp>
      <p:sp>
        <p:nvSpPr>
          <p:cNvPr id="23" name="!!rd_obj9"/>
          <p:cNvSpPr/>
          <p:nvPr/>
        </p:nvSpPr>
        <p:spPr>
          <a:xfrm>
            <a:off x="7950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…</a:t>
            </a:r>
          </a:p>
        </p:txBody>
      </p:sp>
      <p:sp>
        <p:nvSpPr>
          <p:cNvPr id="24" name="!!rd_obj_sub"/>
          <p:cNvSpPr txBox="1"/>
          <p:nvPr/>
        </p:nvSpPr>
        <p:spPr>
          <a:xfrm>
            <a:off x="2807208" y="2487168"/>
            <a:ext cx="5669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4 MiB ranges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" y="326440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REQUESTS OVER TIME</a:t>
            </a:r>
          </a:p>
        </p:txBody>
      </p:sp>
      <p:sp>
        <p:nvSpPr>
          <p:cNvPr id="26" name="!!rd_w0_0"/>
          <p:cNvSpPr/>
          <p:nvPr/>
        </p:nvSpPr>
        <p:spPr>
          <a:xfrm>
            <a:off x="7955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d_x0_0"/>
          <p:cNvSpPr/>
          <p:nvPr/>
        </p:nvSpPr>
        <p:spPr>
          <a:xfrm>
            <a:off x="12527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28" name="!!rd_w0_1"/>
          <p:cNvSpPr/>
          <p:nvPr/>
        </p:nvSpPr>
        <p:spPr>
          <a:xfrm>
            <a:off x="21671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rd_x0_1"/>
          <p:cNvSpPr/>
          <p:nvPr/>
        </p:nvSpPr>
        <p:spPr>
          <a:xfrm>
            <a:off x="26243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30" name="!!rd_w0_2"/>
          <p:cNvSpPr/>
          <p:nvPr/>
        </p:nvSpPr>
        <p:spPr>
          <a:xfrm>
            <a:off x="35387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rd_x0_2"/>
          <p:cNvSpPr/>
          <p:nvPr/>
        </p:nvSpPr>
        <p:spPr>
          <a:xfrm>
            <a:off x="39959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32" name="!!rd_w0_3"/>
          <p:cNvSpPr/>
          <p:nvPr/>
        </p:nvSpPr>
        <p:spPr>
          <a:xfrm>
            <a:off x="49103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rd_x0_3"/>
          <p:cNvSpPr/>
          <p:nvPr/>
        </p:nvSpPr>
        <p:spPr>
          <a:xfrm>
            <a:off x="53675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34" name="!!rd_w0_4"/>
          <p:cNvSpPr/>
          <p:nvPr/>
        </p:nvSpPr>
        <p:spPr>
          <a:xfrm>
            <a:off x="62819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d_x0_4"/>
          <p:cNvSpPr/>
          <p:nvPr/>
        </p:nvSpPr>
        <p:spPr>
          <a:xfrm>
            <a:off x="67391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36" name="!!rd_w0_5"/>
          <p:cNvSpPr/>
          <p:nvPr/>
        </p:nvSpPr>
        <p:spPr>
          <a:xfrm>
            <a:off x="76535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d_x0_5"/>
          <p:cNvSpPr/>
          <p:nvPr/>
        </p:nvSpPr>
        <p:spPr>
          <a:xfrm>
            <a:off x="8110728" y="3611880"/>
            <a:ext cx="36575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38" name="!!rd_time"/>
          <p:cNvCxnSpPr/>
          <p:nvPr/>
        </p:nvCxnSpPr>
        <p:spPr>
          <a:xfrm>
            <a:off x="795528" y="4041648"/>
            <a:ext cx="768096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!!rd_time_l"/>
          <p:cNvSpPr txBox="1"/>
          <p:nvPr/>
        </p:nvSpPr>
        <p:spPr>
          <a:xfrm>
            <a:off x="7562088" y="4087368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time</a:t>
            </a:r>
          </a:p>
        </p:txBody>
      </p:sp>
      <p:sp>
        <p:nvSpPr>
          <p:cNvPr id="40" name="!!rd_leg_w"/>
          <p:cNvSpPr/>
          <p:nvPr/>
        </p:nvSpPr>
        <p:spPr>
          <a:xfrm>
            <a:off x="8778240" y="4892040"/>
            <a:ext cx="365760" cy="201168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d_leg_wl"/>
          <p:cNvSpPr txBox="1"/>
          <p:nvPr/>
        </p:nvSpPr>
        <p:spPr>
          <a:xfrm>
            <a:off x="9235440" y="4828032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waiting for the first byte</a:t>
            </a:r>
          </a:p>
        </p:txBody>
      </p:sp>
      <p:sp>
        <p:nvSpPr>
          <p:cNvPr id="42" name="!!rd_leg_x"/>
          <p:cNvSpPr/>
          <p:nvPr/>
        </p:nvSpPr>
        <p:spPr>
          <a:xfrm>
            <a:off x="8778240" y="5303520"/>
            <a:ext cx="365760" cy="201168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d_leg_xl"/>
          <p:cNvSpPr txBox="1"/>
          <p:nvPr/>
        </p:nvSpPr>
        <p:spPr>
          <a:xfrm>
            <a:off x="9235440" y="5239512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transferring range n</a:t>
            </a:r>
          </a:p>
        </p:txBody>
      </p:sp>
      <p:sp>
        <p:nvSpPr>
          <p:cNvPr id="44" name="!!rd_card1"/>
          <p:cNvSpPr/>
          <p:nvPr/>
        </p:nvSpPr>
        <p:spPr>
          <a:xfrm>
            <a:off x="8778240" y="1828800"/>
            <a:ext cx="2798064" cy="1188720"/>
          </a:xfrm>
          <a:prstGeom prst="roundRect">
            <a:avLst>
              <a:gd name="adj" fmla="val 800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rd_card1_big"/>
          <p:cNvSpPr txBox="1"/>
          <p:nvPr/>
        </p:nvSpPr>
        <p:spPr>
          <a:xfrm>
            <a:off x="8961119" y="1920240"/>
            <a:ext cx="2432304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>
                <a:solidFill>
                  <a:schemeClr val="tx2"/>
                </a:solidFill>
                <a:latin typeface="Amazon Ember Display"/>
              </a:rPr>
              <a:t>40 MB/s</a:t>
            </a:r>
          </a:p>
        </p:txBody>
      </p:sp>
      <p:sp>
        <p:nvSpPr>
          <p:cNvPr id="46" name="!!rd_card1_small"/>
          <p:cNvSpPr txBox="1"/>
          <p:nvPr/>
        </p:nvSpPr>
        <p:spPr>
          <a:xfrm>
            <a:off x="8961119" y="2487168"/>
            <a:ext cx="243230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one request at a time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Pipelined requests overlap the waiting</a:t>
            </a:r>
          </a:p>
        </p:txBody>
      </p:sp>
      <p:sp>
        <p:nvSpPr>
          <p:cNvPr id="3" name="!!rd_consumer"/>
          <p:cNvSpPr/>
          <p:nvPr/>
        </p:nvSpPr>
        <p:spPr>
          <a:xfrm>
            <a:off x="612648" y="1874519"/>
            <a:ext cx="155448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Consumer</a:t>
            </a:r>
          </a:p>
        </p:txBody>
      </p:sp>
      <p:sp>
        <p:nvSpPr>
          <p:cNvPr id="4" name="!!rd_reader"/>
          <p:cNvSpPr/>
          <p:nvPr/>
        </p:nvSpPr>
        <p:spPr>
          <a:xfrm>
            <a:off x="2807208" y="1920240"/>
            <a:ext cx="1874520" cy="457200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5" name="!!rd_reader_logo" descr="Erlang_logo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962656" y="2020824"/>
            <a:ext cx="292093" cy="256032"/>
          </a:xfrm>
          <a:prstGeom prst="rect">
            <a:avLst/>
          </a:prstGeom>
        </p:spPr>
      </p:pic>
      <p:sp>
        <p:nvSpPr>
          <p:cNvPr id="6" name="!!rd_reader_label"/>
          <p:cNvSpPr txBox="1"/>
          <p:nvPr/>
        </p:nvSpPr>
        <p:spPr>
          <a:xfrm>
            <a:off x="3310128" y="1920240"/>
            <a:ext cx="1325880" cy="457200"/>
          </a:xfrm>
          <a:prstGeom prst="rect">
            <a:avLst/>
          </a:prstGeom>
          <a:noFill/>
        </p:spPr>
        <p:txBody>
          <a:bodyPr wrap="none" lIns="0" tIns="0" rIns="0" bIns="0" anchor="ctr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remote reader</a:t>
            </a:r>
          </a:p>
        </p:txBody>
      </p:sp>
      <p:cxnSp>
        <p:nvCxnSpPr>
          <p:cNvPr id="7" name="!!rd_to_consumer"/>
          <p:cNvCxnSpPr/>
          <p:nvPr/>
        </p:nvCxnSpPr>
        <p:spPr>
          <a:xfrm flipH="1">
            <a:off x="2167128" y="2148840"/>
            <a:ext cx="640080" cy="0"/>
          </a:xfrm>
          <a:prstGeom prst="line">
            <a:avLst/>
          </a:prstGeom>
          <a:ln w="28575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!!rd_s3"/>
          <p:cNvSpPr/>
          <p:nvPr/>
        </p:nvSpPr>
        <p:spPr>
          <a:xfrm>
            <a:off x="5870448" y="1874519"/>
            <a:ext cx="2011680" cy="54864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9" name="!!rd_s3_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007608" y="1984248"/>
            <a:ext cx="329184" cy="329184"/>
          </a:xfrm>
          <a:prstGeom prst="rect">
            <a:avLst/>
          </a:prstGeom>
        </p:spPr>
      </p:pic>
      <p:sp>
        <p:nvSpPr>
          <p:cNvPr id="10" name="!!rd_s3_label"/>
          <p:cNvSpPr txBox="1"/>
          <p:nvPr/>
        </p:nvSpPr>
        <p:spPr>
          <a:xfrm>
            <a:off x="6419088" y="1874519"/>
            <a:ext cx="137160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cxnSp>
        <p:nvCxnSpPr>
          <p:cNvPr id="11" name="!!rd_get"/>
          <p:cNvCxnSpPr/>
          <p:nvPr/>
        </p:nvCxnSpPr>
        <p:spPr>
          <a:xfrm flipH="1">
            <a:off x="4407408" y="2148840"/>
            <a:ext cx="146304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!!rd_get_label"/>
          <p:cNvSpPr txBox="1"/>
          <p:nvPr/>
        </p:nvSpPr>
        <p:spPr>
          <a:xfrm>
            <a:off x="4407408" y="1600200"/>
            <a:ext cx="1463039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many in flight</a:t>
            </a:r>
          </a:p>
        </p:txBody>
      </p:sp>
      <p:sp>
        <p:nvSpPr>
          <p:cNvPr id="13" name="!!rd_obj_label"/>
          <p:cNvSpPr txBox="1"/>
          <p:nvPr/>
        </p:nvSpPr>
        <p:spPr>
          <a:xfrm>
            <a:off x="795528" y="2743200"/>
            <a:ext cx="2011680" cy="384048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OBJECT IN S3</a:t>
            </a:r>
          </a:p>
        </p:txBody>
      </p:sp>
      <p:sp>
        <p:nvSpPr>
          <p:cNvPr id="14" name="!!rd_obj0"/>
          <p:cNvSpPr/>
          <p:nvPr/>
        </p:nvSpPr>
        <p:spPr>
          <a:xfrm>
            <a:off x="2807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15" name="!!rd_obj1"/>
          <p:cNvSpPr/>
          <p:nvPr/>
        </p:nvSpPr>
        <p:spPr>
          <a:xfrm>
            <a:off x="3378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16" name="!!rd_obj2"/>
          <p:cNvSpPr/>
          <p:nvPr/>
        </p:nvSpPr>
        <p:spPr>
          <a:xfrm>
            <a:off x="3950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17" name="!!rd_obj3"/>
          <p:cNvSpPr/>
          <p:nvPr/>
        </p:nvSpPr>
        <p:spPr>
          <a:xfrm>
            <a:off x="4521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18" name="!!rd_obj4"/>
          <p:cNvSpPr/>
          <p:nvPr/>
        </p:nvSpPr>
        <p:spPr>
          <a:xfrm>
            <a:off x="5093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19" name="!!rd_obj5"/>
          <p:cNvSpPr/>
          <p:nvPr/>
        </p:nvSpPr>
        <p:spPr>
          <a:xfrm>
            <a:off x="5664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6</a:t>
            </a:r>
          </a:p>
        </p:txBody>
      </p:sp>
      <p:sp>
        <p:nvSpPr>
          <p:cNvPr id="20" name="!!rd_obj6"/>
          <p:cNvSpPr/>
          <p:nvPr/>
        </p:nvSpPr>
        <p:spPr>
          <a:xfrm>
            <a:off x="6236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7</a:t>
            </a:r>
          </a:p>
        </p:txBody>
      </p:sp>
      <p:sp>
        <p:nvSpPr>
          <p:cNvPr id="21" name="!!rd_obj7"/>
          <p:cNvSpPr/>
          <p:nvPr/>
        </p:nvSpPr>
        <p:spPr>
          <a:xfrm>
            <a:off x="6807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8</a:t>
            </a:r>
          </a:p>
        </p:txBody>
      </p:sp>
      <p:sp>
        <p:nvSpPr>
          <p:cNvPr id="22" name="!!rd_obj8"/>
          <p:cNvSpPr/>
          <p:nvPr/>
        </p:nvSpPr>
        <p:spPr>
          <a:xfrm>
            <a:off x="73792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9</a:t>
            </a:r>
          </a:p>
        </p:txBody>
      </p:sp>
      <p:sp>
        <p:nvSpPr>
          <p:cNvPr id="23" name="!!rd_obj9"/>
          <p:cNvSpPr/>
          <p:nvPr/>
        </p:nvSpPr>
        <p:spPr>
          <a:xfrm>
            <a:off x="7950708" y="2743200"/>
            <a:ext cx="525780" cy="384048"/>
          </a:xfrm>
          <a:prstGeom prst="roundRect">
            <a:avLst>
              <a:gd name="adj" fmla="val 15000"/>
            </a:avLst>
          </a:prstGeom>
          <a:solidFill>
            <a:schemeClr val="accent2">
              <a:lumMod val="30000"/>
              <a:lumOff val="7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…</a:t>
            </a:r>
          </a:p>
        </p:txBody>
      </p:sp>
      <p:sp>
        <p:nvSpPr>
          <p:cNvPr id="24" name="!!rd_obj_sub"/>
          <p:cNvSpPr txBox="1"/>
          <p:nvPr/>
        </p:nvSpPr>
        <p:spPr>
          <a:xfrm>
            <a:off x="2807208" y="2487168"/>
            <a:ext cx="5669280" cy="2560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4 MiB ranges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12648" y="3264408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REQUESTS OVER TIME</a:t>
            </a:r>
          </a:p>
        </p:txBody>
      </p:sp>
      <p:sp>
        <p:nvSpPr>
          <p:cNvPr id="26" name="!!rd_w0_0"/>
          <p:cNvSpPr/>
          <p:nvPr/>
        </p:nvSpPr>
        <p:spPr>
          <a:xfrm>
            <a:off x="7955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d_x0_0"/>
          <p:cNvSpPr/>
          <p:nvPr/>
        </p:nvSpPr>
        <p:spPr>
          <a:xfrm>
            <a:off x="12527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</a:t>
            </a:r>
          </a:p>
        </p:txBody>
      </p:sp>
      <p:sp>
        <p:nvSpPr>
          <p:cNvPr id="28" name="!!rd_w0_1"/>
          <p:cNvSpPr/>
          <p:nvPr/>
        </p:nvSpPr>
        <p:spPr>
          <a:xfrm>
            <a:off x="21671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rd_x0_1"/>
          <p:cNvSpPr/>
          <p:nvPr/>
        </p:nvSpPr>
        <p:spPr>
          <a:xfrm>
            <a:off x="26243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9</a:t>
            </a:r>
          </a:p>
        </p:txBody>
      </p:sp>
      <p:sp>
        <p:nvSpPr>
          <p:cNvPr id="30" name="!!rd_w0_2"/>
          <p:cNvSpPr/>
          <p:nvPr/>
        </p:nvSpPr>
        <p:spPr>
          <a:xfrm>
            <a:off x="35387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rd_x0_2"/>
          <p:cNvSpPr/>
          <p:nvPr/>
        </p:nvSpPr>
        <p:spPr>
          <a:xfrm>
            <a:off x="39959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17</a:t>
            </a:r>
          </a:p>
        </p:txBody>
      </p:sp>
      <p:sp>
        <p:nvSpPr>
          <p:cNvPr id="32" name="!!rd_w0_3"/>
          <p:cNvSpPr/>
          <p:nvPr/>
        </p:nvSpPr>
        <p:spPr>
          <a:xfrm>
            <a:off x="49103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rd_x0_3"/>
          <p:cNvSpPr/>
          <p:nvPr/>
        </p:nvSpPr>
        <p:spPr>
          <a:xfrm>
            <a:off x="53675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25</a:t>
            </a:r>
          </a:p>
        </p:txBody>
      </p:sp>
      <p:sp>
        <p:nvSpPr>
          <p:cNvPr id="34" name="!!rd_w0_4"/>
          <p:cNvSpPr/>
          <p:nvPr/>
        </p:nvSpPr>
        <p:spPr>
          <a:xfrm>
            <a:off x="62819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5" name="!!rd_x0_4"/>
          <p:cNvSpPr/>
          <p:nvPr/>
        </p:nvSpPr>
        <p:spPr>
          <a:xfrm>
            <a:off x="6739128" y="361188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33</a:t>
            </a:r>
          </a:p>
        </p:txBody>
      </p:sp>
      <p:sp>
        <p:nvSpPr>
          <p:cNvPr id="36" name="!!rd_w0_5"/>
          <p:cNvSpPr/>
          <p:nvPr/>
        </p:nvSpPr>
        <p:spPr>
          <a:xfrm>
            <a:off x="7653528" y="361188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d_x0_5"/>
          <p:cNvSpPr/>
          <p:nvPr/>
        </p:nvSpPr>
        <p:spPr>
          <a:xfrm>
            <a:off x="8110728" y="3611880"/>
            <a:ext cx="36575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rd_w1_0"/>
          <p:cNvSpPr/>
          <p:nvPr/>
        </p:nvSpPr>
        <p:spPr>
          <a:xfrm>
            <a:off x="966978" y="390448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d_x1_0"/>
          <p:cNvSpPr/>
          <p:nvPr/>
        </p:nvSpPr>
        <p:spPr>
          <a:xfrm>
            <a:off x="1424178" y="390448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</a:t>
            </a:r>
          </a:p>
        </p:txBody>
      </p:sp>
      <p:sp>
        <p:nvSpPr>
          <p:cNvPr id="40" name="!!rd_w1_1"/>
          <p:cNvSpPr/>
          <p:nvPr/>
        </p:nvSpPr>
        <p:spPr>
          <a:xfrm>
            <a:off x="2338578" y="390448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d_x1_1"/>
          <p:cNvSpPr/>
          <p:nvPr/>
        </p:nvSpPr>
        <p:spPr>
          <a:xfrm>
            <a:off x="2795778" y="390448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10</a:t>
            </a:r>
          </a:p>
        </p:txBody>
      </p:sp>
      <p:sp>
        <p:nvSpPr>
          <p:cNvPr id="42" name="!!rd_w1_2"/>
          <p:cNvSpPr/>
          <p:nvPr/>
        </p:nvSpPr>
        <p:spPr>
          <a:xfrm>
            <a:off x="3710178" y="390448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d_x1_2"/>
          <p:cNvSpPr/>
          <p:nvPr/>
        </p:nvSpPr>
        <p:spPr>
          <a:xfrm>
            <a:off x="4167378" y="390448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18</a:t>
            </a:r>
          </a:p>
        </p:txBody>
      </p:sp>
      <p:sp>
        <p:nvSpPr>
          <p:cNvPr id="44" name="!!rd_w1_3"/>
          <p:cNvSpPr/>
          <p:nvPr/>
        </p:nvSpPr>
        <p:spPr>
          <a:xfrm>
            <a:off x="5081778" y="390448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5" name="!!rd_x1_3"/>
          <p:cNvSpPr/>
          <p:nvPr/>
        </p:nvSpPr>
        <p:spPr>
          <a:xfrm>
            <a:off x="5538978" y="390448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26</a:t>
            </a:r>
          </a:p>
        </p:txBody>
      </p:sp>
      <p:sp>
        <p:nvSpPr>
          <p:cNvPr id="46" name="!!rd_w1_4"/>
          <p:cNvSpPr/>
          <p:nvPr/>
        </p:nvSpPr>
        <p:spPr>
          <a:xfrm>
            <a:off x="6453378" y="390448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7" name="!!rd_x1_4"/>
          <p:cNvSpPr/>
          <p:nvPr/>
        </p:nvSpPr>
        <p:spPr>
          <a:xfrm>
            <a:off x="6910578" y="390448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34</a:t>
            </a:r>
          </a:p>
        </p:txBody>
      </p:sp>
      <p:sp>
        <p:nvSpPr>
          <p:cNvPr id="48" name="!!rd_w1_5"/>
          <p:cNvSpPr/>
          <p:nvPr/>
        </p:nvSpPr>
        <p:spPr>
          <a:xfrm>
            <a:off x="7824978" y="390448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d_x1_5"/>
          <p:cNvSpPr/>
          <p:nvPr/>
        </p:nvSpPr>
        <p:spPr>
          <a:xfrm>
            <a:off x="8282178" y="3904488"/>
            <a:ext cx="19430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0" name="!!rd_w2_0"/>
          <p:cNvSpPr/>
          <p:nvPr/>
        </p:nvSpPr>
        <p:spPr>
          <a:xfrm>
            <a:off x="1138428" y="419709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rd_x2_0"/>
          <p:cNvSpPr/>
          <p:nvPr/>
        </p:nvSpPr>
        <p:spPr>
          <a:xfrm>
            <a:off x="1595628" y="419709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</a:t>
            </a:r>
          </a:p>
        </p:txBody>
      </p:sp>
      <p:sp>
        <p:nvSpPr>
          <p:cNvPr id="52" name="!!rd_w2_1"/>
          <p:cNvSpPr/>
          <p:nvPr/>
        </p:nvSpPr>
        <p:spPr>
          <a:xfrm>
            <a:off x="2510028" y="419709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rd_x2_1"/>
          <p:cNvSpPr/>
          <p:nvPr/>
        </p:nvSpPr>
        <p:spPr>
          <a:xfrm>
            <a:off x="2967228" y="419709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11</a:t>
            </a:r>
          </a:p>
        </p:txBody>
      </p:sp>
      <p:sp>
        <p:nvSpPr>
          <p:cNvPr id="54" name="!!rd_w2_2"/>
          <p:cNvSpPr/>
          <p:nvPr/>
        </p:nvSpPr>
        <p:spPr>
          <a:xfrm>
            <a:off x="3881628" y="419709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!!rd_x2_2"/>
          <p:cNvSpPr/>
          <p:nvPr/>
        </p:nvSpPr>
        <p:spPr>
          <a:xfrm>
            <a:off x="4338828" y="419709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19</a:t>
            </a:r>
          </a:p>
        </p:txBody>
      </p:sp>
      <p:sp>
        <p:nvSpPr>
          <p:cNvPr id="56" name="!!rd_w2_3"/>
          <p:cNvSpPr/>
          <p:nvPr/>
        </p:nvSpPr>
        <p:spPr>
          <a:xfrm>
            <a:off x="5253228" y="419709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rd_x2_3"/>
          <p:cNvSpPr/>
          <p:nvPr/>
        </p:nvSpPr>
        <p:spPr>
          <a:xfrm>
            <a:off x="5710428" y="419709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27</a:t>
            </a:r>
          </a:p>
        </p:txBody>
      </p:sp>
      <p:sp>
        <p:nvSpPr>
          <p:cNvPr id="58" name="!!rd_w2_4"/>
          <p:cNvSpPr/>
          <p:nvPr/>
        </p:nvSpPr>
        <p:spPr>
          <a:xfrm>
            <a:off x="6624828" y="419709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!!rd_x2_4"/>
          <p:cNvSpPr/>
          <p:nvPr/>
        </p:nvSpPr>
        <p:spPr>
          <a:xfrm>
            <a:off x="7082028" y="419709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35</a:t>
            </a:r>
          </a:p>
        </p:txBody>
      </p:sp>
      <p:sp>
        <p:nvSpPr>
          <p:cNvPr id="60" name="!!rd_w2_5"/>
          <p:cNvSpPr/>
          <p:nvPr/>
        </p:nvSpPr>
        <p:spPr>
          <a:xfrm>
            <a:off x="7996428" y="419709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!!rd_x2_5"/>
          <p:cNvSpPr/>
          <p:nvPr/>
        </p:nvSpPr>
        <p:spPr>
          <a:xfrm>
            <a:off x="8453628" y="4197096"/>
            <a:ext cx="2285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!!rd_w3_0"/>
          <p:cNvSpPr/>
          <p:nvPr/>
        </p:nvSpPr>
        <p:spPr>
          <a:xfrm>
            <a:off x="1309878" y="4489704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!!rd_x3_0"/>
          <p:cNvSpPr/>
          <p:nvPr/>
        </p:nvSpPr>
        <p:spPr>
          <a:xfrm>
            <a:off x="1767078" y="4489704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</a:t>
            </a:r>
          </a:p>
        </p:txBody>
      </p:sp>
      <p:sp>
        <p:nvSpPr>
          <p:cNvPr id="64" name="!!rd_w3_1"/>
          <p:cNvSpPr/>
          <p:nvPr/>
        </p:nvSpPr>
        <p:spPr>
          <a:xfrm>
            <a:off x="2681478" y="4489704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!!rd_x3_1"/>
          <p:cNvSpPr/>
          <p:nvPr/>
        </p:nvSpPr>
        <p:spPr>
          <a:xfrm>
            <a:off x="3138678" y="4489704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12</a:t>
            </a:r>
          </a:p>
        </p:txBody>
      </p:sp>
      <p:sp>
        <p:nvSpPr>
          <p:cNvPr id="66" name="!!rd_w3_2"/>
          <p:cNvSpPr/>
          <p:nvPr/>
        </p:nvSpPr>
        <p:spPr>
          <a:xfrm>
            <a:off x="4053078" y="4489704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!!rd_x3_2"/>
          <p:cNvSpPr/>
          <p:nvPr/>
        </p:nvSpPr>
        <p:spPr>
          <a:xfrm>
            <a:off x="4510278" y="4489704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20</a:t>
            </a:r>
          </a:p>
        </p:txBody>
      </p:sp>
      <p:sp>
        <p:nvSpPr>
          <p:cNvPr id="68" name="!!rd_w3_3"/>
          <p:cNvSpPr/>
          <p:nvPr/>
        </p:nvSpPr>
        <p:spPr>
          <a:xfrm>
            <a:off x="5424678" y="4489704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!!rd_x3_3"/>
          <p:cNvSpPr/>
          <p:nvPr/>
        </p:nvSpPr>
        <p:spPr>
          <a:xfrm>
            <a:off x="5881878" y="4489704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28</a:t>
            </a:r>
          </a:p>
        </p:txBody>
      </p:sp>
      <p:sp>
        <p:nvSpPr>
          <p:cNvPr id="70" name="!!rd_w3_4"/>
          <p:cNvSpPr/>
          <p:nvPr/>
        </p:nvSpPr>
        <p:spPr>
          <a:xfrm>
            <a:off x="6796278" y="4489704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1" name="!!rd_x3_4"/>
          <p:cNvSpPr/>
          <p:nvPr/>
        </p:nvSpPr>
        <p:spPr>
          <a:xfrm>
            <a:off x="7253478" y="4489704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36</a:t>
            </a:r>
          </a:p>
        </p:txBody>
      </p:sp>
      <p:sp>
        <p:nvSpPr>
          <p:cNvPr id="72" name="!!rd_w4_0"/>
          <p:cNvSpPr/>
          <p:nvPr/>
        </p:nvSpPr>
        <p:spPr>
          <a:xfrm>
            <a:off x="1481328" y="4782312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3" name="!!rd_x4_0"/>
          <p:cNvSpPr/>
          <p:nvPr/>
        </p:nvSpPr>
        <p:spPr>
          <a:xfrm>
            <a:off x="1938528" y="4782312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5</a:t>
            </a:r>
          </a:p>
        </p:txBody>
      </p:sp>
      <p:sp>
        <p:nvSpPr>
          <p:cNvPr id="74" name="!!rd_w4_1"/>
          <p:cNvSpPr/>
          <p:nvPr/>
        </p:nvSpPr>
        <p:spPr>
          <a:xfrm>
            <a:off x="2852928" y="4782312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5" name="!!rd_x4_1"/>
          <p:cNvSpPr/>
          <p:nvPr/>
        </p:nvSpPr>
        <p:spPr>
          <a:xfrm>
            <a:off x="3310128" y="4782312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13</a:t>
            </a:r>
          </a:p>
        </p:txBody>
      </p:sp>
      <p:sp>
        <p:nvSpPr>
          <p:cNvPr id="76" name="!!rd_w4_2"/>
          <p:cNvSpPr/>
          <p:nvPr/>
        </p:nvSpPr>
        <p:spPr>
          <a:xfrm>
            <a:off x="4224528" y="4782312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7" name="!!rd_x4_2"/>
          <p:cNvSpPr/>
          <p:nvPr/>
        </p:nvSpPr>
        <p:spPr>
          <a:xfrm>
            <a:off x="4681728" y="4782312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21</a:t>
            </a:r>
          </a:p>
        </p:txBody>
      </p:sp>
      <p:sp>
        <p:nvSpPr>
          <p:cNvPr id="78" name="!!rd_w4_3"/>
          <p:cNvSpPr/>
          <p:nvPr/>
        </p:nvSpPr>
        <p:spPr>
          <a:xfrm>
            <a:off x="5596128" y="4782312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9" name="!!rd_x4_3"/>
          <p:cNvSpPr/>
          <p:nvPr/>
        </p:nvSpPr>
        <p:spPr>
          <a:xfrm>
            <a:off x="6053328" y="4782312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29</a:t>
            </a:r>
          </a:p>
        </p:txBody>
      </p:sp>
      <p:sp>
        <p:nvSpPr>
          <p:cNvPr id="80" name="!!rd_w4_4"/>
          <p:cNvSpPr/>
          <p:nvPr/>
        </p:nvSpPr>
        <p:spPr>
          <a:xfrm>
            <a:off x="6967728" y="4782312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1" name="!!rd_x4_4"/>
          <p:cNvSpPr/>
          <p:nvPr/>
        </p:nvSpPr>
        <p:spPr>
          <a:xfrm>
            <a:off x="7424928" y="4782312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37</a:t>
            </a:r>
          </a:p>
        </p:txBody>
      </p:sp>
      <p:sp>
        <p:nvSpPr>
          <p:cNvPr id="82" name="!!rd_w5_0"/>
          <p:cNvSpPr/>
          <p:nvPr/>
        </p:nvSpPr>
        <p:spPr>
          <a:xfrm>
            <a:off x="1652778" y="507492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3" name="!!rd_x5_0"/>
          <p:cNvSpPr/>
          <p:nvPr/>
        </p:nvSpPr>
        <p:spPr>
          <a:xfrm>
            <a:off x="2109978" y="507492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6</a:t>
            </a:r>
          </a:p>
        </p:txBody>
      </p:sp>
      <p:sp>
        <p:nvSpPr>
          <p:cNvPr id="84" name="!!rd_w5_1"/>
          <p:cNvSpPr/>
          <p:nvPr/>
        </p:nvSpPr>
        <p:spPr>
          <a:xfrm>
            <a:off x="3024378" y="507492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5" name="!!rd_x5_1"/>
          <p:cNvSpPr/>
          <p:nvPr/>
        </p:nvSpPr>
        <p:spPr>
          <a:xfrm>
            <a:off x="3481578" y="507492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14</a:t>
            </a:r>
          </a:p>
        </p:txBody>
      </p:sp>
      <p:sp>
        <p:nvSpPr>
          <p:cNvPr id="86" name="!!rd_w5_2"/>
          <p:cNvSpPr/>
          <p:nvPr/>
        </p:nvSpPr>
        <p:spPr>
          <a:xfrm>
            <a:off x="4395978" y="507492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7" name="!!rd_x5_2"/>
          <p:cNvSpPr/>
          <p:nvPr/>
        </p:nvSpPr>
        <p:spPr>
          <a:xfrm>
            <a:off x="4853178" y="507492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22</a:t>
            </a:r>
          </a:p>
        </p:txBody>
      </p:sp>
      <p:sp>
        <p:nvSpPr>
          <p:cNvPr id="88" name="!!rd_w5_3"/>
          <p:cNvSpPr/>
          <p:nvPr/>
        </p:nvSpPr>
        <p:spPr>
          <a:xfrm>
            <a:off x="5767578" y="507492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9" name="!!rd_x5_3"/>
          <p:cNvSpPr/>
          <p:nvPr/>
        </p:nvSpPr>
        <p:spPr>
          <a:xfrm>
            <a:off x="6224778" y="5074920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30</a:t>
            </a:r>
          </a:p>
        </p:txBody>
      </p:sp>
      <p:sp>
        <p:nvSpPr>
          <p:cNvPr id="90" name="!!rd_w5_4"/>
          <p:cNvSpPr/>
          <p:nvPr/>
        </p:nvSpPr>
        <p:spPr>
          <a:xfrm>
            <a:off x="7139178" y="5074920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1" name="!!rd_x5_4"/>
          <p:cNvSpPr/>
          <p:nvPr/>
        </p:nvSpPr>
        <p:spPr>
          <a:xfrm>
            <a:off x="7596378" y="5074920"/>
            <a:ext cx="88010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38</a:t>
            </a:r>
          </a:p>
        </p:txBody>
      </p:sp>
      <p:sp>
        <p:nvSpPr>
          <p:cNvPr id="92" name="!!rd_w6_0"/>
          <p:cNvSpPr/>
          <p:nvPr/>
        </p:nvSpPr>
        <p:spPr>
          <a:xfrm>
            <a:off x="1824228" y="536752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3" name="!!rd_x6_0"/>
          <p:cNvSpPr/>
          <p:nvPr/>
        </p:nvSpPr>
        <p:spPr>
          <a:xfrm>
            <a:off x="2281428" y="536752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7</a:t>
            </a:r>
          </a:p>
        </p:txBody>
      </p:sp>
      <p:sp>
        <p:nvSpPr>
          <p:cNvPr id="94" name="!!rd_w6_1"/>
          <p:cNvSpPr/>
          <p:nvPr/>
        </p:nvSpPr>
        <p:spPr>
          <a:xfrm>
            <a:off x="3195828" y="536752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5" name="!!rd_x6_1"/>
          <p:cNvSpPr/>
          <p:nvPr/>
        </p:nvSpPr>
        <p:spPr>
          <a:xfrm>
            <a:off x="3653028" y="536752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15</a:t>
            </a:r>
          </a:p>
        </p:txBody>
      </p:sp>
      <p:sp>
        <p:nvSpPr>
          <p:cNvPr id="96" name="!!rd_w6_2"/>
          <p:cNvSpPr/>
          <p:nvPr/>
        </p:nvSpPr>
        <p:spPr>
          <a:xfrm>
            <a:off x="4567428" y="536752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7" name="!!rd_x6_2"/>
          <p:cNvSpPr/>
          <p:nvPr/>
        </p:nvSpPr>
        <p:spPr>
          <a:xfrm>
            <a:off x="5024628" y="536752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23</a:t>
            </a:r>
          </a:p>
        </p:txBody>
      </p:sp>
      <p:sp>
        <p:nvSpPr>
          <p:cNvPr id="98" name="!!rd_w6_3"/>
          <p:cNvSpPr/>
          <p:nvPr/>
        </p:nvSpPr>
        <p:spPr>
          <a:xfrm>
            <a:off x="5939028" y="536752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9" name="!!rd_x6_3"/>
          <p:cNvSpPr/>
          <p:nvPr/>
        </p:nvSpPr>
        <p:spPr>
          <a:xfrm>
            <a:off x="6396228" y="5367528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31</a:t>
            </a:r>
          </a:p>
        </p:txBody>
      </p:sp>
      <p:sp>
        <p:nvSpPr>
          <p:cNvPr id="100" name="!!rd_w6_4"/>
          <p:cNvSpPr/>
          <p:nvPr/>
        </p:nvSpPr>
        <p:spPr>
          <a:xfrm>
            <a:off x="7310628" y="5367528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1" name="!!rd_x6_4"/>
          <p:cNvSpPr/>
          <p:nvPr/>
        </p:nvSpPr>
        <p:spPr>
          <a:xfrm>
            <a:off x="7767828" y="5367528"/>
            <a:ext cx="70865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39</a:t>
            </a:r>
          </a:p>
        </p:txBody>
      </p:sp>
      <p:sp>
        <p:nvSpPr>
          <p:cNvPr id="102" name="!!rd_w7_0"/>
          <p:cNvSpPr/>
          <p:nvPr/>
        </p:nvSpPr>
        <p:spPr>
          <a:xfrm>
            <a:off x="1995678" y="566013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3" name="!!rd_x7_0"/>
          <p:cNvSpPr/>
          <p:nvPr/>
        </p:nvSpPr>
        <p:spPr>
          <a:xfrm>
            <a:off x="2452878" y="566013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8</a:t>
            </a:r>
          </a:p>
        </p:txBody>
      </p:sp>
      <p:sp>
        <p:nvSpPr>
          <p:cNvPr id="104" name="!!rd_w7_1"/>
          <p:cNvSpPr/>
          <p:nvPr/>
        </p:nvSpPr>
        <p:spPr>
          <a:xfrm>
            <a:off x="3367278" y="566013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5" name="!!rd_x7_1"/>
          <p:cNvSpPr/>
          <p:nvPr/>
        </p:nvSpPr>
        <p:spPr>
          <a:xfrm>
            <a:off x="3824478" y="566013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16</a:t>
            </a:r>
          </a:p>
        </p:txBody>
      </p:sp>
      <p:sp>
        <p:nvSpPr>
          <p:cNvPr id="106" name="!!rd_w7_2"/>
          <p:cNvSpPr/>
          <p:nvPr/>
        </p:nvSpPr>
        <p:spPr>
          <a:xfrm>
            <a:off x="4738878" y="566013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7" name="!!rd_x7_2"/>
          <p:cNvSpPr/>
          <p:nvPr/>
        </p:nvSpPr>
        <p:spPr>
          <a:xfrm>
            <a:off x="5196078" y="566013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24</a:t>
            </a:r>
          </a:p>
        </p:txBody>
      </p:sp>
      <p:sp>
        <p:nvSpPr>
          <p:cNvPr id="108" name="!!rd_w7_3"/>
          <p:cNvSpPr/>
          <p:nvPr/>
        </p:nvSpPr>
        <p:spPr>
          <a:xfrm>
            <a:off x="6110478" y="566013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9" name="!!rd_x7_3"/>
          <p:cNvSpPr/>
          <p:nvPr/>
        </p:nvSpPr>
        <p:spPr>
          <a:xfrm>
            <a:off x="6567678" y="5660136"/>
            <a:ext cx="91440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32</a:t>
            </a:r>
          </a:p>
        </p:txBody>
      </p:sp>
      <p:sp>
        <p:nvSpPr>
          <p:cNvPr id="110" name="!!rd_w7_4"/>
          <p:cNvSpPr/>
          <p:nvPr/>
        </p:nvSpPr>
        <p:spPr>
          <a:xfrm>
            <a:off x="7482078" y="5660136"/>
            <a:ext cx="45720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1" name="!!rd_x7_4"/>
          <p:cNvSpPr/>
          <p:nvPr/>
        </p:nvSpPr>
        <p:spPr>
          <a:xfrm>
            <a:off x="7939278" y="5660136"/>
            <a:ext cx="53720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40</a:t>
            </a:r>
          </a:p>
        </p:txBody>
      </p:sp>
      <p:cxnSp>
        <p:nvCxnSpPr>
          <p:cNvPr id="112" name="!!rd_time"/>
          <p:cNvCxnSpPr/>
          <p:nvPr/>
        </p:nvCxnSpPr>
        <p:spPr>
          <a:xfrm>
            <a:off x="795528" y="6089903"/>
            <a:ext cx="768096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3" name="!!rd_time_l"/>
          <p:cNvSpPr txBox="1"/>
          <p:nvPr/>
        </p:nvSpPr>
        <p:spPr>
          <a:xfrm>
            <a:off x="7562088" y="6135624"/>
            <a:ext cx="914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time</a:t>
            </a:r>
          </a:p>
        </p:txBody>
      </p:sp>
      <p:sp>
        <p:nvSpPr>
          <p:cNvPr id="114" name="!!rd_leg_w"/>
          <p:cNvSpPr/>
          <p:nvPr/>
        </p:nvSpPr>
        <p:spPr>
          <a:xfrm>
            <a:off x="8778240" y="4892040"/>
            <a:ext cx="365760" cy="201168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5" name="!!rd_leg_wl"/>
          <p:cNvSpPr txBox="1"/>
          <p:nvPr/>
        </p:nvSpPr>
        <p:spPr>
          <a:xfrm>
            <a:off x="9235440" y="4828032"/>
            <a:ext cx="237744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waiting for the first byte</a:t>
            </a:r>
          </a:p>
        </p:txBody>
      </p:sp>
      <p:sp>
        <p:nvSpPr>
          <p:cNvPr id="116" name="!!rd_leg_x"/>
          <p:cNvSpPr/>
          <p:nvPr/>
        </p:nvSpPr>
        <p:spPr>
          <a:xfrm>
            <a:off x="8778240" y="5303520"/>
            <a:ext cx="365760" cy="201168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7" name="!!rd_leg_xl"/>
          <p:cNvSpPr txBox="1"/>
          <p:nvPr/>
        </p:nvSpPr>
        <p:spPr>
          <a:xfrm>
            <a:off x="9235440" y="5239512"/>
            <a:ext cx="219456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transferring range n</a:t>
            </a:r>
          </a:p>
        </p:txBody>
      </p:sp>
      <p:sp>
        <p:nvSpPr>
          <p:cNvPr id="118" name="!!rd_card2a"/>
          <p:cNvSpPr/>
          <p:nvPr/>
        </p:nvSpPr>
        <p:spPr>
          <a:xfrm>
            <a:off x="8778240" y="1828800"/>
            <a:ext cx="2798064" cy="1188720"/>
          </a:xfrm>
          <a:prstGeom prst="roundRect">
            <a:avLst>
              <a:gd name="adj" fmla="val 8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9" name="!!rd_card2a_big"/>
          <p:cNvSpPr txBox="1"/>
          <p:nvPr/>
        </p:nvSpPr>
        <p:spPr>
          <a:xfrm>
            <a:off x="8961119" y="1920240"/>
            <a:ext cx="2432304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>
                <a:solidFill>
                  <a:schemeClr val="tx2"/>
                </a:solidFill>
                <a:latin typeface="Amazon Ember Display"/>
              </a:rPr>
              <a:t>Known ahead</a:t>
            </a:r>
          </a:p>
        </p:txBody>
      </p:sp>
      <p:sp>
        <p:nvSpPr>
          <p:cNvPr id="120" name="!!rd_card2a_small"/>
          <p:cNvSpPr txBox="1"/>
          <p:nvPr/>
        </p:nvSpPr>
        <p:spPr>
          <a:xfrm>
            <a:off x="8961119" y="2487168"/>
            <a:ext cx="243230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next ranges: immutable,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read in order</a:t>
            </a:r>
          </a:p>
        </p:txBody>
      </p:sp>
      <p:sp>
        <p:nvSpPr>
          <p:cNvPr id="121" name="!!rd_card2"/>
          <p:cNvSpPr/>
          <p:nvPr/>
        </p:nvSpPr>
        <p:spPr>
          <a:xfrm>
            <a:off x="8778240" y="3154680"/>
            <a:ext cx="2798064" cy="1188720"/>
          </a:xfrm>
          <a:prstGeom prst="roundRect">
            <a:avLst>
              <a:gd name="adj" fmla="val 8000"/>
            </a:avLst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22" name="!!rd_card2_big"/>
          <p:cNvSpPr txBox="1"/>
          <p:nvPr/>
        </p:nvSpPr>
        <p:spPr>
          <a:xfrm>
            <a:off x="8961119" y="3246120"/>
            <a:ext cx="2432304" cy="5029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>
                <a:solidFill>
                  <a:schemeClr val="tx2"/>
                </a:solidFill>
                <a:latin typeface="Amazon Ember Display"/>
              </a:rPr>
              <a:t>Up to 32</a:t>
            </a:r>
          </a:p>
        </p:txBody>
      </p:sp>
      <p:sp>
        <p:nvSpPr>
          <p:cNvPr id="123" name="!!rd_card2_small"/>
          <p:cNvSpPr txBox="1"/>
          <p:nvPr/>
        </p:nvSpPr>
        <p:spPr>
          <a:xfrm>
            <a:off x="8961119" y="3813048"/>
            <a:ext cx="243230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requests in flight,</a:t>
            </a:r>
          </a:p>
          <a:p>
            <a:pPr algn="l"/>
            <a:r>
              <a:rPr sz="1400" b="0">
                <a:solidFill>
                  <a:schemeClr val="tx2"/>
                </a:solidFill>
                <a:latin typeface="Amazon Ember Display"/>
              </a:rPr>
              <a:t>tuned to throughput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6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65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8" grpId="0" animBg="1"/>
      <p:bldP spid="119" grpId="0" animBg="1"/>
      <p:bldP spid="120" grpId="0" animBg="1"/>
      <p:bldP spid="121" grpId="0" animBg="1"/>
      <p:bldP spid="122" grpId="0" animBg="1"/>
      <p:bldP spid="123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The reader fetches at the consumer's pace</a:t>
            </a:r>
          </a:p>
        </p:txBody>
      </p:sp>
      <p:sp>
        <p:nvSpPr>
          <p:cNvPr id="3" name="!!sd_a_label"/>
          <p:cNvSpPr txBox="1"/>
          <p:nvPr/>
        </p:nvSpPr>
        <p:spPr>
          <a:xfrm>
            <a:off x="612648" y="194767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FAST CONSUMER: KEEP ASKING</a:t>
            </a:r>
          </a:p>
        </p:txBody>
      </p:sp>
      <p:sp>
        <p:nvSpPr>
          <p:cNvPr id="4" name="!!sd_a_consumer"/>
          <p:cNvSpPr/>
          <p:nvPr/>
        </p:nvSpPr>
        <p:spPr>
          <a:xfrm>
            <a:off x="612648" y="2331720"/>
            <a:ext cx="155448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Consumer</a:t>
            </a:r>
          </a:p>
        </p:txBody>
      </p:sp>
      <p:cxnSp>
        <p:nvCxnSpPr>
          <p:cNvPr id="5" name="!!sd_a_drain"/>
          <p:cNvCxnSpPr/>
          <p:nvPr/>
        </p:nvCxnSpPr>
        <p:spPr>
          <a:xfrm flipH="1">
            <a:off x="2167128" y="2606039"/>
            <a:ext cx="50292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!!sd_a_buffer"/>
          <p:cNvSpPr/>
          <p:nvPr/>
        </p:nvSpPr>
        <p:spPr>
          <a:xfrm>
            <a:off x="2670048" y="2331720"/>
            <a:ext cx="4937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sd_a_b0"/>
          <p:cNvSpPr/>
          <p:nvPr/>
        </p:nvSpPr>
        <p:spPr>
          <a:xfrm>
            <a:off x="2807208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sd_a_b1"/>
          <p:cNvSpPr/>
          <p:nvPr/>
        </p:nvSpPr>
        <p:spPr>
          <a:xfrm>
            <a:off x="3200400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sd_a_b2"/>
          <p:cNvSpPr/>
          <p:nvPr/>
        </p:nvSpPr>
        <p:spPr>
          <a:xfrm>
            <a:off x="3593591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0" name="!!sd_a_s3"/>
          <p:cNvSpPr/>
          <p:nvPr/>
        </p:nvSpPr>
        <p:spPr>
          <a:xfrm>
            <a:off x="9802368" y="2331720"/>
            <a:ext cx="1773935" cy="54864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1" name="!!sd_a_s3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39528" y="2441448"/>
            <a:ext cx="329184" cy="329184"/>
          </a:xfrm>
          <a:prstGeom prst="rect">
            <a:avLst/>
          </a:prstGeom>
        </p:spPr>
      </p:pic>
      <p:sp>
        <p:nvSpPr>
          <p:cNvPr id="12" name="!!sd_a_s3label"/>
          <p:cNvSpPr txBox="1"/>
          <p:nvPr/>
        </p:nvSpPr>
        <p:spPr>
          <a:xfrm>
            <a:off x="10351008" y="2331720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cxnSp>
        <p:nvCxnSpPr>
          <p:cNvPr id="13" name="!!sd_a_supply"/>
          <p:cNvCxnSpPr/>
          <p:nvPr/>
        </p:nvCxnSpPr>
        <p:spPr>
          <a:xfrm flipH="1">
            <a:off x="7607808" y="2606039"/>
            <a:ext cx="2194560" cy="0"/>
          </a:xfrm>
          <a:prstGeom prst="line">
            <a:avLst/>
          </a:prstGeom>
          <a:ln w="571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!!sd_a_f0"/>
          <p:cNvSpPr/>
          <p:nvPr/>
        </p:nvSpPr>
        <p:spPr>
          <a:xfrm>
            <a:off x="7973568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5" name="!!sd_a_f1"/>
          <p:cNvSpPr/>
          <p:nvPr/>
        </p:nvSpPr>
        <p:spPr>
          <a:xfrm>
            <a:off x="8412480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6" name="!!sd_a_f2"/>
          <p:cNvSpPr/>
          <p:nvPr/>
        </p:nvSpPr>
        <p:spPr>
          <a:xfrm>
            <a:off x="8851392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7" name="!!sd_a_f3"/>
          <p:cNvSpPr/>
          <p:nvPr/>
        </p:nvSpPr>
        <p:spPr>
          <a:xfrm>
            <a:off x="9290304" y="2432303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bg1"/>
          </a:solidFill>
          <a:ln w="25400">
            <a:solidFill>
              <a:schemeClr val="accent1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8" name="!!sd_b_label"/>
          <p:cNvSpPr txBox="1"/>
          <p:nvPr/>
        </p:nvSpPr>
        <p:spPr>
          <a:xfrm>
            <a:off x="612648" y="3959352"/>
            <a:ext cx="5486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SLOW CONSUMER: STOP AT THE CAP</a:t>
            </a:r>
          </a:p>
        </p:txBody>
      </p:sp>
      <p:sp>
        <p:nvSpPr>
          <p:cNvPr id="19" name="!!sd_b_consumer"/>
          <p:cNvSpPr/>
          <p:nvPr/>
        </p:nvSpPr>
        <p:spPr>
          <a:xfrm>
            <a:off x="612648" y="4343400"/>
            <a:ext cx="1554480" cy="54864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600" b="0">
                <a:solidFill>
                  <a:schemeClr val="tx2"/>
                </a:solidFill>
                <a:latin typeface="Amazon Ember Display"/>
              </a:rPr>
              <a:t>Consumer</a:t>
            </a:r>
          </a:p>
        </p:txBody>
      </p:sp>
      <p:cxnSp>
        <p:nvCxnSpPr>
          <p:cNvPr id="20" name="!!sd_b_drain"/>
          <p:cNvCxnSpPr/>
          <p:nvPr/>
        </p:nvCxnSpPr>
        <p:spPr>
          <a:xfrm flipH="1">
            <a:off x="2167128" y="4617720"/>
            <a:ext cx="502920" cy="0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!!sd_b_buffer"/>
          <p:cNvSpPr/>
          <p:nvPr/>
        </p:nvSpPr>
        <p:spPr>
          <a:xfrm>
            <a:off x="2670048" y="4343400"/>
            <a:ext cx="4937760" cy="548640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2" name="!!sd_b_b0"/>
          <p:cNvSpPr/>
          <p:nvPr/>
        </p:nvSpPr>
        <p:spPr>
          <a:xfrm>
            <a:off x="2807208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3" name="!!sd_b_b1"/>
          <p:cNvSpPr/>
          <p:nvPr/>
        </p:nvSpPr>
        <p:spPr>
          <a:xfrm>
            <a:off x="3200400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sd_b_b2"/>
          <p:cNvSpPr/>
          <p:nvPr/>
        </p:nvSpPr>
        <p:spPr>
          <a:xfrm>
            <a:off x="3593591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sd_b_b3"/>
          <p:cNvSpPr/>
          <p:nvPr/>
        </p:nvSpPr>
        <p:spPr>
          <a:xfrm>
            <a:off x="3986783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sd_b_b4"/>
          <p:cNvSpPr/>
          <p:nvPr/>
        </p:nvSpPr>
        <p:spPr>
          <a:xfrm>
            <a:off x="4379976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sd_b_b5"/>
          <p:cNvSpPr/>
          <p:nvPr/>
        </p:nvSpPr>
        <p:spPr>
          <a:xfrm>
            <a:off x="4773168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8" name="!!sd_b_b6"/>
          <p:cNvSpPr/>
          <p:nvPr/>
        </p:nvSpPr>
        <p:spPr>
          <a:xfrm>
            <a:off x="5166360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9" name="!!sd_b_b7"/>
          <p:cNvSpPr/>
          <p:nvPr/>
        </p:nvSpPr>
        <p:spPr>
          <a:xfrm>
            <a:off x="5559552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0" name="!!sd_b_b8"/>
          <p:cNvSpPr/>
          <p:nvPr/>
        </p:nvSpPr>
        <p:spPr>
          <a:xfrm>
            <a:off x="5952744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1" name="!!sd_b_b9"/>
          <p:cNvSpPr/>
          <p:nvPr/>
        </p:nvSpPr>
        <p:spPr>
          <a:xfrm>
            <a:off x="6345936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2" name="!!sd_b_b10"/>
          <p:cNvSpPr/>
          <p:nvPr/>
        </p:nvSpPr>
        <p:spPr>
          <a:xfrm>
            <a:off x="6739127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3" name="!!sd_b_b11"/>
          <p:cNvSpPr/>
          <p:nvPr/>
        </p:nvSpPr>
        <p:spPr>
          <a:xfrm>
            <a:off x="7132319" y="4443984"/>
            <a:ext cx="347472" cy="347472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4" name="!!sd_b_s3"/>
          <p:cNvSpPr/>
          <p:nvPr/>
        </p:nvSpPr>
        <p:spPr>
          <a:xfrm>
            <a:off x="9802368" y="4343400"/>
            <a:ext cx="1773935" cy="54864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35" name="!!sd_b_s3icon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939528" y="4453128"/>
            <a:ext cx="329184" cy="329184"/>
          </a:xfrm>
          <a:prstGeom prst="rect">
            <a:avLst/>
          </a:prstGeom>
        </p:spPr>
      </p:pic>
      <p:sp>
        <p:nvSpPr>
          <p:cNvPr id="36" name="!!sd_b_s3label"/>
          <p:cNvSpPr txBox="1"/>
          <p:nvPr/>
        </p:nvSpPr>
        <p:spPr>
          <a:xfrm>
            <a:off x="10351008" y="4343400"/>
            <a:ext cx="164592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AMAZON S3</a:t>
            </a:r>
          </a:p>
        </p:txBody>
      </p:sp>
      <p:cxnSp>
        <p:nvCxnSpPr>
          <p:cNvPr id="37" name="!!sd_b_supply"/>
          <p:cNvCxnSpPr/>
          <p:nvPr/>
        </p:nvCxnSpPr>
        <p:spPr>
          <a:xfrm flipH="1">
            <a:off x="7607808" y="4617720"/>
            <a:ext cx="2194560" cy="0"/>
          </a:xfrm>
          <a:prstGeom prst="line">
            <a:avLst/>
          </a:prstGeom>
          <a:ln w="28575">
            <a:solidFill>
              <a:schemeClr val="bg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!!sd_b_paused"/>
          <p:cNvSpPr txBox="1"/>
          <p:nvPr/>
        </p:nvSpPr>
        <p:spPr>
          <a:xfrm>
            <a:off x="7607808" y="4910328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paused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2715768" y="4206240"/>
            <a:ext cx="4846320" cy="0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Connector 39"/>
          <p:cNvCxnSpPr/>
          <p:nvPr/>
        </p:nvCxnSpPr>
        <p:spPr>
          <a:xfrm>
            <a:off x="2715768" y="4114800"/>
            <a:ext cx="0" cy="18287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Connector 40"/>
          <p:cNvCxnSpPr/>
          <p:nvPr/>
        </p:nvCxnSpPr>
        <p:spPr>
          <a:xfrm>
            <a:off x="7562088" y="4114800"/>
            <a:ext cx="0" cy="18287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715768" y="3840479"/>
            <a:ext cx="4846320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endParaRPr/>
          </a:p>
        </p:txBody>
      </p:sp>
      <p:sp>
        <p:nvSpPr>
          <p:cNvPr id="43" name="!!sd_b_caplabel"/>
          <p:cNvSpPr txBox="1"/>
          <p:nvPr/>
        </p:nvSpPr>
        <p:spPr>
          <a:xfrm>
            <a:off x="2670048" y="4937760"/>
            <a:ext cx="49377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Mono"/>
              </a:rPr>
              <a:t>buffer cap: 256 MiB per reader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43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One consumer reads S3 with local-disk throughput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12648" y="2651760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800" b="0">
                <a:solidFill>
                  <a:schemeClr val="tx2"/>
                </a:solidFill>
                <a:latin typeface="Amazon Ember Display"/>
              </a:rPr>
              <a:t>One request at a time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3904488" y="2651760"/>
            <a:ext cx="411479" cy="548640"/>
          </a:xfrm>
          <a:prstGeom prst="roundRect">
            <a:avLst>
              <a:gd name="adj" fmla="val 15000"/>
            </a:avLst>
          </a:prstGeom>
          <a:solidFill>
            <a:schemeClr val="accent5">
              <a:lumMod val="55000"/>
              <a:lumOff val="4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4453128" y="2651760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40 MB/s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12648" y="3520439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800" b="0">
                <a:solidFill>
                  <a:schemeClr val="tx2"/>
                </a:solidFill>
                <a:latin typeface="Amazon Ember Display"/>
              </a:rPr>
              <a:t>Pipelined requests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904488" y="3520439"/>
            <a:ext cx="6172200" cy="548640"/>
          </a:xfrm>
          <a:prstGeom prst="roundRect">
            <a:avLst>
              <a:gd name="adj" fmla="val 15000"/>
            </a:avLst>
          </a:prstGeom>
          <a:solidFill>
            <a:schemeClr val="accent3">
              <a:lumMod val="55000"/>
              <a:lumOff val="4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10471023" y="3520439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chemeClr val="tx2"/>
                </a:solidFill>
                <a:latin typeface="Amazon Ember Display"/>
              </a:rPr>
              <a:t>600 MB/s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12648" y="4389120"/>
            <a:ext cx="310896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r"/>
            <a:r>
              <a:rPr sz="1800" b="0">
                <a:solidFill>
                  <a:schemeClr val="tx2"/>
                </a:solidFill>
                <a:latin typeface="Amazon Ember Display"/>
              </a:rPr>
              <a:t>Local disk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904488" y="4389120"/>
            <a:ext cx="6172200" cy="548640"/>
          </a:xfrm>
          <a:prstGeom prst="roundRect">
            <a:avLst>
              <a:gd name="adj" fmla="val 15000"/>
            </a:avLst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0471023" y="4389120"/>
            <a:ext cx="2011680" cy="548640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2000" b="1">
                <a:solidFill>
                  <a:schemeClr val="tx2"/>
                </a:solidFill>
                <a:latin typeface="Amazon Ember Display"/>
              </a:rPr>
              <a:t>600 MB/s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0333863" y="2423160"/>
            <a:ext cx="0" cy="2651760"/>
          </a:xfrm>
          <a:prstGeom prst="line">
            <a:avLst/>
          </a:prstGeom>
          <a:ln w="28575">
            <a:solidFill>
              <a:schemeClr val="accent4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8047863" y="2148839"/>
            <a:ext cx="219456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r"/>
            <a:r>
              <a:rPr sz="1200" b="0">
                <a:solidFill>
                  <a:schemeClr val="tx2"/>
                </a:solidFill>
                <a:latin typeface="Amazon Ember Mono"/>
              </a:rPr>
              <a:t>5 Gbps network limit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" y="5760720"/>
            <a:ext cx="10963656" cy="32004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>
                <a:solidFill>
                  <a:schemeClr val="tx2"/>
                </a:solidFill>
                <a:latin typeface="Amazon Ember Display"/>
              </a:rPr>
              <a:t>A single consumer, figures rounded. Consumers read independently.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Three ideas behind infinite streams</a:t>
            </a:r>
          </a:p>
        </p:txBody>
      </p:sp>
      <p:sp>
        <p:nvSpPr>
          <p:cNvPr id="3" name="!!rc0_0"/>
          <p:cNvSpPr/>
          <p:nvPr/>
        </p:nvSpPr>
        <p:spPr>
          <a:xfrm>
            <a:off x="612648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" name="!!rc0_1"/>
          <p:cNvSpPr txBox="1"/>
          <p:nvPr/>
        </p:nvSpPr>
        <p:spPr>
          <a:xfrm>
            <a:off x="886968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EXTEND, DON'T FORK</a:t>
            </a:r>
          </a:p>
        </p:txBody>
      </p:sp>
      <p:sp>
        <p:nvSpPr>
          <p:cNvPr id="5" name="!!rc0_2"/>
          <p:cNvSpPr/>
          <p:nvPr/>
        </p:nvSpPr>
        <p:spPr>
          <a:xfrm>
            <a:off x="886968" y="3108960"/>
            <a:ext cx="1371600" cy="685800"/>
          </a:xfrm>
          <a:prstGeom prst="roundRect">
            <a:avLst>
              <a:gd name="adj" fmla="val 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" name="!!rc0_3"/>
          <p:cNvSpPr/>
          <p:nvPr/>
        </p:nvSpPr>
        <p:spPr>
          <a:xfrm>
            <a:off x="1024127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" name="!!rc0_4"/>
          <p:cNvSpPr/>
          <p:nvPr/>
        </p:nvSpPr>
        <p:spPr>
          <a:xfrm>
            <a:off x="1408175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" name="!!rc0_5"/>
          <p:cNvSpPr/>
          <p:nvPr/>
        </p:nvSpPr>
        <p:spPr>
          <a:xfrm>
            <a:off x="1792224" y="3291839"/>
            <a:ext cx="310896" cy="310896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9" name="!!rc0_6"/>
          <p:cNvSpPr/>
          <p:nvPr/>
        </p:nvSpPr>
        <p:spPr>
          <a:xfrm>
            <a:off x="2667000" y="2560320"/>
            <a:ext cx="114300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cxnSp>
        <p:nvCxnSpPr>
          <p:cNvPr id="10" name="!!rc0_7"/>
          <p:cNvCxnSpPr/>
          <p:nvPr/>
        </p:nvCxnSpPr>
        <p:spPr>
          <a:xfrm flipV="1">
            <a:off x="2258568" y="2788920"/>
            <a:ext cx="408432" cy="658367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!!rc0_8"/>
          <p:cNvSpPr/>
          <p:nvPr/>
        </p:nvSpPr>
        <p:spPr>
          <a:xfrm>
            <a:off x="2667000" y="3246120"/>
            <a:ext cx="1143000" cy="457200"/>
          </a:xfrm>
          <a:prstGeom prst="roundRect">
            <a:avLst>
              <a:gd name="adj" fmla="val 18000"/>
            </a:avLst>
          </a:prstGeom>
          <a:noFill/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0">
                <a:solidFill>
                  <a:schemeClr val="tx2"/>
                </a:solidFill>
                <a:latin typeface="Amazon Ember Display"/>
              </a:rPr>
              <a:t>replica</a:t>
            </a:r>
          </a:p>
        </p:txBody>
      </p:sp>
      <p:cxnSp>
        <p:nvCxnSpPr>
          <p:cNvPr id="12" name="!!rc0_9"/>
          <p:cNvCxnSpPr/>
          <p:nvPr/>
        </p:nvCxnSpPr>
        <p:spPr>
          <a:xfrm>
            <a:off x="2258568" y="3447287"/>
            <a:ext cx="408432" cy="27433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!!rc0_10"/>
          <p:cNvSpPr/>
          <p:nvPr/>
        </p:nvSpPr>
        <p:spPr>
          <a:xfrm>
            <a:off x="2667000" y="3931920"/>
            <a:ext cx="1143000" cy="457200"/>
          </a:xfrm>
          <a:prstGeom prst="roundRect">
            <a:avLst>
              <a:gd name="adj" fmla="val 8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pic>
        <p:nvPicPr>
          <p:cNvPr id="14" name="!!rc0_11" descr="Amazon_S3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3051048" y="3995928"/>
            <a:ext cx="329184" cy="329184"/>
          </a:xfrm>
          <a:prstGeom prst="rect">
            <a:avLst/>
          </a:prstGeom>
        </p:spPr>
      </p:pic>
      <p:cxnSp>
        <p:nvCxnSpPr>
          <p:cNvPr id="15" name="!!rc0_12"/>
          <p:cNvCxnSpPr/>
          <p:nvPr/>
        </p:nvCxnSpPr>
        <p:spPr>
          <a:xfrm>
            <a:off x="2258568" y="3447287"/>
            <a:ext cx="408432" cy="713233"/>
          </a:xfrm>
          <a:prstGeom prst="line">
            <a:avLst/>
          </a:prstGeom>
          <a:ln w="19050">
            <a:solidFill>
              <a:schemeClr val="tx2"/>
            </a:solidFill>
            <a:prstDash val="dash"/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!!rc0_13"/>
          <p:cNvSpPr txBox="1"/>
          <p:nvPr/>
        </p:nvSpPr>
        <p:spPr>
          <a:xfrm>
            <a:off x="886968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Upload is a replica</a:t>
            </a:r>
          </a:p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that doesn't vote</a:t>
            </a:r>
          </a:p>
        </p:txBody>
      </p:sp>
      <p:sp>
        <p:nvSpPr>
          <p:cNvPr id="17" name="!!rc0_14"/>
          <p:cNvSpPr/>
          <p:nvPr/>
        </p:nvSpPr>
        <p:spPr>
          <a:xfrm>
            <a:off x="3444240" y="19659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  <p:sp>
        <p:nvSpPr>
          <p:cNvPr id="18" name="!!rc1_0"/>
          <p:cNvSpPr/>
          <p:nvPr/>
        </p:nvSpPr>
        <p:spPr>
          <a:xfrm>
            <a:off x="4358640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19" name="!!rc1_1"/>
          <p:cNvSpPr txBox="1"/>
          <p:nvPr/>
        </p:nvSpPr>
        <p:spPr>
          <a:xfrm>
            <a:off x="4632960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NEVER GROW LINEARLY</a:t>
            </a:r>
          </a:p>
        </p:txBody>
      </p:sp>
      <p:sp>
        <p:nvSpPr>
          <p:cNvPr id="20" name="!!rc1_2"/>
          <p:cNvSpPr/>
          <p:nvPr/>
        </p:nvSpPr>
        <p:spPr>
          <a:xfrm>
            <a:off x="4632960" y="2560320"/>
            <a:ext cx="2923032" cy="457200"/>
          </a:xfrm>
          <a:prstGeom prst="roundRect">
            <a:avLst>
              <a:gd name="adj" fmla="val 10000"/>
            </a:avLst>
          </a:prstGeom>
          <a:solidFill>
            <a:schemeClr val="bg1"/>
          </a:solidFill>
          <a:ln w="1905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1" name="!!rc1_3"/>
          <p:cNvSpPr/>
          <p:nvPr/>
        </p:nvSpPr>
        <p:spPr>
          <a:xfrm>
            <a:off x="4742688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K</a:t>
            </a:r>
          </a:p>
        </p:txBody>
      </p:sp>
      <p:sp>
        <p:nvSpPr>
          <p:cNvPr id="22" name="!!rc1_4"/>
          <p:cNvSpPr/>
          <p:nvPr/>
        </p:nvSpPr>
        <p:spPr>
          <a:xfrm>
            <a:off x="5035296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3" name="!!rc1_5"/>
          <p:cNvSpPr/>
          <p:nvPr/>
        </p:nvSpPr>
        <p:spPr>
          <a:xfrm>
            <a:off x="5327904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4" name="!!rc1_6"/>
          <p:cNvSpPr/>
          <p:nvPr/>
        </p:nvSpPr>
        <p:spPr>
          <a:xfrm>
            <a:off x="5620512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5" name="!!rc1_7"/>
          <p:cNvSpPr/>
          <p:nvPr/>
        </p:nvSpPr>
        <p:spPr>
          <a:xfrm>
            <a:off x="5913120" y="2670048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6" name="!!rc1_8"/>
          <p:cNvSpPr/>
          <p:nvPr/>
        </p:nvSpPr>
        <p:spPr>
          <a:xfrm>
            <a:off x="4632960" y="3291839"/>
            <a:ext cx="2923032" cy="411480"/>
          </a:xfrm>
          <a:prstGeom prst="roundRect">
            <a:avLst>
              <a:gd name="adj" fmla="val 10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27" name="!!rc1_9"/>
          <p:cNvSpPr/>
          <p:nvPr/>
        </p:nvSpPr>
        <p:spPr>
          <a:xfrm>
            <a:off x="4742688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8" name="!!rc1_10"/>
          <p:cNvSpPr/>
          <p:nvPr/>
        </p:nvSpPr>
        <p:spPr>
          <a:xfrm>
            <a:off x="5035296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29" name="!!rc1_11"/>
          <p:cNvSpPr/>
          <p:nvPr/>
        </p:nvSpPr>
        <p:spPr>
          <a:xfrm>
            <a:off x="5327904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0" name="!!rc1_12"/>
          <p:cNvSpPr/>
          <p:nvPr/>
        </p:nvSpPr>
        <p:spPr>
          <a:xfrm>
            <a:off x="5620512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1" name="!!rc1_13"/>
          <p:cNvSpPr/>
          <p:nvPr/>
        </p:nvSpPr>
        <p:spPr>
          <a:xfrm>
            <a:off x="5913120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2" name="!!rc1_14"/>
          <p:cNvSpPr/>
          <p:nvPr/>
        </p:nvSpPr>
        <p:spPr>
          <a:xfrm>
            <a:off x="6205728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3" name="!!rc1_15"/>
          <p:cNvSpPr/>
          <p:nvPr/>
        </p:nvSpPr>
        <p:spPr>
          <a:xfrm>
            <a:off x="6498336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4" name="!!rc1_16"/>
          <p:cNvSpPr/>
          <p:nvPr/>
        </p:nvSpPr>
        <p:spPr>
          <a:xfrm>
            <a:off x="6790944" y="3383279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200" b="1">
                <a:solidFill>
                  <a:schemeClr val="tx2"/>
                </a:solidFill>
                <a:latin typeface="Amazon Ember Display"/>
              </a:rPr>
              <a:t>G</a:t>
            </a:r>
          </a:p>
        </p:txBody>
      </p:sp>
      <p:sp>
        <p:nvSpPr>
          <p:cNvPr id="35" name="!!rc1_17"/>
          <p:cNvSpPr/>
          <p:nvPr/>
        </p:nvSpPr>
        <p:spPr>
          <a:xfrm>
            <a:off x="4632960" y="4023360"/>
            <a:ext cx="2923032" cy="411480"/>
          </a:xfrm>
          <a:prstGeom prst="roundRect">
            <a:avLst>
              <a:gd name="adj" fmla="val 10000"/>
            </a:avLst>
          </a:prstGeom>
          <a:solidFill>
            <a:schemeClr val="accent2">
              <a:lumMod val="15000"/>
              <a:lumOff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6" name="!!rc1_18"/>
          <p:cNvSpPr/>
          <p:nvPr/>
        </p:nvSpPr>
        <p:spPr>
          <a:xfrm>
            <a:off x="4742688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7" name="!!rc1_19"/>
          <p:cNvSpPr/>
          <p:nvPr/>
        </p:nvSpPr>
        <p:spPr>
          <a:xfrm>
            <a:off x="5035296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8" name="!!rc1_20"/>
          <p:cNvSpPr/>
          <p:nvPr/>
        </p:nvSpPr>
        <p:spPr>
          <a:xfrm>
            <a:off x="5327904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39" name="!!rc1_21"/>
          <p:cNvSpPr/>
          <p:nvPr/>
        </p:nvSpPr>
        <p:spPr>
          <a:xfrm>
            <a:off x="5620512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0" name="!!rc1_22"/>
          <p:cNvSpPr/>
          <p:nvPr/>
        </p:nvSpPr>
        <p:spPr>
          <a:xfrm>
            <a:off x="5913120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1" name="!!rc1_23"/>
          <p:cNvSpPr/>
          <p:nvPr/>
        </p:nvSpPr>
        <p:spPr>
          <a:xfrm>
            <a:off x="6205728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2" name="!!rc1_24"/>
          <p:cNvSpPr/>
          <p:nvPr/>
        </p:nvSpPr>
        <p:spPr>
          <a:xfrm>
            <a:off x="6498336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3" name="!!rc1_25"/>
          <p:cNvSpPr/>
          <p:nvPr/>
        </p:nvSpPr>
        <p:spPr>
          <a:xfrm>
            <a:off x="6790944" y="4114800"/>
            <a:ext cx="237744" cy="237744"/>
          </a:xfrm>
          <a:prstGeom prst="roundRect">
            <a:avLst>
              <a:gd name="adj" fmla="val 2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cxnSp>
        <p:nvCxnSpPr>
          <p:cNvPr id="44" name="!!rc1_26"/>
          <p:cNvCxnSpPr/>
          <p:nvPr/>
        </p:nvCxnSpPr>
        <p:spPr>
          <a:xfrm>
            <a:off x="4861560" y="2907791"/>
            <a:ext cx="0" cy="384048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!!rc1_27"/>
          <p:cNvCxnSpPr/>
          <p:nvPr/>
        </p:nvCxnSpPr>
        <p:spPr>
          <a:xfrm>
            <a:off x="5739384" y="3639311"/>
            <a:ext cx="0" cy="384049"/>
          </a:xfrm>
          <a:prstGeom prst="line">
            <a:avLst/>
          </a:prstGeom>
          <a:ln w="19050">
            <a:solidFill>
              <a:schemeClr val="tx2"/>
            </a:solidFill>
            <a:tailEnd type="triangle" w="med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!!rc1_28"/>
          <p:cNvSpPr txBox="1"/>
          <p:nvPr/>
        </p:nvSpPr>
        <p:spPr>
          <a:xfrm>
            <a:off x="4632960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A tree finds any</a:t>
            </a:r>
          </a:p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object in 3 GETs</a:t>
            </a:r>
          </a:p>
        </p:txBody>
      </p:sp>
      <p:sp>
        <p:nvSpPr>
          <p:cNvPr id="47" name="!!rc1_29"/>
          <p:cNvSpPr/>
          <p:nvPr/>
        </p:nvSpPr>
        <p:spPr>
          <a:xfrm>
            <a:off x="7190231" y="19659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  <p:sp>
        <p:nvSpPr>
          <p:cNvPr id="48" name="!!rc2_0"/>
          <p:cNvSpPr/>
          <p:nvPr/>
        </p:nvSpPr>
        <p:spPr>
          <a:xfrm>
            <a:off x="8104632" y="1828800"/>
            <a:ext cx="3471672" cy="4069080"/>
          </a:xfrm>
          <a:prstGeom prst="roundRect">
            <a:avLst>
              <a:gd name="adj" fmla="val 5000"/>
            </a:avLst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49" name="!!rc2_1"/>
          <p:cNvSpPr txBox="1"/>
          <p:nvPr/>
        </p:nvSpPr>
        <p:spPr>
          <a:xfrm>
            <a:off x="8378952" y="2057400"/>
            <a:ext cx="2557272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200" b="0" spc="200">
                <a:solidFill>
                  <a:schemeClr val="tx2"/>
                </a:solidFill>
                <a:latin typeface="Amazon Ember Mono"/>
              </a:rPr>
              <a:t>PIPELINE THE READS</a:t>
            </a:r>
          </a:p>
        </p:txBody>
      </p:sp>
      <p:sp>
        <p:nvSpPr>
          <p:cNvPr id="50" name="!!rc2_2"/>
          <p:cNvSpPr/>
          <p:nvPr/>
        </p:nvSpPr>
        <p:spPr>
          <a:xfrm>
            <a:off x="8378952" y="256032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1" name="!!rc2_3"/>
          <p:cNvSpPr/>
          <p:nvPr/>
        </p:nvSpPr>
        <p:spPr>
          <a:xfrm>
            <a:off x="8653272" y="256032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2" name="!!rc2_4"/>
          <p:cNvSpPr/>
          <p:nvPr/>
        </p:nvSpPr>
        <p:spPr>
          <a:xfrm>
            <a:off x="9201912" y="256032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3" name="!!rc2_5"/>
          <p:cNvSpPr/>
          <p:nvPr/>
        </p:nvSpPr>
        <p:spPr>
          <a:xfrm>
            <a:off x="9476232" y="256032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4" name="!!rc2_6"/>
          <p:cNvSpPr/>
          <p:nvPr/>
        </p:nvSpPr>
        <p:spPr>
          <a:xfrm>
            <a:off x="10024872" y="256032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5" name="!!rc2_7"/>
          <p:cNvSpPr/>
          <p:nvPr/>
        </p:nvSpPr>
        <p:spPr>
          <a:xfrm>
            <a:off x="10299192" y="256032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6" name="!!rc2_8"/>
          <p:cNvSpPr/>
          <p:nvPr/>
        </p:nvSpPr>
        <p:spPr>
          <a:xfrm>
            <a:off x="10847832" y="256032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7" name="!!rc2_9"/>
          <p:cNvSpPr/>
          <p:nvPr/>
        </p:nvSpPr>
        <p:spPr>
          <a:xfrm>
            <a:off x="11122152" y="2560320"/>
            <a:ext cx="179831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8" name="!!rc2_10"/>
          <p:cNvSpPr/>
          <p:nvPr/>
        </p:nvSpPr>
        <p:spPr>
          <a:xfrm>
            <a:off x="8543544" y="292607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59" name="!!rc2_11"/>
          <p:cNvSpPr/>
          <p:nvPr/>
        </p:nvSpPr>
        <p:spPr>
          <a:xfrm>
            <a:off x="8817864" y="2926079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0" name="!!rc2_12"/>
          <p:cNvSpPr/>
          <p:nvPr/>
        </p:nvSpPr>
        <p:spPr>
          <a:xfrm>
            <a:off x="9366504" y="292607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1" name="!!rc2_13"/>
          <p:cNvSpPr/>
          <p:nvPr/>
        </p:nvSpPr>
        <p:spPr>
          <a:xfrm>
            <a:off x="9640824" y="2926079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2" name="!!rc2_14"/>
          <p:cNvSpPr/>
          <p:nvPr/>
        </p:nvSpPr>
        <p:spPr>
          <a:xfrm>
            <a:off x="10189464" y="292607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3" name="!!rc2_15"/>
          <p:cNvSpPr/>
          <p:nvPr/>
        </p:nvSpPr>
        <p:spPr>
          <a:xfrm>
            <a:off x="10463784" y="2926079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4" name="!!rc2_16"/>
          <p:cNvSpPr/>
          <p:nvPr/>
        </p:nvSpPr>
        <p:spPr>
          <a:xfrm>
            <a:off x="11012424" y="292607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5" name="!!rc2_17"/>
          <p:cNvSpPr/>
          <p:nvPr/>
        </p:nvSpPr>
        <p:spPr>
          <a:xfrm>
            <a:off x="11286744" y="2926079"/>
            <a:ext cx="15239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6" name="!!rc2_18"/>
          <p:cNvSpPr/>
          <p:nvPr/>
        </p:nvSpPr>
        <p:spPr>
          <a:xfrm>
            <a:off x="8708136" y="329183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7" name="!!rc2_19"/>
          <p:cNvSpPr/>
          <p:nvPr/>
        </p:nvSpPr>
        <p:spPr>
          <a:xfrm>
            <a:off x="8982456" y="3291839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8" name="!!rc2_20"/>
          <p:cNvSpPr/>
          <p:nvPr/>
        </p:nvSpPr>
        <p:spPr>
          <a:xfrm>
            <a:off x="9531096" y="329183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69" name="!!rc2_21"/>
          <p:cNvSpPr/>
          <p:nvPr/>
        </p:nvSpPr>
        <p:spPr>
          <a:xfrm>
            <a:off x="9805416" y="3291839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0" name="!!rc2_22"/>
          <p:cNvSpPr/>
          <p:nvPr/>
        </p:nvSpPr>
        <p:spPr>
          <a:xfrm>
            <a:off x="10354056" y="3291839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1" name="!!rc2_23"/>
          <p:cNvSpPr/>
          <p:nvPr/>
        </p:nvSpPr>
        <p:spPr>
          <a:xfrm>
            <a:off x="10628376" y="3291839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2" name="!!rc2_24"/>
          <p:cNvSpPr/>
          <p:nvPr/>
        </p:nvSpPr>
        <p:spPr>
          <a:xfrm>
            <a:off x="8872728" y="365760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3" name="!!rc2_25"/>
          <p:cNvSpPr/>
          <p:nvPr/>
        </p:nvSpPr>
        <p:spPr>
          <a:xfrm>
            <a:off x="9147048" y="365760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4" name="!!rc2_26"/>
          <p:cNvSpPr/>
          <p:nvPr/>
        </p:nvSpPr>
        <p:spPr>
          <a:xfrm>
            <a:off x="9695688" y="365760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5" name="!!rc2_27"/>
          <p:cNvSpPr/>
          <p:nvPr/>
        </p:nvSpPr>
        <p:spPr>
          <a:xfrm>
            <a:off x="9970008" y="365760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6" name="!!rc2_28"/>
          <p:cNvSpPr/>
          <p:nvPr/>
        </p:nvSpPr>
        <p:spPr>
          <a:xfrm>
            <a:off x="10518648" y="365760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7" name="!!rc2_29"/>
          <p:cNvSpPr/>
          <p:nvPr/>
        </p:nvSpPr>
        <p:spPr>
          <a:xfrm>
            <a:off x="10792968" y="3657600"/>
            <a:ext cx="509016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8" name="!!rc2_30"/>
          <p:cNvSpPr/>
          <p:nvPr/>
        </p:nvSpPr>
        <p:spPr>
          <a:xfrm>
            <a:off x="9037320" y="40233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79" name="!!rc2_31"/>
          <p:cNvSpPr/>
          <p:nvPr/>
        </p:nvSpPr>
        <p:spPr>
          <a:xfrm>
            <a:off x="9311640" y="40233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0" name="!!rc2_32"/>
          <p:cNvSpPr/>
          <p:nvPr/>
        </p:nvSpPr>
        <p:spPr>
          <a:xfrm>
            <a:off x="9860280" y="40233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1" name="!!rc2_33"/>
          <p:cNvSpPr/>
          <p:nvPr/>
        </p:nvSpPr>
        <p:spPr>
          <a:xfrm>
            <a:off x="10134600" y="4023360"/>
            <a:ext cx="548640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2" name="!!rc2_34"/>
          <p:cNvSpPr/>
          <p:nvPr/>
        </p:nvSpPr>
        <p:spPr>
          <a:xfrm>
            <a:off x="10683240" y="4023360"/>
            <a:ext cx="274320" cy="237744"/>
          </a:xfrm>
          <a:prstGeom prst="roundRect">
            <a:avLst>
              <a:gd name="adj" fmla="val 30000"/>
            </a:avLst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3" name="!!rc2_35"/>
          <p:cNvSpPr/>
          <p:nvPr/>
        </p:nvSpPr>
        <p:spPr>
          <a:xfrm>
            <a:off x="10957560" y="4023360"/>
            <a:ext cx="344423" cy="237744"/>
          </a:xfrm>
          <a:prstGeom prst="roundRect">
            <a:avLst>
              <a:gd name="adj" fmla="val 3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endParaRPr/>
          </a:p>
        </p:txBody>
      </p:sp>
      <p:sp>
        <p:nvSpPr>
          <p:cNvPr id="84" name="!!rc2_36"/>
          <p:cNvSpPr txBox="1"/>
          <p:nvPr/>
        </p:nvSpPr>
        <p:spPr>
          <a:xfrm>
            <a:off x="8378952" y="4800600"/>
            <a:ext cx="2923032" cy="9144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One consumer reads</a:t>
            </a:r>
          </a:p>
          <a:p>
            <a:pPr algn="l"/>
            <a:r>
              <a:rPr sz="2000" b="0">
                <a:solidFill>
                  <a:schemeClr val="tx2"/>
                </a:solidFill>
                <a:latin typeface="Amazon Ember Display"/>
              </a:rPr>
              <a:t>at 600 MB/s</a:t>
            </a:r>
          </a:p>
        </p:txBody>
      </p:sp>
      <p:sp>
        <p:nvSpPr>
          <p:cNvPr id="85" name="!!rc2_37"/>
          <p:cNvSpPr/>
          <p:nvPr/>
        </p:nvSpPr>
        <p:spPr>
          <a:xfrm>
            <a:off x="10936224" y="1965960"/>
            <a:ext cx="457200" cy="457200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1800" b="1">
                <a:solidFill>
                  <a:schemeClr val="bg1"/>
                </a:solidFill>
                <a:latin typeface="Amazon Ember Display"/>
              </a:rPr>
              <a:t>✓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800"/>
                            </p:stCondLst>
                            <p:childTnLst>
                              <p:par>
                                <p:cTn id="5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160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0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6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9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2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7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0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3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6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9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2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5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t>Michael Davis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619125" y="3990975"/>
            <a:ext cx="2328470" cy="313932"/>
          </a:xfrm>
        </p:spPr>
        <p:txBody>
          <a:bodyPr/>
          <a:lstStyle/>
          <a:p>
            <a:r>
              <a:rPr dirty="0" err="1">
                <a:latin typeface="Lucida Console" panose="020B0609040504020204" pitchFamily="49" charset="0"/>
              </a:rPr>
              <a:t>mcrdavis@amazon.com</a:t>
            </a:r>
            <a:endParaRPr dirty="0">
              <a:latin typeface="Lucida Console" panose="020B0609040504020204" pitchFamily="49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WS Confidential Light">
  <a:themeElements>
    <a:clrScheme name="AWS 2024">
      <a:dk1>
        <a:srgbClr val="000000"/>
      </a:dk1>
      <a:lt1>
        <a:srgbClr val="FFFFFF"/>
      </a:lt1>
      <a:dk2>
        <a:srgbClr val="161D26"/>
      </a:dk2>
      <a:lt2>
        <a:srgbClr val="F3F3F7"/>
      </a:lt2>
      <a:accent1>
        <a:srgbClr val="41B3FF"/>
      </a:accent1>
      <a:accent2>
        <a:srgbClr val="AD5CFF"/>
      </a:accent2>
      <a:accent3>
        <a:srgbClr val="00E500"/>
      </a:accent3>
      <a:accent4>
        <a:srgbClr val="FF5C85"/>
      </a:accent4>
      <a:accent5>
        <a:srgbClr val="FF693C"/>
      </a:accent5>
      <a:accent6>
        <a:srgbClr val="FBD332"/>
      </a:accent6>
      <a:hlink>
        <a:srgbClr val="41B1E8"/>
      </a:hlink>
      <a:folHlink>
        <a:srgbClr val="41B1E8"/>
      </a:folHlink>
    </a:clrScheme>
    <a:fontScheme name="Ember Heavy and Ember">
      <a:majorFont>
        <a:latin typeface="Amazon Ember Heavy"/>
        <a:ea typeface=""/>
        <a:cs typeface=""/>
      </a:majorFont>
      <a:minorFont>
        <a:latin typeface="Amazon Emb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lIns="45720" tIns="45720" rIns="45720" rtlCol="0" anchor="ctr"/>
      <a:lstStyle>
        <a:defPPr algn="ctr">
          <a:defRPr dirty="0" err="1" smtClean="0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solidFill>
            <a:schemeClr val="tx1"/>
          </a:solidFill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rIns="0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2" id="{9669ED17-9462-D14C-B6E5-447B788E9B2B}" vid="{91E6B8BE-7767-2D49-A594-4B5A32E9F08B}"/>
    </a:ext>
  </a:extLst>
</a:theme>
</file>

<file path=ppt/theme/theme2.xml><?xml version="1.0" encoding="utf-8"?>
<a:theme xmlns:a="http://schemas.openxmlformats.org/drawingml/2006/main" name="AWS Confidential Dark">
  <a:themeElements>
    <a:clrScheme name="AWS 2024">
      <a:dk1>
        <a:srgbClr val="000000"/>
      </a:dk1>
      <a:lt1>
        <a:srgbClr val="FFFFFF"/>
      </a:lt1>
      <a:dk2>
        <a:srgbClr val="161D26"/>
      </a:dk2>
      <a:lt2>
        <a:srgbClr val="F3F3F7"/>
      </a:lt2>
      <a:accent1>
        <a:srgbClr val="41B3FF"/>
      </a:accent1>
      <a:accent2>
        <a:srgbClr val="AD5CFF"/>
      </a:accent2>
      <a:accent3>
        <a:srgbClr val="00E500"/>
      </a:accent3>
      <a:accent4>
        <a:srgbClr val="FF5C85"/>
      </a:accent4>
      <a:accent5>
        <a:srgbClr val="FF693C"/>
      </a:accent5>
      <a:accent6>
        <a:srgbClr val="FBD332"/>
      </a:accent6>
      <a:hlink>
        <a:srgbClr val="41B1E8"/>
      </a:hlink>
      <a:folHlink>
        <a:srgbClr val="41B1E8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ne Brand 2022 Dark">
      <a:dk1>
        <a:srgbClr val="000000"/>
      </a:dk1>
      <a:lt1>
        <a:sysClr val="window" lastClr="FFFFFF"/>
      </a:lt1>
      <a:dk2>
        <a:srgbClr val="232F3E"/>
      </a:dk2>
      <a:lt2>
        <a:srgbClr val="F1F3F3"/>
      </a:lt2>
      <a:accent1>
        <a:srgbClr val="FF8500"/>
      </a:accent1>
      <a:accent2>
        <a:srgbClr val="7C59ED"/>
      </a:accent2>
      <a:accent3>
        <a:srgbClr val="38EF7D"/>
      </a:accent3>
      <a:accent4>
        <a:srgbClr val="F46DBA"/>
      </a:accent4>
      <a:accent5>
        <a:srgbClr val="9FFCEA"/>
      </a:accent5>
      <a:accent6>
        <a:srgbClr val="FBD8BF"/>
      </a:accent6>
      <a:hlink>
        <a:srgbClr val="41B1E8"/>
      </a:hlink>
      <a:folHlink>
        <a:srgbClr val="41B1E8"/>
      </a:folHlink>
    </a:clrScheme>
    <a:fontScheme name="Ember Heavy and Normal">
      <a:majorFont>
        <a:latin typeface="Amazon Ember Heavy"/>
        <a:ea typeface=""/>
        <a:cs typeface=""/>
      </a:majorFont>
      <a:minorFont>
        <a:latin typeface="Amazon Emb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ne Brand 2022 Dark">
      <a:dk1>
        <a:srgbClr val="000000"/>
      </a:dk1>
      <a:lt1>
        <a:sysClr val="window" lastClr="FFFFFF"/>
      </a:lt1>
      <a:dk2>
        <a:srgbClr val="232F3E"/>
      </a:dk2>
      <a:lt2>
        <a:srgbClr val="F1F3F3"/>
      </a:lt2>
      <a:accent1>
        <a:srgbClr val="FF8500"/>
      </a:accent1>
      <a:accent2>
        <a:srgbClr val="7C59ED"/>
      </a:accent2>
      <a:accent3>
        <a:srgbClr val="38EF7D"/>
      </a:accent3>
      <a:accent4>
        <a:srgbClr val="F46DBA"/>
      </a:accent4>
      <a:accent5>
        <a:srgbClr val="9FFCEA"/>
      </a:accent5>
      <a:accent6>
        <a:srgbClr val="FBD8BF"/>
      </a:accent6>
      <a:hlink>
        <a:srgbClr val="41B1E8"/>
      </a:hlink>
      <a:folHlink>
        <a:srgbClr val="41B1E8"/>
      </a:folHlink>
    </a:clrScheme>
    <a:fontScheme name="Ember Heavy and Normal">
      <a:majorFont>
        <a:latin typeface="Amazon Ember Heavy"/>
        <a:ea typeface=""/>
        <a:cs typeface=""/>
      </a:majorFont>
      <a:minorFont>
        <a:latin typeface="Amazon Ember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AWS 2024">
    <a:dk1>
      <a:srgbClr val="000000"/>
    </a:dk1>
    <a:lt1>
      <a:srgbClr val="FFFFFF"/>
    </a:lt1>
    <a:dk2>
      <a:srgbClr val="161D26"/>
    </a:dk2>
    <a:lt2>
      <a:srgbClr val="F3F3F7"/>
    </a:lt2>
    <a:accent1>
      <a:srgbClr val="41B3FF"/>
    </a:accent1>
    <a:accent2>
      <a:srgbClr val="AD5CFF"/>
    </a:accent2>
    <a:accent3>
      <a:srgbClr val="00E500"/>
    </a:accent3>
    <a:accent4>
      <a:srgbClr val="FF5C85"/>
    </a:accent4>
    <a:accent5>
      <a:srgbClr val="FF693C"/>
    </a:accent5>
    <a:accent6>
      <a:srgbClr val="FBD332"/>
    </a:accent6>
    <a:hlink>
      <a:srgbClr val="41B1E8"/>
    </a:hlink>
    <a:folHlink>
      <a:srgbClr val="41B1E8"/>
    </a:folHlink>
  </a:clr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F31027CB-BA99-4849-AD2B-D501A617C772}">
  <we:reference id="wa200001625" version="1.0.0.8" store="en-US" storeType="OMEX"/>
  <we:alternateReferences>
    <we:reference id="wa200001625" version="1.0.0.8" store="wa200001625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92928</TotalTime>
  <Words>1812</Words>
  <Application>Microsoft Macintosh PowerPoint</Application>
  <PresentationFormat>Widescreen</PresentationFormat>
  <Paragraphs>607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43" baseType="lpstr">
      <vt:lpstr>Lucida Console</vt:lpstr>
      <vt:lpstr>Amazon Ember Heavy</vt:lpstr>
      <vt:lpstr>Amazon Ember Mono</vt:lpstr>
      <vt:lpstr>Amazon Ember Display</vt:lpstr>
      <vt:lpstr>Arial</vt:lpstr>
      <vt:lpstr>AWS Confidential Light</vt:lpstr>
      <vt:lpstr>AWS Confidential Dark</vt:lpstr>
      <vt:lpstr>Bringing infinite streaming to RabbitMQ </vt:lpstr>
      <vt:lpstr>PowerPoint Presentation</vt:lpstr>
      <vt:lpstr>Messaging and streaming</vt:lpstr>
      <vt:lpstr>Data grows as unevenly as the business</vt:lpstr>
      <vt:lpstr>Some weeks hold more data than others</vt:lpstr>
      <vt:lpstr>Either retention setting fails in December</vt:lpstr>
      <vt:lpstr>Consumers scale out with replicas</vt:lpstr>
      <vt:lpstr>A new replica must copy the stream first</vt:lpstr>
      <vt:lpstr>You must guess disk size and replica count up front</vt:lpstr>
      <vt:lpstr>Committed stream data never changes again</vt:lpstr>
      <vt:lpstr>rabbitmq-stream-s3 moves history to Amazon S3</vt:lpstr>
      <vt:lpstr>New replicas copy only the data not yet in S3</vt:lpstr>
      <vt:lpstr>Stream data seamless across storage tiers</vt:lpstr>
      <vt:lpstr>Three challenges</vt:lpstr>
      <vt:lpstr>A pluggable reader picks the tier for each read</vt:lpstr>
      <vt:lpstr>Our first design ran plugin code inside the writer</vt:lpstr>
      <vt:lpstr>Replica readers copy the log to replicas over TCP</vt:lpstr>
      <vt:lpstr>The uploader is a replica that doesn't vote</vt:lpstr>
      <vt:lpstr>The next challenge is knowing what's in S3</vt:lpstr>
      <vt:lpstr>Every read starts by asking where the data is</vt:lpstr>
      <vt:lpstr>On local disk, one listing names every log file</vt:lpstr>
      <vt:lpstr>In S3, the same listing takes 5,633 calls</vt:lpstr>
      <vt:lpstr>The manifest records every S3 object in the stream</vt:lpstr>
      <vt:lpstr>The manifest lives in S3, next to the stream data</vt:lpstr>
      <vt:lpstr>A flat manifest grows linearly with the stream</vt:lpstr>
      <vt:lpstr>Old entries fold into write-once groups</vt:lpstr>
      <vt:lpstr>A kilo-group holds 1,024 groups</vt:lpstr>
      <vt:lpstr>Finding an offset walks down the tree</vt:lpstr>
      <vt:lpstr>Each level adds 1,024× capacity and one GET</vt:lpstr>
      <vt:lpstr>The last challenge is reading S3 fast</vt:lpstr>
      <vt:lpstr>One request at a time caps a consumer at 40 MB/s</vt:lpstr>
      <vt:lpstr>Pipelined requests overlap the waiting</vt:lpstr>
      <vt:lpstr>The reader fetches at the consumer's pace</vt:lpstr>
      <vt:lpstr>One consumer reads S3 with local-disk throughput</vt:lpstr>
      <vt:lpstr>Three ideas behind infinite streams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This template includes</dc:title>
  <dc:creator>Microsoft Office User</dc:creator>
  <cp:lastModifiedBy>Davis, Michael</cp:lastModifiedBy>
  <cp:revision>95</cp:revision>
  <dcterms:created xsi:type="dcterms:W3CDTF">2022-07-18T16:28:56Z</dcterms:created>
  <dcterms:modified xsi:type="dcterms:W3CDTF">2026-10-20T15:36:01Z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eb19ca94-c290-44a3-80c4-dfd6adf0620b_Enabled">
    <vt:lpwstr>true</vt:lpwstr>
  </property>
  <property fmtid="{D5CDD505-2E9C-101B-9397-08002B2CF9AE}" pid="3" name="MSIP_Label_eb19ca94-c290-44a3-80c4-dfd6adf0620b_SetDate">
    <vt:lpwstr>2026-10-09T19:24:12Z</vt:lpwstr>
  </property>
  <property fmtid="{D5CDD505-2E9C-101B-9397-08002B2CF9AE}" pid="4" name="MSIP_Label_eb19ca94-c290-44a3-80c4-dfd6adf0620b_Method">
    <vt:lpwstr>Privileged</vt:lpwstr>
  </property>
  <property fmtid="{D5CDD505-2E9C-101B-9397-08002B2CF9AE}" pid="5" name="MSIP_Label_eb19ca94-c290-44a3-80c4-dfd6adf0620b_Name">
    <vt:lpwstr>Amazon Public</vt:lpwstr>
  </property>
  <property fmtid="{D5CDD505-2E9C-101B-9397-08002B2CF9AE}" pid="6" name="MSIP_Label_eb19ca94-c290-44a3-80c4-dfd6adf0620b_SiteId">
    <vt:lpwstr>5280104a-472d-4538-9ccf-1e1d0efe8b1b</vt:lpwstr>
  </property>
  <property fmtid="{D5CDD505-2E9C-101B-9397-08002B2CF9AE}" pid="7" name="MSIP_Label_eb19ca94-c290-44a3-80c4-dfd6adf0620b_ActionId">
    <vt:lpwstr>757c2ea2-9a4c-4f8d-a9a5-7988367cc323</vt:lpwstr>
  </property>
  <property fmtid="{D5CDD505-2E9C-101B-9397-08002B2CF9AE}" pid="8" name="MSIP_Label_eb19ca94-c290-44a3-80c4-dfd6adf0620b_ContentBits">
    <vt:lpwstr>0</vt:lpwstr>
  </property>
  <property fmtid="{D5CDD505-2E9C-101B-9397-08002B2CF9AE}" pid="9" name="MSIP_Label_eb19ca94-c290-44a3-80c4-dfd6adf0620b_Tag">
    <vt:lpwstr>50, 0, 1, 1</vt:lpwstr>
  </property>
</Properties>
</file>