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9"/>
  </p:notesMasterIdLst>
  <p:sldIdLst>
    <p:sldId id="268" r:id="rId3"/>
    <p:sldId id="276" r:id="rId4"/>
    <p:sldId id="308" r:id="rId5"/>
    <p:sldId id="279" r:id="rId6"/>
    <p:sldId id="278" r:id="rId7"/>
    <p:sldId id="280" r:id="rId8"/>
    <p:sldId id="297" r:id="rId9"/>
    <p:sldId id="303" r:id="rId10"/>
    <p:sldId id="313" r:id="rId11"/>
    <p:sldId id="299" r:id="rId12"/>
    <p:sldId id="315" r:id="rId13"/>
    <p:sldId id="311" r:id="rId14"/>
    <p:sldId id="294" r:id="rId15"/>
    <p:sldId id="307" r:id="rId16"/>
    <p:sldId id="309" r:id="rId17"/>
    <p:sldId id="310" r:id="rId18"/>
    <p:sldId id="324" r:id="rId19"/>
    <p:sldId id="319" r:id="rId20"/>
    <p:sldId id="314" r:id="rId21"/>
    <p:sldId id="312" r:id="rId22"/>
    <p:sldId id="284" r:id="rId23"/>
    <p:sldId id="291" r:id="rId24"/>
    <p:sldId id="283" r:id="rId25"/>
    <p:sldId id="300" r:id="rId26"/>
    <p:sldId id="277" r:id="rId27"/>
    <p:sldId id="286" r:id="rId28"/>
    <p:sldId id="281" r:id="rId29"/>
    <p:sldId id="306" r:id="rId30"/>
    <p:sldId id="322" r:id="rId31"/>
    <p:sldId id="288" r:id="rId32"/>
    <p:sldId id="316" r:id="rId33"/>
    <p:sldId id="323" r:id="rId34"/>
    <p:sldId id="317" r:id="rId35"/>
    <p:sldId id="325" r:id="rId36"/>
    <p:sldId id="318" r:id="rId37"/>
    <p:sldId id="289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83165" autoAdjust="0"/>
  </p:normalViewPr>
  <p:slideViewPr>
    <p:cSldViewPr snapToGrid="0">
      <p:cViewPr varScale="1">
        <p:scale>
          <a:sx n="105" d="100"/>
          <a:sy n="105" d="100"/>
        </p:scale>
        <p:origin x="2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31E23A-FF13-4ABB-B637-D15F9D100BBB}" type="doc">
      <dgm:prSet loTypeId="urn:microsoft.com/office/officeart/2005/8/layout/architecture" loCatId="list" qsTypeId="urn:microsoft.com/office/officeart/2005/8/quickstyle/3d5#1" qsCatId="3D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B7D7AF3A-15DE-480C-9FCB-0DF5812A046B}">
      <dgm:prSet phldrT="[Text]" phldr="0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GB" dirty="0"/>
            <a:t>Storage</a:t>
          </a:r>
        </a:p>
      </dgm:t>
    </dgm:pt>
    <dgm:pt modelId="{E5C6464E-7C76-4F5B-ADC6-DC5579B51F28}" type="parTrans" cxnId="{6E8199A4-11F4-444F-A055-7A7F2B8D2103}">
      <dgm:prSet/>
      <dgm:spPr/>
      <dgm:t>
        <a:bodyPr/>
        <a:lstStyle/>
        <a:p>
          <a:endParaRPr lang="en-GB"/>
        </a:p>
      </dgm:t>
    </dgm:pt>
    <dgm:pt modelId="{EB7426C9-D725-47DF-817E-BA24C87BE966}" type="sibTrans" cxnId="{6E8199A4-11F4-444F-A055-7A7F2B8D2103}">
      <dgm:prSet/>
      <dgm:spPr/>
      <dgm:t>
        <a:bodyPr/>
        <a:lstStyle/>
        <a:p>
          <a:endParaRPr lang="en-GB"/>
        </a:p>
      </dgm:t>
    </dgm:pt>
    <dgm:pt modelId="{E9DEE30A-19B5-486E-BD2C-2C773CCA8D21}">
      <dgm:prSet phldrT="[Text]" phldr="0"/>
      <dgm:spPr/>
      <dgm:t>
        <a:bodyPr/>
        <a:lstStyle/>
        <a:p>
          <a:r>
            <a:rPr lang="en-GB" dirty="0"/>
            <a:t>Queue</a:t>
          </a:r>
        </a:p>
      </dgm:t>
    </dgm:pt>
    <dgm:pt modelId="{63B02D69-1B4C-4CF9-A8D4-8EACE95C663A}" type="parTrans" cxnId="{1B6B7DA8-BEFC-4455-9C24-BB50F0EAC099}">
      <dgm:prSet/>
      <dgm:spPr/>
      <dgm:t>
        <a:bodyPr/>
        <a:lstStyle/>
        <a:p>
          <a:endParaRPr lang="en-GB"/>
        </a:p>
      </dgm:t>
    </dgm:pt>
    <dgm:pt modelId="{198296CD-E174-436D-896D-81F09BDF27E5}" type="sibTrans" cxnId="{1B6B7DA8-BEFC-4455-9C24-BB50F0EAC099}">
      <dgm:prSet/>
      <dgm:spPr/>
      <dgm:t>
        <a:bodyPr/>
        <a:lstStyle/>
        <a:p>
          <a:endParaRPr lang="en-GB"/>
        </a:p>
      </dgm:t>
    </dgm:pt>
    <dgm:pt modelId="{A11D4893-063E-46D5-8094-2DCEF9C094E7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GB" dirty="0"/>
            <a:t>App</a:t>
          </a:r>
        </a:p>
      </dgm:t>
    </dgm:pt>
    <dgm:pt modelId="{DFF49F3B-0625-4E55-823C-68767C90A689}" type="parTrans" cxnId="{4BFE85AD-6FE9-4D3D-AE93-DE64C9384B9E}">
      <dgm:prSet/>
      <dgm:spPr/>
      <dgm:t>
        <a:bodyPr/>
        <a:lstStyle/>
        <a:p>
          <a:endParaRPr lang="en-GB"/>
        </a:p>
      </dgm:t>
    </dgm:pt>
    <dgm:pt modelId="{2389ED76-771D-48A8-8D67-4C4C35CD709F}" type="sibTrans" cxnId="{4BFE85AD-6FE9-4D3D-AE93-DE64C9384B9E}">
      <dgm:prSet/>
      <dgm:spPr/>
      <dgm:t>
        <a:bodyPr/>
        <a:lstStyle/>
        <a:p>
          <a:endParaRPr lang="en-GB"/>
        </a:p>
      </dgm:t>
    </dgm:pt>
    <dgm:pt modelId="{AF436BBD-AB1A-4767-8B1B-90E430EC6AF2}">
      <dgm:prSet phldrT="[Text]" phldr="0"/>
      <dgm:spPr>
        <a:solidFill>
          <a:schemeClr val="accent3"/>
        </a:solidFill>
      </dgm:spPr>
      <dgm:t>
        <a:bodyPr/>
        <a:lstStyle/>
        <a:p>
          <a:r>
            <a:rPr lang="en-GB" dirty="0"/>
            <a:t>App</a:t>
          </a:r>
        </a:p>
      </dgm:t>
    </dgm:pt>
    <dgm:pt modelId="{EAEB254C-828E-4745-BB88-2B9C8A379CD5}" type="parTrans" cxnId="{3F0024F5-83E7-4120-BB73-5EE8BB7A3D6C}">
      <dgm:prSet/>
      <dgm:spPr/>
      <dgm:t>
        <a:bodyPr/>
        <a:lstStyle/>
        <a:p>
          <a:endParaRPr lang="en-GB"/>
        </a:p>
      </dgm:t>
    </dgm:pt>
    <dgm:pt modelId="{A4C2C43C-BFDC-47F4-A6E2-4E7B8C56C131}" type="sibTrans" cxnId="{3F0024F5-83E7-4120-BB73-5EE8BB7A3D6C}">
      <dgm:prSet/>
      <dgm:spPr/>
      <dgm:t>
        <a:bodyPr/>
        <a:lstStyle/>
        <a:p>
          <a:endParaRPr lang="en-GB"/>
        </a:p>
      </dgm:t>
    </dgm:pt>
    <dgm:pt modelId="{825EDD1A-9AB2-44FA-A1A8-F281D6275CC4}">
      <dgm:prSet phldrT="[Text]" phldr="0"/>
      <dgm:spPr>
        <a:solidFill>
          <a:schemeClr val="accent4"/>
        </a:solidFill>
      </dgm:spPr>
      <dgm:t>
        <a:bodyPr/>
        <a:lstStyle/>
        <a:p>
          <a:r>
            <a:rPr lang="en-GB" dirty="0"/>
            <a:t>App</a:t>
          </a:r>
        </a:p>
      </dgm:t>
    </dgm:pt>
    <dgm:pt modelId="{A6779DAF-3B71-4297-968B-8AABC4833380}" type="parTrans" cxnId="{CEA8B928-4A3B-4BA9-814B-1184E7206EB9}">
      <dgm:prSet/>
      <dgm:spPr/>
      <dgm:t>
        <a:bodyPr/>
        <a:lstStyle/>
        <a:p>
          <a:endParaRPr lang="en-GB"/>
        </a:p>
      </dgm:t>
    </dgm:pt>
    <dgm:pt modelId="{288DA7B0-242F-4B7B-9A39-996D2D72F57C}" type="sibTrans" cxnId="{CEA8B928-4A3B-4BA9-814B-1184E7206EB9}">
      <dgm:prSet/>
      <dgm:spPr/>
      <dgm:t>
        <a:bodyPr/>
        <a:lstStyle/>
        <a:p>
          <a:endParaRPr lang="en-GB"/>
        </a:p>
      </dgm:t>
    </dgm:pt>
    <dgm:pt modelId="{444B7E12-CAE8-45D8-93DF-46964F4F7703}">
      <dgm:prSet phldrT="[Text]" phldr="0"/>
      <dgm:spPr/>
      <dgm:t>
        <a:bodyPr/>
        <a:lstStyle/>
        <a:p>
          <a:r>
            <a:rPr lang="en-GB" dirty="0"/>
            <a:t>Queue</a:t>
          </a:r>
        </a:p>
      </dgm:t>
    </dgm:pt>
    <dgm:pt modelId="{3664CCAA-2AF0-4949-B14C-52914BFF1DFA}" type="sibTrans" cxnId="{F7792A09-7235-4C78-8457-9E71A7C4EE64}">
      <dgm:prSet/>
      <dgm:spPr/>
      <dgm:t>
        <a:bodyPr/>
        <a:lstStyle/>
        <a:p>
          <a:endParaRPr lang="en-GB"/>
        </a:p>
      </dgm:t>
    </dgm:pt>
    <dgm:pt modelId="{B0B42361-1212-4B81-8697-5F73995BF123}" type="parTrans" cxnId="{F7792A09-7235-4C78-8457-9E71A7C4EE64}">
      <dgm:prSet/>
      <dgm:spPr/>
      <dgm:t>
        <a:bodyPr/>
        <a:lstStyle/>
        <a:p>
          <a:endParaRPr lang="en-GB"/>
        </a:p>
      </dgm:t>
    </dgm:pt>
    <dgm:pt modelId="{A1DD6D79-065D-44F3-9F90-121F9A4E605E}">
      <dgm:prSet phldrT="[Text]" phldr="0"/>
      <dgm:spPr/>
      <dgm:t>
        <a:bodyPr/>
        <a:lstStyle/>
        <a:p>
          <a:r>
            <a:rPr lang="en-GB" dirty="0"/>
            <a:t>Queue</a:t>
          </a:r>
        </a:p>
      </dgm:t>
    </dgm:pt>
    <dgm:pt modelId="{9970D394-539E-4016-B9CC-299E48766A48}" type="parTrans" cxnId="{48A86179-C885-4522-9CEB-990BF1FA07CC}">
      <dgm:prSet/>
      <dgm:spPr/>
      <dgm:t>
        <a:bodyPr/>
        <a:lstStyle/>
        <a:p>
          <a:endParaRPr lang="en-GB"/>
        </a:p>
      </dgm:t>
    </dgm:pt>
    <dgm:pt modelId="{12A3451A-5AF2-4108-93A9-D6D6C9BEE28F}" type="sibTrans" cxnId="{48A86179-C885-4522-9CEB-990BF1FA07CC}">
      <dgm:prSet/>
      <dgm:spPr/>
      <dgm:t>
        <a:bodyPr/>
        <a:lstStyle/>
        <a:p>
          <a:endParaRPr lang="en-GB"/>
        </a:p>
      </dgm:t>
    </dgm:pt>
    <dgm:pt modelId="{F9300DAC-C8CB-4A3D-A290-6281468B6608}" type="pres">
      <dgm:prSet presAssocID="{7C31E23A-FF13-4ABB-B637-D15F9D100BB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D63BAEC-C93F-4D32-ABF2-B9B28EDA1752}" type="pres">
      <dgm:prSet presAssocID="{B7D7AF3A-15DE-480C-9FCB-0DF5812A046B}" presName="vertOne" presStyleCnt="0"/>
      <dgm:spPr/>
    </dgm:pt>
    <dgm:pt modelId="{D55DF168-3FD7-4EE7-B2C7-FAF56C42CE08}" type="pres">
      <dgm:prSet presAssocID="{B7D7AF3A-15DE-480C-9FCB-0DF5812A046B}" presName="txOne" presStyleLbl="node0" presStyleIdx="0" presStyleCnt="1">
        <dgm:presLayoutVars>
          <dgm:chPref val="3"/>
        </dgm:presLayoutVars>
      </dgm:prSet>
      <dgm:spPr/>
    </dgm:pt>
    <dgm:pt modelId="{FC76741D-8843-4A60-BAFA-14A9106182C4}" type="pres">
      <dgm:prSet presAssocID="{B7D7AF3A-15DE-480C-9FCB-0DF5812A046B}" presName="parTransOne" presStyleCnt="0"/>
      <dgm:spPr/>
    </dgm:pt>
    <dgm:pt modelId="{F405A700-B948-4918-9710-8B83B343770E}" type="pres">
      <dgm:prSet presAssocID="{B7D7AF3A-15DE-480C-9FCB-0DF5812A046B}" presName="horzOne" presStyleCnt="0"/>
      <dgm:spPr/>
    </dgm:pt>
    <dgm:pt modelId="{3A295496-B733-4262-91D9-A9A37D615642}" type="pres">
      <dgm:prSet presAssocID="{E9DEE30A-19B5-486E-BD2C-2C773CCA8D21}" presName="vertTwo" presStyleCnt="0"/>
      <dgm:spPr/>
    </dgm:pt>
    <dgm:pt modelId="{467BAADC-3FE6-452B-B7C2-9866666004E0}" type="pres">
      <dgm:prSet presAssocID="{E9DEE30A-19B5-486E-BD2C-2C773CCA8D21}" presName="txTwo" presStyleLbl="node2" presStyleIdx="0" presStyleCnt="3">
        <dgm:presLayoutVars>
          <dgm:chPref val="3"/>
        </dgm:presLayoutVars>
      </dgm:prSet>
      <dgm:spPr/>
    </dgm:pt>
    <dgm:pt modelId="{66554957-287D-4328-A443-115776DBFEF0}" type="pres">
      <dgm:prSet presAssocID="{E9DEE30A-19B5-486E-BD2C-2C773CCA8D21}" presName="parTransTwo" presStyleCnt="0"/>
      <dgm:spPr/>
    </dgm:pt>
    <dgm:pt modelId="{C1F13AE1-664A-4C31-A5CE-2583E934508A}" type="pres">
      <dgm:prSet presAssocID="{E9DEE30A-19B5-486E-BD2C-2C773CCA8D21}" presName="horzTwo" presStyleCnt="0"/>
      <dgm:spPr/>
    </dgm:pt>
    <dgm:pt modelId="{04EC8502-DA72-4C88-A9A6-11149088D184}" type="pres">
      <dgm:prSet presAssocID="{A11D4893-063E-46D5-8094-2DCEF9C094E7}" presName="vertThree" presStyleCnt="0"/>
      <dgm:spPr/>
    </dgm:pt>
    <dgm:pt modelId="{73A57C0F-9B11-4C5A-94BA-3D884F0A6DE0}" type="pres">
      <dgm:prSet presAssocID="{A11D4893-063E-46D5-8094-2DCEF9C094E7}" presName="txThree" presStyleLbl="node3" presStyleIdx="0" presStyleCnt="3">
        <dgm:presLayoutVars>
          <dgm:chPref val="3"/>
        </dgm:presLayoutVars>
      </dgm:prSet>
      <dgm:spPr/>
    </dgm:pt>
    <dgm:pt modelId="{AA5BE16B-31EC-4897-8494-BB5DEDB0FC31}" type="pres">
      <dgm:prSet presAssocID="{A11D4893-063E-46D5-8094-2DCEF9C094E7}" presName="horzThree" presStyleCnt="0"/>
      <dgm:spPr/>
    </dgm:pt>
    <dgm:pt modelId="{A6954191-6814-449B-9643-27B56EC1F3AF}" type="pres">
      <dgm:prSet presAssocID="{2389ED76-771D-48A8-8D67-4C4C35CD709F}" presName="sibSpaceThree" presStyleCnt="0"/>
      <dgm:spPr/>
    </dgm:pt>
    <dgm:pt modelId="{95274BE3-B6C0-48AD-8F66-C1201C49CBB6}" type="pres">
      <dgm:prSet presAssocID="{AF436BBD-AB1A-4767-8B1B-90E430EC6AF2}" presName="vertThree" presStyleCnt="0"/>
      <dgm:spPr/>
    </dgm:pt>
    <dgm:pt modelId="{8DF586EC-A5CD-405E-A4A4-6FD62D34BF88}" type="pres">
      <dgm:prSet presAssocID="{AF436BBD-AB1A-4767-8B1B-90E430EC6AF2}" presName="txThree" presStyleLbl="node3" presStyleIdx="1" presStyleCnt="3">
        <dgm:presLayoutVars>
          <dgm:chPref val="3"/>
        </dgm:presLayoutVars>
      </dgm:prSet>
      <dgm:spPr/>
    </dgm:pt>
    <dgm:pt modelId="{D0C12361-2C0A-429B-A0E4-4772D8EBBB85}" type="pres">
      <dgm:prSet presAssocID="{AF436BBD-AB1A-4767-8B1B-90E430EC6AF2}" presName="horzThree" presStyleCnt="0"/>
      <dgm:spPr/>
    </dgm:pt>
    <dgm:pt modelId="{9E79A3FD-3708-444B-B0C8-0BCB4E3A2383}" type="pres">
      <dgm:prSet presAssocID="{198296CD-E174-436D-896D-81F09BDF27E5}" presName="sibSpaceTwo" presStyleCnt="0"/>
      <dgm:spPr/>
    </dgm:pt>
    <dgm:pt modelId="{3486FE86-9971-4196-A616-226796305066}" type="pres">
      <dgm:prSet presAssocID="{444B7E12-CAE8-45D8-93DF-46964F4F7703}" presName="vertTwo" presStyleCnt="0"/>
      <dgm:spPr/>
    </dgm:pt>
    <dgm:pt modelId="{51D94EAF-1BD7-493D-9677-006F92FA0D0E}" type="pres">
      <dgm:prSet presAssocID="{444B7E12-CAE8-45D8-93DF-46964F4F7703}" presName="txTwo" presStyleLbl="node2" presStyleIdx="1" presStyleCnt="3">
        <dgm:presLayoutVars>
          <dgm:chPref val="3"/>
        </dgm:presLayoutVars>
      </dgm:prSet>
      <dgm:spPr/>
    </dgm:pt>
    <dgm:pt modelId="{EAEA5A16-CD04-44ED-8EAB-9AB0CB6004BF}" type="pres">
      <dgm:prSet presAssocID="{444B7E12-CAE8-45D8-93DF-46964F4F7703}" presName="parTransTwo" presStyleCnt="0"/>
      <dgm:spPr/>
    </dgm:pt>
    <dgm:pt modelId="{27924294-8512-49A5-B3B5-8605BED13499}" type="pres">
      <dgm:prSet presAssocID="{444B7E12-CAE8-45D8-93DF-46964F4F7703}" presName="horzTwo" presStyleCnt="0"/>
      <dgm:spPr/>
    </dgm:pt>
    <dgm:pt modelId="{CE7D6D16-B3A4-4210-AE87-8A3B8389D607}" type="pres">
      <dgm:prSet presAssocID="{825EDD1A-9AB2-44FA-A1A8-F281D6275CC4}" presName="vertThree" presStyleCnt="0"/>
      <dgm:spPr/>
    </dgm:pt>
    <dgm:pt modelId="{0A3BBBB6-CEC0-4CF2-8E37-EC6C83C0EBAA}" type="pres">
      <dgm:prSet presAssocID="{825EDD1A-9AB2-44FA-A1A8-F281D6275CC4}" presName="txThree" presStyleLbl="node3" presStyleIdx="2" presStyleCnt="3">
        <dgm:presLayoutVars>
          <dgm:chPref val="3"/>
        </dgm:presLayoutVars>
      </dgm:prSet>
      <dgm:spPr/>
    </dgm:pt>
    <dgm:pt modelId="{88B8B569-0B37-4DEB-8984-417F993DFE9F}" type="pres">
      <dgm:prSet presAssocID="{825EDD1A-9AB2-44FA-A1A8-F281D6275CC4}" presName="horzThree" presStyleCnt="0"/>
      <dgm:spPr/>
    </dgm:pt>
    <dgm:pt modelId="{1B3120A2-C589-480E-B994-0059839C882F}" type="pres">
      <dgm:prSet presAssocID="{3664CCAA-2AF0-4949-B14C-52914BFF1DFA}" presName="sibSpaceTwo" presStyleCnt="0"/>
      <dgm:spPr/>
    </dgm:pt>
    <dgm:pt modelId="{6E952FDB-C210-4E4C-B40E-88EE1C9BF627}" type="pres">
      <dgm:prSet presAssocID="{A1DD6D79-065D-44F3-9F90-121F9A4E605E}" presName="vertTwo" presStyleCnt="0"/>
      <dgm:spPr/>
    </dgm:pt>
    <dgm:pt modelId="{58D17760-736D-4C4F-80FA-93EE3011F386}" type="pres">
      <dgm:prSet presAssocID="{A1DD6D79-065D-44F3-9F90-121F9A4E605E}" presName="txTwo" presStyleLbl="node2" presStyleIdx="2" presStyleCnt="3">
        <dgm:presLayoutVars>
          <dgm:chPref val="3"/>
        </dgm:presLayoutVars>
      </dgm:prSet>
      <dgm:spPr/>
    </dgm:pt>
    <dgm:pt modelId="{C61D5EFE-88CD-47A5-8E7F-3E87D1C1CC07}" type="pres">
      <dgm:prSet presAssocID="{A1DD6D79-065D-44F3-9F90-121F9A4E605E}" presName="horzTwo" presStyleCnt="0"/>
      <dgm:spPr/>
    </dgm:pt>
  </dgm:ptLst>
  <dgm:cxnLst>
    <dgm:cxn modelId="{F7792A09-7235-4C78-8457-9E71A7C4EE64}" srcId="{B7D7AF3A-15DE-480C-9FCB-0DF5812A046B}" destId="{444B7E12-CAE8-45D8-93DF-46964F4F7703}" srcOrd="1" destOrd="0" parTransId="{B0B42361-1212-4B81-8697-5F73995BF123}" sibTransId="{3664CCAA-2AF0-4949-B14C-52914BFF1DFA}"/>
    <dgm:cxn modelId="{14FD6814-91DF-4829-BEBB-F49244AE4467}" type="presOf" srcId="{E9DEE30A-19B5-486E-BD2C-2C773CCA8D21}" destId="{467BAADC-3FE6-452B-B7C2-9866666004E0}" srcOrd="0" destOrd="0" presId="urn:microsoft.com/office/officeart/2005/8/layout/architecture"/>
    <dgm:cxn modelId="{86B6B820-2924-4C80-8BD7-6EC18BB1DD88}" type="presOf" srcId="{AF436BBD-AB1A-4767-8B1B-90E430EC6AF2}" destId="{8DF586EC-A5CD-405E-A4A4-6FD62D34BF88}" srcOrd="0" destOrd="0" presId="urn:microsoft.com/office/officeart/2005/8/layout/architecture"/>
    <dgm:cxn modelId="{CEA8B928-4A3B-4BA9-814B-1184E7206EB9}" srcId="{444B7E12-CAE8-45D8-93DF-46964F4F7703}" destId="{825EDD1A-9AB2-44FA-A1A8-F281D6275CC4}" srcOrd="0" destOrd="0" parTransId="{A6779DAF-3B71-4297-968B-8AABC4833380}" sibTransId="{288DA7B0-242F-4B7B-9A39-996D2D72F57C}"/>
    <dgm:cxn modelId="{84BFD55D-5134-4315-8E54-EAF351CB53A4}" type="presOf" srcId="{A1DD6D79-065D-44F3-9F90-121F9A4E605E}" destId="{58D17760-736D-4C4F-80FA-93EE3011F386}" srcOrd="0" destOrd="0" presId="urn:microsoft.com/office/officeart/2005/8/layout/architecture"/>
    <dgm:cxn modelId="{BC220072-8E40-4D42-8D21-39C324B2C8E9}" type="presOf" srcId="{A11D4893-063E-46D5-8094-2DCEF9C094E7}" destId="{73A57C0F-9B11-4C5A-94BA-3D884F0A6DE0}" srcOrd="0" destOrd="0" presId="urn:microsoft.com/office/officeart/2005/8/layout/architecture"/>
    <dgm:cxn modelId="{362A0354-6406-42A4-B45D-2611EC5FD0EE}" type="presOf" srcId="{825EDD1A-9AB2-44FA-A1A8-F281D6275CC4}" destId="{0A3BBBB6-CEC0-4CF2-8E37-EC6C83C0EBAA}" srcOrd="0" destOrd="0" presId="urn:microsoft.com/office/officeart/2005/8/layout/architecture"/>
    <dgm:cxn modelId="{5B0DCE75-D99D-44F5-AD31-F6C283B723F9}" type="presOf" srcId="{444B7E12-CAE8-45D8-93DF-46964F4F7703}" destId="{51D94EAF-1BD7-493D-9677-006F92FA0D0E}" srcOrd="0" destOrd="0" presId="urn:microsoft.com/office/officeart/2005/8/layout/architecture"/>
    <dgm:cxn modelId="{48A86179-C885-4522-9CEB-990BF1FA07CC}" srcId="{B7D7AF3A-15DE-480C-9FCB-0DF5812A046B}" destId="{A1DD6D79-065D-44F3-9F90-121F9A4E605E}" srcOrd="2" destOrd="0" parTransId="{9970D394-539E-4016-B9CC-299E48766A48}" sibTransId="{12A3451A-5AF2-4108-93A9-D6D6C9BEE28F}"/>
    <dgm:cxn modelId="{6E8199A4-11F4-444F-A055-7A7F2B8D2103}" srcId="{7C31E23A-FF13-4ABB-B637-D15F9D100BBB}" destId="{B7D7AF3A-15DE-480C-9FCB-0DF5812A046B}" srcOrd="0" destOrd="0" parTransId="{E5C6464E-7C76-4F5B-ADC6-DC5579B51F28}" sibTransId="{EB7426C9-D725-47DF-817E-BA24C87BE966}"/>
    <dgm:cxn modelId="{1B6B7DA8-BEFC-4455-9C24-BB50F0EAC099}" srcId="{B7D7AF3A-15DE-480C-9FCB-0DF5812A046B}" destId="{E9DEE30A-19B5-486E-BD2C-2C773CCA8D21}" srcOrd="0" destOrd="0" parTransId="{63B02D69-1B4C-4CF9-A8D4-8EACE95C663A}" sibTransId="{198296CD-E174-436D-896D-81F09BDF27E5}"/>
    <dgm:cxn modelId="{4BFE85AD-6FE9-4D3D-AE93-DE64C9384B9E}" srcId="{E9DEE30A-19B5-486E-BD2C-2C773CCA8D21}" destId="{A11D4893-063E-46D5-8094-2DCEF9C094E7}" srcOrd="0" destOrd="0" parTransId="{DFF49F3B-0625-4E55-823C-68767C90A689}" sibTransId="{2389ED76-771D-48A8-8D67-4C4C35CD709F}"/>
    <dgm:cxn modelId="{891188EF-0A2C-42FA-B34D-B5D359EF2328}" type="presOf" srcId="{B7D7AF3A-15DE-480C-9FCB-0DF5812A046B}" destId="{D55DF168-3FD7-4EE7-B2C7-FAF56C42CE08}" srcOrd="0" destOrd="0" presId="urn:microsoft.com/office/officeart/2005/8/layout/architecture"/>
    <dgm:cxn modelId="{805C50F3-DFDB-4253-9418-B9B125320AAB}" type="presOf" srcId="{7C31E23A-FF13-4ABB-B637-D15F9D100BBB}" destId="{F9300DAC-C8CB-4A3D-A290-6281468B6608}" srcOrd="0" destOrd="0" presId="urn:microsoft.com/office/officeart/2005/8/layout/architecture"/>
    <dgm:cxn modelId="{3F0024F5-83E7-4120-BB73-5EE8BB7A3D6C}" srcId="{E9DEE30A-19B5-486E-BD2C-2C773CCA8D21}" destId="{AF436BBD-AB1A-4767-8B1B-90E430EC6AF2}" srcOrd="1" destOrd="0" parTransId="{EAEB254C-828E-4745-BB88-2B9C8A379CD5}" sibTransId="{A4C2C43C-BFDC-47F4-A6E2-4E7B8C56C131}"/>
    <dgm:cxn modelId="{891889D6-0832-4D90-85B9-A12129B0A130}" type="presParOf" srcId="{F9300DAC-C8CB-4A3D-A290-6281468B6608}" destId="{FD63BAEC-C93F-4D32-ABF2-B9B28EDA1752}" srcOrd="0" destOrd="0" presId="urn:microsoft.com/office/officeart/2005/8/layout/architecture"/>
    <dgm:cxn modelId="{ED63216F-0C91-4E22-A288-D4CEF6F86223}" type="presParOf" srcId="{FD63BAEC-C93F-4D32-ABF2-B9B28EDA1752}" destId="{D55DF168-3FD7-4EE7-B2C7-FAF56C42CE08}" srcOrd="0" destOrd="0" presId="urn:microsoft.com/office/officeart/2005/8/layout/architecture"/>
    <dgm:cxn modelId="{30717911-C7AE-475B-9BBF-63D2715A5961}" type="presParOf" srcId="{FD63BAEC-C93F-4D32-ABF2-B9B28EDA1752}" destId="{FC76741D-8843-4A60-BAFA-14A9106182C4}" srcOrd="1" destOrd="0" presId="urn:microsoft.com/office/officeart/2005/8/layout/architecture"/>
    <dgm:cxn modelId="{7ED8EC93-46C0-4493-9AC1-F3CD71B30ACC}" type="presParOf" srcId="{FD63BAEC-C93F-4D32-ABF2-B9B28EDA1752}" destId="{F405A700-B948-4918-9710-8B83B343770E}" srcOrd="2" destOrd="0" presId="urn:microsoft.com/office/officeart/2005/8/layout/architecture"/>
    <dgm:cxn modelId="{3DA16A08-B8A0-4569-8FC9-4EB0BD26AFD2}" type="presParOf" srcId="{F405A700-B948-4918-9710-8B83B343770E}" destId="{3A295496-B733-4262-91D9-A9A37D615642}" srcOrd="0" destOrd="0" presId="urn:microsoft.com/office/officeart/2005/8/layout/architecture"/>
    <dgm:cxn modelId="{0DF47E39-8F89-4740-9C34-4602B8C2E012}" type="presParOf" srcId="{3A295496-B733-4262-91D9-A9A37D615642}" destId="{467BAADC-3FE6-452B-B7C2-9866666004E0}" srcOrd="0" destOrd="0" presId="urn:microsoft.com/office/officeart/2005/8/layout/architecture"/>
    <dgm:cxn modelId="{CA228608-833C-4019-88FA-45457F48EBEA}" type="presParOf" srcId="{3A295496-B733-4262-91D9-A9A37D615642}" destId="{66554957-287D-4328-A443-115776DBFEF0}" srcOrd="1" destOrd="0" presId="urn:microsoft.com/office/officeart/2005/8/layout/architecture"/>
    <dgm:cxn modelId="{4F83AD3A-6504-4B5F-A8A0-F2A5B9BAC8C0}" type="presParOf" srcId="{3A295496-B733-4262-91D9-A9A37D615642}" destId="{C1F13AE1-664A-4C31-A5CE-2583E934508A}" srcOrd="2" destOrd="0" presId="urn:microsoft.com/office/officeart/2005/8/layout/architecture"/>
    <dgm:cxn modelId="{B84294E1-DCD3-4B54-A23E-CAD40B393107}" type="presParOf" srcId="{C1F13AE1-664A-4C31-A5CE-2583E934508A}" destId="{04EC8502-DA72-4C88-A9A6-11149088D184}" srcOrd="0" destOrd="0" presId="urn:microsoft.com/office/officeart/2005/8/layout/architecture"/>
    <dgm:cxn modelId="{02EA5675-F424-4E4B-BD90-D6EBBEB654F5}" type="presParOf" srcId="{04EC8502-DA72-4C88-A9A6-11149088D184}" destId="{73A57C0F-9B11-4C5A-94BA-3D884F0A6DE0}" srcOrd="0" destOrd="0" presId="urn:microsoft.com/office/officeart/2005/8/layout/architecture"/>
    <dgm:cxn modelId="{7FD17046-A88B-4F51-A8D5-B84F8C4C3FCA}" type="presParOf" srcId="{04EC8502-DA72-4C88-A9A6-11149088D184}" destId="{AA5BE16B-31EC-4897-8494-BB5DEDB0FC31}" srcOrd="1" destOrd="0" presId="urn:microsoft.com/office/officeart/2005/8/layout/architecture"/>
    <dgm:cxn modelId="{B22C38A9-2EAD-4358-913C-7DC66EC8ACD5}" type="presParOf" srcId="{C1F13AE1-664A-4C31-A5CE-2583E934508A}" destId="{A6954191-6814-449B-9643-27B56EC1F3AF}" srcOrd="1" destOrd="0" presId="urn:microsoft.com/office/officeart/2005/8/layout/architecture"/>
    <dgm:cxn modelId="{CF7319AC-483D-49C8-909B-E09D31B5910E}" type="presParOf" srcId="{C1F13AE1-664A-4C31-A5CE-2583E934508A}" destId="{95274BE3-B6C0-48AD-8F66-C1201C49CBB6}" srcOrd="2" destOrd="0" presId="urn:microsoft.com/office/officeart/2005/8/layout/architecture"/>
    <dgm:cxn modelId="{6CD5BFCB-C008-4A4C-97A0-AF3CA00A87A7}" type="presParOf" srcId="{95274BE3-B6C0-48AD-8F66-C1201C49CBB6}" destId="{8DF586EC-A5CD-405E-A4A4-6FD62D34BF88}" srcOrd="0" destOrd="0" presId="urn:microsoft.com/office/officeart/2005/8/layout/architecture"/>
    <dgm:cxn modelId="{40E11D63-1E6F-41A3-8C0F-FABAAB7B6113}" type="presParOf" srcId="{95274BE3-B6C0-48AD-8F66-C1201C49CBB6}" destId="{D0C12361-2C0A-429B-A0E4-4772D8EBBB85}" srcOrd="1" destOrd="0" presId="urn:microsoft.com/office/officeart/2005/8/layout/architecture"/>
    <dgm:cxn modelId="{FA8644C9-9A8B-41F7-AC12-1740B35A6624}" type="presParOf" srcId="{F405A700-B948-4918-9710-8B83B343770E}" destId="{9E79A3FD-3708-444B-B0C8-0BCB4E3A2383}" srcOrd="1" destOrd="0" presId="urn:microsoft.com/office/officeart/2005/8/layout/architecture"/>
    <dgm:cxn modelId="{564132FA-16CF-4B41-B390-635177CDDF0D}" type="presParOf" srcId="{F405A700-B948-4918-9710-8B83B343770E}" destId="{3486FE86-9971-4196-A616-226796305066}" srcOrd="2" destOrd="0" presId="urn:microsoft.com/office/officeart/2005/8/layout/architecture"/>
    <dgm:cxn modelId="{30C04DF0-A000-46B2-897B-0E817BBBB7C1}" type="presParOf" srcId="{3486FE86-9971-4196-A616-226796305066}" destId="{51D94EAF-1BD7-493D-9677-006F92FA0D0E}" srcOrd="0" destOrd="0" presId="urn:microsoft.com/office/officeart/2005/8/layout/architecture"/>
    <dgm:cxn modelId="{456AB910-EB37-4BA5-A8B3-AFEA9F2BE7EB}" type="presParOf" srcId="{3486FE86-9971-4196-A616-226796305066}" destId="{EAEA5A16-CD04-44ED-8EAB-9AB0CB6004BF}" srcOrd="1" destOrd="0" presId="urn:microsoft.com/office/officeart/2005/8/layout/architecture"/>
    <dgm:cxn modelId="{015651C9-281B-4580-B490-D1B7B6BDCD0E}" type="presParOf" srcId="{3486FE86-9971-4196-A616-226796305066}" destId="{27924294-8512-49A5-B3B5-8605BED13499}" srcOrd="2" destOrd="0" presId="urn:microsoft.com/office/officeart/2005/8/layout/architecture"/>
    <dgm:cxn modelId="{EED38AFA-1B37-479B-BFB4-11114327F20D}" type="presParOf" srcId="{27924294-8512-49A5-B3B5-8605BED13499}" destId="{CE7D6D16-B3A4-4210-AE87-8A3B8389D607}" srcOrd="0" destOrd="0" presId="urn:microsoft.com/office/officeart/2005/8/layout/architecture"/>
    <dgm:cxn modelId="{8021F6DE-0861-4D1B-B4EC-0FBDA104F633}" type="presParOf" srcId="{CE7D6D16-B3A4-4210-AE87-8A3B8389D607}" destId="{0A3BBBB6-CEC0-4CF2-8E37-EC6C83C0EBAA}" srcOrd="0" destOrd="0" presId="urn:microsoft.com/office/officeart/2005/8/layout/architecture"/>
    <dgm:cxn modelId="{0E5BB7C0-8352-48F6-A8CD-4233319DEE05}" type="presParOf" srcId="{CE7D6D16-B3A4-4210-AE87-8A3B8389D607}" destId="{88B8B569-0B37-4DEB-8984-417F993DFE9F}" srcOrd="1" destOrd="0" presId="urn:microsoft.com/office/officeart/2005/8/layout/architecture"/>
    <dgm:cxn modelId="{8D8F66B8-0DE6-4B77-B6F8-34151D961CBC}" type="presParOf" srcId="{F405A700-B948-4918-9710-8B83B343770E}" destId="{1B3120A2-C589-480E-B994-0059839C882F}" srcOrd="3" destOrd="0" presId="urn:microsoft.com/office/officeart/2005/8/layout/architecture"/>
    <dgm:cxn modelId="{1E00A00F-C2BB-40EA-93B7-3EEE40144FF0}" type="presParOf" srcId="{F405A700-B948-4918-9710-8B83B343770E}" destId="{6E952FDB-C210-4E4C-B40E-88EE1C9BF627}" srcOrd="4" destOrd="0" presId="urn:microsoft.com/office/officeart/2005/8/layout/architecture"/>
    <dgm:cxn modelId="{986A7C5A-8893-407C-9A04-C93DB69B0499}" type="presParOf" srcId="{6E952FDB-C210-4E4C-B40E-88EE1C9BF627}" destId="{58D17760-736D-4C4F-80FA-93EE3011F386}" srcOrd="0" destOrd="0" presId="urn:microsoft.com/office/officeart/2005/8/layout/architecture"/>
    <dgm:cxn modelId="{88951461-E191-447C-AC71-4D26BC6EB104}" type="presParOf" srcId="{6E952FDB-C210-4E4C-B40E-88EE1C9BF627}" destId="{C61D5EFE-88CD-47A5-8E7F-3E87D1C1CC07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8A8521-AF2E-48FA-BF1A-BB38782CD52D}" type="doc">
      <dgm:prSet loTypeId="urn:microsoft.com/office/officeart/2005/8/layout/venn1" loCatId="relationship" qsTypeId="urn:microsoft.com/office/officeart/2005/8/quickstyle/3d3#1" qsCatId="3D" csTypeId="urn:microsoft.com/office/officeart/2005/8/colors/accent1_2#2" csCatId="accent1" phldr="1"/>
      <dgm:spPr/>
      <dgm:t>
        <a:bodyPr/>
        <a:lstStyle/>
        <a:p>
          <a:endParaRPr lang="en-GB"/>
        </a:p>
      </dgm:t>
    </dgm:pt>
    <dgm:pt modelId="{7278D66C-5F14-4829-B396-5FD2BB715BC6}">
      <dgm:prSet phldrT="[Text]" phldr="0"/>
      <dgm:spPr/>
      <dgm:t>
        <a:bodyPr/>
        <a:lstStyle/>
        <a:p>
          <a:r>
            <a:rPr lang="en-GB" dirty="0"/>
            <a:t>Network Partition</a:t>
          </a:r>
        </a:p>
      </dgm:t>
    </dgm:pt>
    <dgm:pt modelId="{15B45F1D-E826-44BD-BDBF-0A00EC8CF694}" type="parTrans" cxnId="{A465F11C-A936-45CB-BB8A-91DBF88819C1}">
      <dgm:prSet/>
      <dgm:spPr/>
      <dgm:t>
        <a:bodyPr/>
        <a:lstStyle/>
        <a:p>
          <a:endParaRPr lang="en-GB"/>
        </a:p>
      </dgm:t>
    </dgm:pt>
    <dgm:pt modelId="{74EE3ADA-5620-4F64-8783-05B79FA5628E}" type="sibTrans" cxnId="{A465F11C-A936-45CB-BB8A-91DBF88819C1}">
      <dgm:prSet/>
      <dgm:spPr/>
      <dgm:t>
        <a:bodyPr/>
        <a:lstStyle/>
        <a:p>
          <a:endParaRPr lang="en-GB"/>
        </a:p>
      </dgm:t>
    </dgm:pt>
    <dgm:pt modelId="{FCB8F930-766C-4EC1-98C7-A8B7E35478D5}">
      <dgm:prSet phldrT="[Text]" phldr="0"/>
      <dgm:spPr/>
      <dgm:t>
        <a:bodyPr/>
        <a:lstStyle/>
        <a:p>
          <a:r>
            <a:rPr lang="en-GB" dirty="0"/>
            <a:t>Service Availability</a:t>
          </a:r>
        </a:p>
      </dgm:t>
    </dgm:pt>
    <dgm:pt modelId="{9CBE4BD7-CF68-45A8-9176-17F37747BFDB}" type="parTrans" cxnId="{A3780601-EC05-4AA8-A81D-E26EF0797797}">
      <dgm:prSet/>
      <dgm:spPr/>
      <dgm:t>
        <a:bodyPr/>
        <a:lstStyle/>
        <a:p>
          <a:endParaRPr lang="en-GB"/>
        </a:p>
      </dgm:t>
    </dgm:pt>
    <dgm:pt modelId="{730ED5E0-7570-418F-AA63-229D2B1B640B}" type="sibTrans" cxnId="{A3780601-EC05-4AA8-A81D-E26EF0797797}">
      <dgm:prSet/>
      <dgm:spPr/>
      <dgm:t>
        <a:bodyPr/>
        <a:lstStyle/>
        <a:p>
          <a:endParaRPr lang="en-GB"/>
        </a:p>
      </dgm:t>
    </dgm:pt>
    <dgm:pt modelId="{04DFD1BB-E7D2-4112-A96C-912ED4328E13}">
      <dgm:prSet phldrT="[Text]" phldr="0"/>
      <dgm:spPr/>
      <dgm:t>
        <a:bodyPr/>
        <a:lstStyle/>
        <a:p>
          <a:r>
            <a:rPr lang="en-GB" dirty="0"/>
            <a:t>Data Consistency</a:t>
          </a:r>
        </a:p>
      </dgm:t>
    </dgm:pt>
    <dgm:pt modelId="{29DA1224-A2FB-46AE-AE52-8FE28C25246C}" type="parTrans" cxnId="{52334A2F-227F-4431-9DDC-E665645F3DA4}">
      <dgm:prSet/>
      <dgm:spPr/>
      <dgm:t>
        <a:bodyPr/>
        <a:lstStyle/>
        <a:p>
          <a:endParaRPr lang="en-GB"/>
        </a:p>
      </dgm:t>
    </dgm:pt>
    <dgm:pt modelId="{C34618DD-4BA0-4036-8450-A1EFA65F7F63}" type="sibTrans" cxnId="{52334A2F-227F-4431-9DDC-E665645F3DA4}">
      <dgm:prSet/>
      <dgm:spPr/>
      <dgm:t>
        <a:bodyPr/>
        <a:lstStyle/>
        <a:p>
          <a:endParaRPr lang="en-GB"/>
        </a:p>
      </dgm:t>
    </dgm:pt>
    <dgm:pt modelId="{B5C7BBF5-435B-4681-93A2-3A6693A6EA43}" type="pres">
      <dgm:prSet presAssocID="{D88A8521-AF2E-48FA-BF1A-BB38782CD52D}" presName="compositeShape" presStyleCnt="0">
        <dgm:presLayoutVars>
          <dgm:chMax val="7"/>
          <dgm:dir/>
          <dgm:resizeHandles val="exact"/>
        </dgm:presLayoutVars>
      </dgm:prSet>
      <dgm:spPr/>
    </dgm:pt>
    <dgm:pt modelId="{B03DA5F4-B1B8-4284-9625-6C95041E78CF}" type="pres">
      <dgm:prSet presAssocID="{7278D66C-5F14-4829-B396-5FD2BB715BC6}" presName="circ1" presStyleLbl="vennNode1" presStyleIdx="0" presStyleCnt="3"/>
      <dgm:spPr/>
    </dgm:pt>
    <dgm:pt modelId="{28049D63-F1A7-4B81-9F73-BBD45537B8EF}" type="pres">
      <dgm:prSet presAssocID="{7278D66C-5F14-4829-B396-5FD2BB715BC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EF97ED2-8876-4AEF-9A5D-544FAB5F0B1B}" type="pres">
      <dgm:prSet presAssocID="{FCB8F930-766C-4EC1-98C7-A8B7E35478D5}" presName="circ2" presStyleLbl="vennNode1" presStyleIdx="1" presStyleCnt="3"/>
      <dgm:spPr/>
    </dgm:pt>
    <dgm:pt modelId="{93A2CA28-16BA-4A3F-B173-09736861BB73}" type="pres">
      <dgm:prSet presAssocID="{FCB8F930-766C-4EC1-98C7-A8B7E35478D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180AEB3E-06FF-48A8-9500-B65F4DD3CE6C}" type="pres">
      <dgm:prSet presAssocID="{04DFD1BB-E7D2-4112-A96C-912ED4328E13}" presName="circ3" presStyleLbl="vennNode1" presStyleIdx="2" presStyleCnt="3"/>
      <dgm:spPr/>
    </dgm:pt>
    <dgm:pt modelId="{F9076330-11C3-4696-82C6-ED5F68E286AB}" type="pres">
      <dgm:prSet presAssocID="{04DFD1BB-E7D2-4112-A96C-912ED4328E13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3780601-EC05-4AA8-A81D-E26EF0797797}" srcId="{D88A8521-AF2E-48FA-BF1A-BB38782CD52D}" destId="{FCB8F930-766C-4EC1-98C7-A8B7E35478D5}" srcOrd="1" destOrd="0" parTransId="{9CBE4BD7-CF68-45A8-9176-17F37747BFDB}" sibTransId="{730ED5E0-7570-418F-AA63-229D2B1B640B}"/>
    <dgm:cxn modelId="{BB044F06-DA86-4E60-AF62-6451A259133A}" type="presOf" srcId="{FCB8F930-766C-4EC1-98C7-A8B7E35478D5}" destId="{8EF97ED2-8876-4AEF-9A5D-544FAB5F0B1B}" srcOrd="0" destOrd="0" presId="urn:microsoft.com/office/officeart/2005/8/layout/venn1"/>
    <dgm:cxn modelId="{D4B96E12-F464-4A8A-ABA3-F120D04BC251}" type="presOf" srcId="{04DFD1BB-E7D2-4112-A96C-912ED4328E13}" destId="{180AEB3E-06FF-48A8-9500-B65F4DD3CE6C}" srcOrd="0" destOrd="0" presId="urn:microsoft.com/office/officeart/2005/8/layout/venn1"/>
    <dgm:cxn modelId="{A465F11C-A936-45CB-BB8A-91DBF88819C1}" srcId="{D88A8521-AF2E-48FA-BF1A-BB38782CD52D}" destId="{7278D66C-5F14-4829-B396-5FD2BB715BC6}" srcOrd="0" destOrd="0" parTransId="{15B45F1D-E826-44BD-BDBF-0A00EC8CF694}" sibTransId="{74EE3ADA-5620-4F64-8783-05B79FA5628E}"/>
    <dgm:cxn modelId="{1D7B572D-61A7-4406-B508-FA14D631FED0}" type="presOf" srcId="{7278D66C-5F14-4829-B396-5FD2BB715BC6}" destId="{28049D63-F1A7-4B81-9F73-BBD45537B8EF}" srcOrd="1" destOrd="0" presId="urn:microsoft.com/office/officeart/2005/8/layout/venn1"/>
    <dgm:cxn modelId="{52334A2F-227F-4431-9DDC-E665645F3DA4}" srcId="{D88A8521-AF2E-48FA-BF1A-BB38782CD52D}" destId="{04DFD1BB-E7D2-4112-A96C-912ED4328E13}" srcOrd="2" destOrd="0" parTransId="{29DA1224-A2FB-46AE-AE52-8FE28C25246C}" sibTransId="{C34618DD-4BA0-4036-8450-A1EFA65F7F63}"/>
    <dgm:cxn modelId="{5AB31063-B066-4B8A-B672-B7BDE0879A76}" type="presOf" srcId="{7278D66C-5F14-4829-B396-5FD2BB715BC6}" destId="{B03DA5F4-B1B8-4284-9625-6C95041E78CF}" srcOrd="0" destOrd="0" presId="urn:microsoft.com/office/officeart/2005/8/layout/venn1"/>
    <dgm:cxn modelId="{D3446C91-F79D-485A-86E4-F6C27AE403C4}" type="presOf" srcId="{04DFD1BB-E7D2-4112-A96C-912ED4328E13}" destId="{F9076330-11C3-4696-82C6-ED5F68E286AB}" srcOrd="1" destOrd="0" presId="urn:microsoft.com/office/officeart/2005/8/layout/venn1"/>
    <dgm:cxn modelId="{3FA9CAB5-C13F-4D47-9E2B-D391B02E57EC}" type="presOf" srcId="{FCB8F930-766C-4EC1-98C7-A8B7E35478D5}" destId="{93A2CA28-16BA-4A3F-B173-09736861BB73}" srcOrd="1" destOrd="0" presId="urn:microsoft.com/office/officeart/2005/8/layout/venn1"/>
    <dgm:cxn modelId="{28E8AEE5-C6A9-4148-BBC8-129639534B49}" type="presOf" srcId="{D88A8521-AF2E-48FA-BF1A-BB38782CD52D}" destId="{B5C7BBF5-435B-4681-93A2-3A6693A6EA43}" srcOrd="0" destOrd="0" presId="urn:microsoft.com/office/officeart/2005/8/layout/venn1"/>
    <dgm:cxn modelId="{3B183DD6-5E88-4506-81E5-95185D6FFE77}" type="presParOf" srcId="{B5C7BBF5-435B-4681-93A2-3A6693A6EA43}" destId="{B03DA5F4-B1B8-4284-9625-6C95041E78CF}" srcOrd="0" destOrd="0" presId="urn:microsoft.com/office/officeart/2005/8/layout/venn1"/>
    <dgm:cxn modelId="{6954BC7B-B84A-49F0-B5B8-4FB750514B4E}" type="presParOf" srcId="{B5C7BBF5-435B-4681-93A2-3A6693A6EA43}" destId="{28049D63-F1A7-4B81-9F73-BBD45537B8EF}" srcOrd="1" destOrd="0" presId="urn:microsoft.com/office/officeart/2005/8/layout/venn1"/>
    <dgm:cxn modelId="{AABC16A4-F094-4A80-B1B1-3BA365FCAEB9}" type="presParOf" srcId="{B5C7BBF5-435B-4681-93A2-3A6693A6EA43}" destId="{8EF97ED2-8876-4AEF-9A5D-544FAB5F0B1B}" srcOrd="2" destOrd="0" presId="urn:microsoft.com/office/officeart/2005/8/layout/venn1"/>
    <dgm:cxn modelId="{845E729E-F3FB-4AC4-B392-6ECC59425D4A}" type="presParOf" srcId="{B5C7BBF5-435B-4681-93A2-3A6693A6EA43}" destId="{93A2CA28-16BA-4A3F-B173-09736861BB73}" srcOrd="3" destOrd="0" presId="urn:microsoft.com/office/officeart/2005/8/layout/venn1"/>
    <dgm:cxn modelId="{DC5AB134-F468-43AA-8AC8-B74AD1299884}" type="presParOf" srcId="{B5C7BBF5-435B-4681-93A2-3A6693A6EA43}" destId="{180AEB3E-06FF-48A8-9500-B65F4DD3CE6C}" srcOrd="4" destOrd="0" presId="urn:microsoft.com/office/officeart/2005/8/layout/venn1"/>
    <dgm:cxn modelId="{382ED815-A74D-42B7-9C9D-B97961DB6F54}" type="presParOf" srcId="{B5C7BBF5-435B-4681-93A2-3A6693A6EA43}" destId="{F9076330-11C3-4696-82C6-ED5F68E286AB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5DF168-3FD7-4EE7-B2C7-FAF56C42CE08}">
      <dsp:nvSpPr>
        <dsp:cNvPr id="0" name=""/>
        <dsp:cNvSpPr/>
      </dsp:nvSpPr>
      <dsp:spPr>
        <a:xfrm>
          <a:off x="2030" y="2082050"/>
          <a:ext cx="4282676" cy="964354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 dirty="0"/>
            <a:t>Storage</a:t>
          </a:r>
        </a:p>
      </dsp:txBody>
      <dsp:txXfrm>
        <a:off x="30275" y="2110295"/>
        <a:ext cx="4226186" cy="907864"/>
      </dsp:txXfrm>
    </dsp:sp>
    <dsp:sp modelId="{467BAADC-3FE6-452B-B7C2-9866666004E0}">
      <dsp:nvSpPr>
        <dsp:cNvPr id="0" name=""/>
        <dsp:cNvSpPr/>
      </dsp:nvSpPr>
      <dsp:spPr>
        <a:xfrm>
          <a:off x="2030" y="1041740"/>
          <a:ext cx="2077250" cy="9643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Queue</a:t>
          </a:r>
        </a:p>
      </dsp:txBody>
      <dsp:txXfrm>
        <a:off x="30275" y="1069985"/>
        <a:ext cx="2020760" cy="907864"/>
      </dsp:txXfrm>
    </dsp:sp>
    <dsp:sp modelId="{73A57C0F-9B11-4C5A-94BA-3D884F0A6DE0}">
      <dsp:nvSpPr>
        <dsp:cNvPr id="0" name=""/>
        <dsp:cNvSpPr/>
      </dsp:nvSpPr>
      <dsp:spPr>
        <a:xfrm>
          <a:off x="2030" y="1430"/>
          <a:ext cx="1017262" cy="964354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App</a:t>
          </a:r>
        </a:p>
      </dsp:txBody>
      <dsp:txXfrm>
        <a:off x="30275" y="29675"/>
        <a:ext cx="960772" cy="907864"/>
      </dsp:txXfrm>
    </dsp:sp>
    <dsp:sp modelId="{8DF586EC-A5CD-405E-A4A4-6FD62D34BF88}">
      <dsp:nvSpPr>
        <dsp:cNvPr id="0" name=""/>
        <dsp:cNvSpPr/>
      </dsp:nvSpPr>
      <dsp:spPr>
        <a:xfrm>
          <a:off x="1062018" y="1430"/>
          <a:ext cx="1017262" cy="964354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App</a:t>
          </a:r>
        </a:p>
      </dsp:txBody>
      <dsp:txXfrm>
        <a:off x="1090263" y="29675"/>
        <a:ext cx="960772" cy="907864"/>
      </dsp:txXfrm>
    </dsp:sp>
    <dsp:sp modelId="{51D94EAF-1BD7-493D-9677-006F92FA0D0E}">
      <dsp:nvSpPr>
        <dsp:cNvPr id="0" name=""/>
        <dsp:cNvSpPr/>
      </dsp:nvSpPr>
      <dsp:spPr>
        <a:xfrm>
          <a:off x="2164731" y="1041740"/>
          <a:ext cx="1017262" cy="9643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Queue</a:t>
          </a:r>
        </a:p>
      </dsp:txBody>
      <dsp:txXfrm>
        <a:off x="2192976" y="1069985"/>
        <a:ext cx="960772" cy="907864"/>
      </dsp:txXfrm>
    </dsp:sp>
    <dsp:sp modelId="{0A3BBBB6-CEC0-4CF2-8E37-EC6C83C0EBAA}">
      <dsp:nvSpPr>
        <dsp:cNvPr id="0" name=""/>
        <dsp:cNvSpPr/>
      </dsp:nvSpPr>
      <dsp:spPr>
        <a:xfrm>
          <a:off x="2164731" y="1430"/>
          <a:ext cx="1017262" cy="964354"/>
        </a:xfrm>
        <a:prstGeom prst="roundRect">
          <a:avLst>
            <a:gd name="adj" fmla="val 10000"/>
          </a:avLst>
        </a:prstGeom>
        <a:solidFill>
          <a:schemeClr val="accent4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App</a:t>
          </a:r>
        </a:p>
      </dsp:txBody>
      <dsp:txXfrm>
        <a:off x="2192976" y="29675"/>
        <a:ext cx="960772" cy="907864"/>
      </dsp:txXfrm>
    </dsp:sp>
    <dsp:sp modelId="{58D17760-736D-4C4F-80FA-93EE3011F386}">
      <dsp:nvSpPr>
        <dsp:cNvPr id="0" name=""/>
        <dsp:cNvSpPr/>
      </dsp:nvSpPr>
      <dsp:spPr>
        <a:xfrm>
          <a:off x="3267443" y="1041740"/>
          <a:ext cx="1017262" cy="9643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Queue</a:t>
          </a:r>
        </a:p>
      </dsp:txBody>
      <dsp:txXfrm>
        <a:off x="3295688" y="1069985"/>
        <a:ext cx="960772" cy="9078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DA5F4-B1B8-4284-9625-6C95041E78CF}">
      <dsp:nvSpPr>
        <dsp:cNvPr id="0" name=""/>
        <dsp:cNvSpPr/>
      </dsp:nvSpPr>
      <dsp:spPr>
        <a:xfrm>
          <a:off x="1490027" y="51950"/>
          <a:ext cx="2493645" cy="249364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Network Partition</a:t>
          </a:r>
        </a:p>
      </dsp:txBody>
      <dsp:txXfrm>
        <a:off x="1822514" y="488338"/>
        <a:ext cx="1828673" cy="1122140"/>
      </dsp:txXfrm>
    </dsp:sp>
    <dsp:sp modelId="{8EF97ED2-8876-4AEF-9A5D-544FAB5F0B1B}">
      <dsp:nvSpPr>
        <dsp:cNvPr id="0" name=""/>
        <dsp:cNvSpPr/>
      </dsp:nvSpPr>
      <dsp:spPr>
        <a:xfrm>
          <a:off x="2389818" y="1610479"/>
          <a:ext cx="2493645" cy="249364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Service Availability</a:t>
          </a:r>
        </a:p>
      </dsp:txBody>
      <dsp:txXfrm>
        <a:off x="3152458" y="2254670"/>
        <a:ext cx="1496187" cy="1371504"/>
      </dsp:txXfrm>
    </dsp:sp>
    <dsp:sp modelId="{180AEB3E-06FF-48A8-9500-B65F4DD3CE6C}">
      <dsp:nvSpPr>
        <dsp:cNvPr id="0" name=""/>
        <dsp:cNvSpPr/>
      </dsp:nvSpPr>
      <dsp:spPr>
        <a:xfrm>
          <a:off x="590237" y="1610479"/>
          <a:ext cx="2493645" cy="249364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Data Consistency</a:t>
          </a:r>
        </a:p>
      </dsp:txBody>
      <dsp:txXfrm>
        <a:off x="825055" y="2254670"/>
        <a:ext cx="1496187" cy="13715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#1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3F47D-8F81-4DC6-83B3-7FE97BD83441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88730-11E3-4111-B1E2-7845DEF86F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049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3360bd641e_6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g13360bd641e_6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Message queues provide a natural resiliency to cope with fluctuating workload levels and service outages.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Assured messaging provides once and once only delivery, ensuring no message loss or duplication.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In many cases resiliency requirements will vary from application to application.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Not every application will need or benefit from the “Gold standard”</a:t>
            </a:r>
            <a:endParaRPr dirty="0"/>
          </a:p>
        </p:txBody>
      </p:sp>
      <p:sp>
        <p:nvSpPr>
          <p:cNvPr id="137" name="Google Shape;137;g13360bd641e_6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21421307-468F-D94E-E31F-9E7CA67E8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F72410F7-CF42-788D-C9AF-9A4D82D565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Resiliency is often discussed as being as simple as enabling a product feature, it isn’t.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One weak link is enough to undermine the whole system.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True resiliency can only be achieved through considering this a full-stack concern.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If an application makes a poor choice, bulletproof reliability of hardware or the queue manager can’t save it.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Resiliency is a shared and compound responsibility, architects make choices, developers make choices and ops teams make choices.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When an unplanned outage occurs (and it will occur) if it is not handled it could have a significant business impact.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32B3DCF3-183F-8CED-9EC0-4E154438FA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7699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83AF95FB-4D86-5A83-06B0-A70A76CB6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365D248C-21B1-19EC-6FE2-E8C339DC91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Before we talk about the technology, let’s think about some of the decisions we need to make.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Whilst most decisions will be binary, decisions will rarely be “no-brainers”, there are always trade-offs.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Setting a goal of handling unplanned failures and minimizing downtime, message loss and cost is of course for most applications a given.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But different applications may have radically different criteria for what is acceptable.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Understanding these requirements before deploying the application is a must.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Requirements can change too, review regularly and prepare to be flexible.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 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709FF3D6-4822-E35D-C711-F70109ADB1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4164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38ACBB2F-9922-A6EB-06E8-2DDB51E08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0FE474B0-6F76-A243-F175-7ACA2748FA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dirty="0"/>
              <a:t>Can you have resilient non-persistent messaging? </a:t>
            </a:r>
          </a:p>
          <a:p>
            <a:br>
              <a:rPr lang="en-GB" dirty="0"/>
            </a:br>
            <a:r>
              <a:rPr lang="en-GB" dirty="0"/>
              <a:t>Yes, but it depends whether losing a message matters to the application.</a:t>
            </a:r>
            <a:br>
              <a:rPr lang="en-GB" dirty="0"/>
            </a:br>
            <a:endParaRPr lang="en-GB" dirty="0"/>
          </a:p>
          <a:p>
            <a:r>
              <a:rPr lang="en-GB" dirty="0"/>
              <a:t>Stateless request-reply applications may not require any persistence e.g. Query the current inventory levels for widget X</a:t>
            </a:r>
          </a:p>
          <a:p>
            <a:endParaRPr lang="en-GB" dirty="0"/>
          </a:p>
          <a:p>
            <a:r>
              <a:rPr lang="en-GB" dirty="0"/>
              <a:t>Whilst message availability cannot be improved for a non-persistent message*, service availability still can</a:t>
            </a:r>
          </a:p>
          <a:p>
            <a:pPr lvl="1"/>
            <a:r>
              <a:rPr lang="en-GB" dirty="0"/>
              <a:t>e.g. If QM1 is unavailable, try QM2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B470DC98-F35F-8523-E1CC-D2F160A35B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7270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B065B08C-522B-AB0D-47A0-6B0FB543A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995EA8C0-103B-7C64-8A24-6DAAEAC046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Transactions also improve the efficiency and performance of applications in reducing the frequency and number of forced disk writes that are necessary.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Applications that involve just MQ activity might choose a single-phase commit.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Applications that involve other transactional resources such as a database table update might choose two-phase commit.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6D10821E-1CB3-101D-14B5-01E3B890F5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0927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07915848-CC0E-78D5-563B-0D5511ABE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36AAB76B-2A78-913F-FF2F-2F2C2F43FC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dirty="0"/>
              <a:t>Lack of error handling on each call.</a:t>
            </a:r>
          </a:p>
          <a:p>
            <a:br>
              <a:rPr lang="en-GB" dirty="0"/>
            </a:br>
            <a:r>
              <a:rPr lang="en-GB" dirty="0"/>
              <a:t>Lack of retry logic for recoverable errors (e.g. queue full).</a:t>
            </a:r>
          </a:p>
          <a:p>
            <a:br>
              <a:rPr lang="en-GB" dirty="0"/>
            </a:br>
            <a:r>
              <a:rPr lang="en-GB" dirty="0"/>
              <a:t>Hardcoded names make it difficult to improve service availability.</a:t>
            </a:r>
          </a:p>
          <a:p>
            <a:br>
              <a:rPr lang="en-GB" dirty="0"/>
            </a:br>
            <a:r>
              <a:rPr lang="en-GB" dirty="0"/>
              <a:t>Lack of explicit definition of message persistence could lead to lost messages – “as queue def” has a time and a place but most applications should assert the persistence they need.</a:t>
            </a:r>
          </a:p>
          <a:p>
            <a:br>
              <a:rPr lang="en-GB" dirty="0"/>
            </a:br>
            <a:r>
              <a:rPr lang="en-GB" dirty="0"/>
              <a:t>Lack of a transaction could lead to lost or duplicated requests.</a:t>
            </a:r>
          </a:p>
          <a:p>
            <a:br>
              <a:rPr lang="en-GB" dirty="0"/>
            </a:br>
            <a:r>
              <a:rPr lang="en-GB" dirty="0"/>
              <a:t>Lack of fail if quiescing options could lead to delays.</a:t>
            </a:r>
          </a:p>
          <a:p>
            <a:br>
              <a:rPr lang="en-GB" dirty="0"/>
            </a:br>
            <a:r>
              <a:rPr lang="en-GB" dirty="0"/>
              <a:t>Lack of explicit close of queue handle could lead to resource problems.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Reliance on default options keeps code neater but lacks expression of intent (and no comments to indicate what those were!).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Well-written messaging applications can exploit resilient architectures, whilst a poorly-written application can undermine all other provisions to improve it.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43AF0D8E-1AFD-B360-EF91-9884F4BC71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0025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47F67C2F-93D8-F3AC-EAE5-92212BAEA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179F44AF-A267-C6FF-20AB-915BC1F83A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Message Channel Agents are an example of messaging applications too.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Channels play by the same rules as a standard application using MQGET and transactions to move messages from one queue manager to another.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Positive receipt of a batch of messages allows the sending and receiving MCA to commit its transaction.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Question – can an application that just handles non-persistent messages be considered resilient?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Perhaps – a transfer of non-persistent messages over a channel is a good example that certain types of outage (e.g. network blip) are recoverable without data loss.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Message retry could be used to handle target queues being full. 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7749880B-332B-53E0-23B7-04AAFCE0C3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4862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1888952C-1F1C-BFEF-5979-ACF6D30BA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448498C6-AC5C-EBF4-E249-2AB93AEECE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001AF497-3C1B-5DAC-0E7C-1257548604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90296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8D95374A-2204-0620-242D-E687CDA07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5FF7D7C1-F3C4-AA93-D41B-0EC59767D1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There are multiple components that provide the persistence layer for a queue manager.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We will look at the recovery logs and queue files.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The recovery log is either circular or linear. The main difference is that media recovery information can be recorded alongside the messaging and transaction data.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 replicated log is a specialized form of linear log that is used by Native HA that provides distributed replication instead of relying on storage performing this task.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5C5CBFED-2C7B-4CFA-C1EF-B7700DE0D2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3604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52F24155-EBFC-AE51-F58C-64205B75B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B884E458-41BF-C0F9-1BCA-B885EA11AA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 am immensely biased of course, but I would argue that the recovery log is the most fundamentally important component of IBM MQ.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When you think about messaging resilience, achieved through persistence and transactions, you may be forgiven in thinking this is provided by the queue.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We will go onto talk briefly about how queues act as a working copy of message state (both persistent and non-persistent) whilst the sun is shining and the power is on.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The recovery log is always there, keeping track of the queue managers commitments to applications.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39F8117A-4974-8E66-AA97-3BF8D8432B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6294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AA4B1A4F-5ABE-8992-4F5A-2F71C22D4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82B9C8F7-1945-2805-F107-710649F566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Every hero needs a sidekick!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The recovery log works in close cooperation with the queue file to provide fast and reliable access to message data.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The queue file provides a convenient way of accessing messages on persistent storage.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Loaded into memory and flushed out to disk when necessary.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Unlike the recovery log, the queue file could contain both persistent and non-persistent message data.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51E52490-5761-D63D-FD57-4500841F59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6567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4BB0541D-3D5C-2A98-9336-15885F157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8277725F-DEEA-8F2A-E9B2-9B48BEBC40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Whilst MQ writes to the recovery log all the time, it is rare that log data will be read back again.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Simply put - A checkpoint is a progress marker in the recovery log that a queue file on disk is consistent with all previous logged operations.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The successful progress of each checkpoint is recorded in a checkpoint file, which avoids needing to search through the log to find it.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Checkpoint file is used to determine where in the log crash recovery needs to start.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On a lovely sunny day, when a queue manager quiesces – the last thing it writes to the log is a checkpoint.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FF01B59A-E847-5DC6-402D-FC4DEC0EBD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02498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03BE6592-6DE0-5DBF-0F9C-FD270A7EF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3E79F04C-FEE0-554B-AE89-039FFFEEBF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dirty="0"/>
              <a:t>Assured messaging needs to provide reliable and resilient messaging come rain or shine.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Persistence for messages and transactions is provided by a combination of volatile and non-volatile storage</a:t>
            </a:r>
          </a:p>
          <a:p>
            <a:pPr lvl="1"/>
            <a:r>
              <a:rPr lang="en-GB" dirty="0"/>
              <a:t>Queue buffers (Memory - Persistent &amp; Non-persistent)</a:t>
            </a:r>
          </a:p>
          <a:p>
            <a:pPr lvl="1"/>
            <a:r>
              <a:rPr lang="en-GB" dirty="0"/>
              <a:t>Recovery log (Disk)</a:t>
            </a:r>
          </a:p>
          <a:p>
            <a:pPr lvl="1"/>
            <a:r>
              <a:rPr lang="en-GB" dirty="0"/>
              <a:t>Queue files (Disk)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We’ve introduced the basic architecture of how IBM MQ hardens any persistent data.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The recovery log records intent and enough information to redo messaging operations should there be an unexpected interruption.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But what happens in an unexpected system failure and how does IBM MQ use the recovery log?</a:t>
            </a:r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43EFCD04-71AF-A548-1337-091C0E3CCF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4792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D7426A42-ED9A-0978-235F-7A386B5E4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8FCBDBB4-1D56-333A-4519-AF7A0796A8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Various unplanned outages could impact a queue manager.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In some cases a crash may be relatively soft, in other cases it may be abrupt and unforgiving.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Killing a critical process may seem severe, but it would still allow page cache to flush to disk.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 loss of power is abrupt which could leave a ‘torn’ write. Modern hardware and filesystems provide mechanisms to protect against this, but…. Everything FAI….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6DE20B4B-7A86-1875-1240-434819AB4B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12545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EEF2B66F-B27E-0DAB-3529-752E6A043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E4C4D71D-C10E-FF42-5037-A85667042B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Redo can recover only if the queue file on disk at restart represents a possible state at an instant in time since the last checkpoint was recorded.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Activity performed outside of the normal operation of a queue manager could lead to a failure of the log redo. Again remember, everything could fail and that includes redo.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The best example of an outside interaction is an accidental deletion of a queue file – “</a:t>
            </a:r>
            <a:r>
              <a:rPr lang="en-GB" dirty="0" err="1"/>
              <a:t>Ooops</a:t>
            </a:r>
            <a:r>
              <a:rPr lang="en-GB" dirty="0"/>
              <a:t>” but restoring a backup copy of a queue file might also lead to log redo detecting an inconsistency and marking the queue as damaged.</a:t>
            </a:r>
            <a:br>
              <a:rPr lang="en-GB" dirty="0"/>
            </a:br>
            <a:br>
              <a:rPr lang="en-GB" dirty="0"/>
            </a:b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F47658F7-267E-9AD0-F841-B683647E1C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9443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78BB191C-4DF2-F8A4-1B33-B679ECA89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419E940B-A40C-AA41-DBB5-23DE0617CA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Log is write-ahead so it is safe to erase any incomplete log record as we could have never guaranteed this as a forced write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Triple write only applies to updating partial pages</a:t>
            </a:r>
            <a:br>
              <a:rPr lang="en-GB" dirty="0"/>
            </a:br>
            <a:br>
              <a:rPr lang="en-GB" dirty="0"/>
            </a:br>
            <a:r>
              <a:rPr lang="en-GB" dirty="0"/>
              <a:t>… no, it doesn’t mean we are writing the same log data 3 times</a:t>
            </a:r>
            <a:br>
              <a:rPr lang="en-GB" dirty="0"/>
            </a:br>
            <a:r>
              <a:rPr lang="en-GB" dirty="0"/>
              <a:t>1st) The original partial page is written with space for further data</a:t>
            </a:r>
            <a:br>
              <a:rPr lang="en-GB" dirty="0"/>
            </a:br>
            <a:r>
              <a:rPr lang="en-GB" dirty="0"/>
              <a:t>2nd) Write desired update partial page in next adjacent page</a:t>
            </a:r>
            <a:br>
              <a:rPr lang="en-GB" dirty="0"/>
            </a:br>
            <a:r>
              <a:rPr lang="en-GB" dirty="0"/>
              <a:t>3rd) Overwrite the partial page with the new content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17688DE4-3D08-5DBA-E9B9-6A1B9F64B2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34642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16DD232B-5A62-E8D5-EC19-BAB124E11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7AC5B6AE-B71E-E645-3086-10075661BC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Up until now, the recovery log has been our everyday superhero.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The problem is sometimes superheroes can have a bad day at the office.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What happens if the recovery log is unavailable?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What happens if the filesystem is corrupted? The storage volume disappears?</a:t>
            </a:r>
            <a:br>
              <a:rPr lang="en-GB" dirty="0"/>
            </a:br>
            <a:br>
              <a:rPr lang="en-GB" dirty="0"/>
            </a:br>
            <a:r>
              <a:rPr lang="en-GB" dirty="0"/>
              <a:t>Someone accidentally deletes something they didn’t mean to?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The recovery log protects the queue files, but who protects the recovery log?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is where we have to look at other techniques for improving availability – like replication. We have to assemble a team of superheroes.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We will look at whether that could be a dynamic duo? Or a triple threat?</a:t>
            </a:r>
            <a:br>
              <a:rPr lang="en-GB" dirty="0"/>
            </a:b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3237210F-D270-BC98-8616-7E88A45A58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70635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A64C5D0D-5FFE-379A-7B62-26B0B571B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9BC1454D-0367-0400-AE33-EB01F33F3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13916C93-C99B-A921-97CB-C823B49F59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49655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2A3FBBE1-00A5-4456-FECC-382DEE78C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920A2B1C-E9B0-8576-5BBB-6BC7B6ACAC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As we see the basic product features make message queuing resilient without needing to exploit “advanced” availability features.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But as we know, assuming success all of the time is foolish.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Some applications need higher levels of availability – particularly ones where messages have a “shelf life”.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CF7900D6-37C5-1991-B754-4F36C05DD7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12302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D1F4AB3E-3DD1-6F28-F89E-80FC030F9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573DF36C-CF1F-2AE9-2C9A-E0E574611F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Ah, the wonderous days of the 1990’s when big queue managers ruled the earth…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AF87EC20-D7B3-0812-A353-4A88E98233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915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A28C8958-208A-A397-10D2-2A8E8A2DA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DA6A89AC-B356-D114-2166-20FCA10315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Today scalability, availability and resilience are typically achieved horizontally rather than vertically.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Host and queue manager names tend to have names that are a seemingly random combination of droid designations.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Demand for availability and an always on service is greater than before.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12FE16D1-7853-5733-493D-A815F89C74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98175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9C7D73BE-674F-F004-B02A-1F0C5131C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B6467945-A52C-14A1-00B8-9D8E42A0D4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How do we measure resilience?</a:t>
            </a:r>
            <a:br>
              <a:rPr lang="en-GB" dirty="0"/>
            </a:br>
            <a:br>
              <a:rPr lang="en-GB" dirty="0"/>
            </a:br>
            <a:r>
              <a:rPr lang="en-GB" dirty="0"/>
              <a:t>Lots of different ways and scales.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Availability is usually based on percentages, typically over a long period of time (e.g. year).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Recovery point is a measure of how much data and can be based on different scales, e.g. bytes, messages, transactions, etc.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Recovery time is a measure of how quickly recovery is achieved.</a:t>
            </a:r>
            <a:br>
              <a:rPr lang="en-GB" dirty="0"/>
            </a:br>
            <a:br>
              <a:rPr lang="en-GB" dirty="0"/>
            </a:b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85153A7E-6102-1D70-6F25-A66458736A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64057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8E34BCF2-F944-8B17-0B40-E08F2B0A1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F83C4022-4193-676F-CB0D-466679FC22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An analogy that many of us can relate to in terms of dealing with a change in availability is transport.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In rush-hour there might be several trains that could take you to your destination, you might choose the closest platform.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One simple way to improve service availability is to have more trains, if one train is delayed or cancelled you could board another.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Maybe it doesn’t matter if your train is a few minutes slower than another service?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What happens if you board a train and there is a breakdown between stations? You cannot progress towards your destination until your train is able to continue.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is similar to a message being on a queue, the availability of the message depends on the queue being available, which depends on the queue manager being available, which depends on…</a:t>
            </a:r>
            <a:br>
              <a:rPr lang="en-GB" dirty="0"/>
            </a:br>
            <a:br>
              <a:rPr lang="en-GB" dirty="0"/>
            </a:br>
            <a:r>
              <a:rPr lang="en-GB" dirty="0"/>
              <a:t>Improving message availability requires a different approach to providing service availability.</a:t>
            </a:r>
            <a:br>
              <a:rPr lang="en-GB" dirty="0"/>
            </a:br>
            <a:br>
              <a:rPr lang="en-GB" dirty="0"/>
            </a:b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8C49C585-F125-B3CA-D8EF-DDBEBDDF99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68542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Improved service availability is typically achieved through </a:t>
            </a:r>
            <a:r>
              <a:rPr lang="en-GB" dirty="0">
                <a:solidFill>
                  <a:srgbClr val="FF0000"/>
                </a:solidFill>
              </a:rPr>
              <a:t>active/active</a:t>
            </a:r>
            <a:r>
              <a:rPr lang="en-GB" dirty="0"/>
              <a:t> topologies, the simplest example is two queue managers.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 message stored on a queue only has value if a consumer can get it. Some messages may cease to be valuable after an elapsed period of time.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Some applications may require just high service availability, high message availability or sometimes both!</a:t>
            </a:r>
            <a:endParaRPr dirty="0"/>
          </a:p>
        </p:txBody>
      </p:sp>
      <p:sp>
        <p:nvSpPr>
          <p:cNvPr id="137" name="Google Shape;137;g13360bd641e_6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616D6A25-6364-03B4-6ADF-D3727F642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529B897A-90CE-DD44-8B04-020A78A991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Tandem instructors will be experienced and have hundreds if not thousands of jumps.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The most expensive part of a parachute is the automatic activation device that deploys if speed and altitude are too low.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Redundancy for certain applications isn’t a frivolous optional extra but an absolute necessity.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Recovery time for certain applications is hugely critical. In 30 seconds time a message may have no value. In 30 seconds time a terminal velocity may take on two definitions!</a:t>
            </a:r>
            <a:br>
              <a:rPr lang="en-GB" dirty="0"/>
            </a:br>
            <a:br>
              <a:rPr lang="en-GB" dirty="0"/>
            </a:br>
            <a:r>
              <a:rPr lang="en-GB" dirty="0"/>
              <a:t>Even through careful planning, preparation and investment you may not be able to prevent a failure.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17DEFC35-CDB4-DD60-9BFD-93E9E70F56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64078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47714C12-606A-21FC-3003-350EBCED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6DDDE9BE-BD7D-1FA6-DC3A-69E467B869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 common assumption is that more queue managers gives you active/active topology which is more resilient.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is not always true.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Adding queue managers is like putting on extra trains during rush hour, it improves availability and it can improve scalability.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But - it doesn’t solve the problem of message availability, the message sitting on a queue of an inactive queue manager is still stuck there, like the unfortunate commuter on the train carriage.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Brings its own set of problems, addressing multiple queue managers, efficient balancing of workload, message ordering, …</a:t>
            </a:r>
            <a:br>
              <a:rPr lang="en-GB" dirty="0"/>
            </a:br>
            <a:br>
              <a:rPr lang="en-GB" dirty="0"/>
            </a:br>
            <a:r>
              <a:rPr lang="en-GB" dirty="0"/>
              <a:t>If your application needs to ensure messages are processed within a specific time, message availability is critical. Recovery time is critical.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High availability architectures can improve service availability, message availability or combined to improve both.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And should HA fail, you should be able to answer the question of what you will do to recover – because as we know. EVERYTHING FAILS (yes - even HA fails).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B80B48B2-9BE5-8EF6-6F01-5347599DD7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66019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4E71CDE0-6969-F08D-9B0F-AEEBCEDEE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356F4288-8325-3106-3A6D-C7422521B9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Lose your access to storage, lose your access to queues, lose your access to messages …</a:t>
            </a:r>
            <a:br>
              <a:rPr lang="en-GB" dirty="0"/>
            </a:br>
            <a:br>
              <a:rPr lang="en-GB" dirty="0"/>
            </a:br>
            <a:r>
              <a:rPr lang="en-GB" dirty="0"/>
              <a:t>Storage redundancy provides one way of solving message availability</a:t>
            </a:r>
            <a:br>
              <a:rPr lang="en-GB" dirty="0"/>
            </a:br>
            <a:br>
              <a:rPr lang="en-GB" dirty="0"/>
            </a:br>
            <a:r>
              <a:rPr lang="en-GB" dirty="0"/>
              <a:t>Can be provided at the storage layer or natively. The benefit of a native implementation is that the relationship between the queue files and recovery logs is understood.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594D6610-98BE-EAEE-DF2E-AC4104E942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37270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D51BCB7D-0CE9-2A01-5CD1-1237C97ED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AE497AF3-74E4-1E74-A45A-54ECA1F76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This is one of my favourite questions!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The </a:t>
            </a:r>
            <a:r>
              <a:rPr lang="en-GB" dirty="0" err="1"/>
              <a:t>datacenters</a:t>
            </a:r>
            <a:r>
              <a:rPr lang="en-GB" dirty="0"/>
              <a:t> lose a network connection between each other and you can only choose one:</a:t>
            </a:r>
            <a:br>
              <a:rPr lang="en-GB" dirty="0"/>
            </a:br>
            <a:br>
              <a:rPr lang="en-GB" dirty="0"/>
            </a:br>
            <a:r>
              <a:rPr lang="en-GB" dirty="0"/>
              <a:t>Preserve consistency</a:t>
            </a:r>
            <a:br>
              <a:rPr lang="en-GB" dirty="0"/>
            </a:br>
            <a:br>
              <a:rPr lang="en-GB" dirty="0"/>
            </a:br>
            <a:r>
              <a:rPr lang="en-GB" dirty="0"/>
              <a:t>Preserve availability</a:t>
            </a:r>
            <a:br>
              <a:rPr lang="en-GB" dirty="0"/>
            </a:br>
            <a:br>
              <a:rPr lang="en-GB" dirty="0"/>
            </a:br>
            <a:r>
              <a:rPr lang="en-GB" dirty="0"/>
              <a:t>Of course, having both would be nice but sometimes life is unfair.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Distributed systems don’t always give us that option and the way that different technologies answer this question tells you a lot about their design.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8A64BAA5-2EB7-3735-C734-9EF72D042C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82165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5C88143B-A641-08D8-94C8-6C2A8684B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FEF10ACA-F34B-4AF0-6A70-09CF846F6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1"/>
            <a:r>
              <a:rPr lang="en-GB" dirty="0"/>
              <a:t>Computer scientist Eric Brewers theorem (http://www.ccs.neu.edu/groups/IEEE/ind-acad/brewer/sld009.htm) applies to the rules that govern what guarantees can be provided by a distributed data store.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Imagine an airline booking system with a server in North America and another in Europe.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If the servers cannot communicate, to survive network partition you would need to either sacrifice consistency (risk of double booking a seat) or availability (not permit any new bookings) until the network partition is resolved.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E19C2F5F-ED9A-F534-DDF6-476A7BB7C1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69034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39EC617C-0EC3-71FC-2D58-B226F053D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379B9CCF-D064-4317-AB54-2DC77B3FDC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2 replicas provides redundancy but provides its own problems.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If replicas lose connectivity, which replica is the source of truth?</a:t>
            </a:r>
            <a:br>
              <a:rPr lang="en-GB" dirty="0"/>
            </a:br>
            <a:br>
              <a:rPr lang="en-GB" dirty="0"/>
            </a:b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AE76ABFA-8F9C-23FA-DB73-E1B09CBFD3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77174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4AD0AC0A-1142-5114-9FF9-911F5F96A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7B2F34C2-76AD-54B8-BC16-20316D4CD3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The uncomfortable reality of distributed systems is that with 2 replicas, neither replica can ever have enough information to SAFELY make decisions by itself.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If communications are lost between replicas, each replica is left wondering whether the other replica is unavailable or just unreachable.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Making the wrong decision risks loss of consistency and a split-brain.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In messaging, a split-brain implies messages are either lost or duplicated.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For most (not all) messaging scenarios, consistency is not a sacrifice we would be willing to make.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The decision to pause rather than guess is the only reasonable default.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87394340-68DC-E6BC-6431-4687CEF67F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14889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6D1E17FD-2C17-D8F8-308B-93C2CC0DB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B536D3B8-1009-3299-E0C8-FEB3649D88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Raft solves the problem with distributed consistency by adding a third opinion, essentially this allows arbitration where there is doubt.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https://raft.github.io/raft.pdf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 leader is elected, the leader is elected on the strength of the persisted data they hold.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CAP Theorem still applies!</a:t>
            </a:r>
            <a:br>
              <a:rPr lang="en-GB" dirty="0"/>
            </a:br>
            <a:br>
              <a:rPr lang="en-GB" dirty="0"/>
            </a:br>
            <a:r>
              <a:rPr lang="en-GB" dirty="0"/>
              <a:t>No, this isn’t magic…</a:t>
            </a:r>
            <a:br>
              <a:rPr lang="en-GB" dirty="0"/>
            </a:br>
            <a:br>
              <a:rPr lang="en-GB" dirty="0"/>
            </a:br>
            <a:r>
              <a:rPr lang="en-GB" dirty="0"/>
              <a:t>Provided a majority of the group remain connected, the system can continue (Consistent and Available).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does however mean that a minority of the group could suffer a network partition or data loss.</a:t>
            </a:r>
            <a:br>
              <a:rPr lang="en-GB" dirty="0"/>
            </a:br>
            <a:br>
              <a:rPr lang="en-GB" dirty="0"/>
            </a:b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E79F05A8-B5CE-E4CB-9C6C-9BDEC855A2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78787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8471E2CA-F0B0-55D5-0D4E-510C8B9D8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F8A7D807-2294-D33C-274A-FF9A11E92E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Native HA is an example of a high availability solution with automatic failover within a region with RPO zero</a:t>
            </a:r>
            <a:br>
              <a:rPr lang="en-GB" dirty="0"/>
            </a:br>
            <a:br>
              <a:rPr lang="en-GB" dirty="0"/>
            </a:br>
            <a:r>
              <a:rPr lang="en-GB" dirty="0"/>
              <a:t>But if an entire </a:t>
            </a:r>
            <a:r>
              <a:rPr lang="en-GB" dirty="0" err="1"/>
              <a:t>datacenter</a:t>
            </a:r>
            <a:r>
              <a:rPr lang="en-GB" dirty="0"/>
              <a:t> fails taking all or the majority of the replicas with it, what happens?</a:t>
            </a:r>
            <a:br>
              <a:rPr lang="en-GB" dirty="0"/>
            </a:br>
            <a:br>
              <a:rPr lang="en-GB" dirty="0"/>
            </a:br>
            <a:r>
              <a:rPr lang="en-GB" dirty="0"/>
              <a:t>Similarly, if an entire region unexpectedly fails – do you wait or trigger a failover to a new region that cannot provide RPO zero?</a:t>
            </a:r>
            <a:br>
              <a:rPr lang="en-GB" dirty="0"/>
            </a:br>
            <a:br>
              <a:rPr lang="en-GB" dirty="0"/>
            </a:b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8508F4B6-4BB2-FBED-482E-7299A4980E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84689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114F07A4-B1BF-7326-156D-A04067959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552FDDC0-9BEB-CA68-8DD3-EDA6776751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The one takeaway I’d like everyone to remember is that resiliency isn’t a tick box exercise, you don’t achieve resiliency through a feature but through adopting a mindset.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Resiliency is achieved through making hundreds of choices.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Persistence, transactions, application design, Logging, storage, replication, redundancy and operational practices all contribute.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Technology is important but understanding the trade-offs is even more important.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And finally, one lesson that every engineer learns – everything fails.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The real important question is whether you have already prepared for that eventuality and how your plan holds up.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51085080-9EA5-E9DF-CAA9-332B034689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02346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>
          <a:extLst>
            <a:ext uri="{FF2B5EF4-FFF2-40B4-BE49-F238E27FC236}">
              <a16:creationId xmlns:a16="http://schemas.microsoft.com/office/drawing/2014/main" id="{B6846ABF-E55E-64BC-5A1C-83DE90478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3360bd641e_6_237:notes">
            <a:extLst>
              <a:ext uri="{FF2B5EF4-FFF2-40B4-BE49-F238E27FC236}">
                <a16:creationId xmlns:a16="http://schemas.microsoft.com/office/drawing/2014/main" id="{B1D62027-9A9E-6E05-33D3-9C176E6A17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Thank you – please feel free to leave session feedback and contact via LinkedIn</a:t>
            </a:r>
            <a:endParaRPr dirty="0"/>
          </a:p>
        </p:txBody>
      </p:sp>
      <p:sp>
        <p:nvSpPr>
          <p:cNvPr id="137" name="Google Shape;137;g13360bd641e_6_237:notes">
            <a:extLst>
              <a:ext uri="{FF2B5EF4-FFF2-40B4-BE49-F238E27FC236}">
                <a16:creationId xmlns:a16="http://schemas.microsoft.com/office/drawing/2014/main" id="{2B06729A-F2A3-6B6D-7377-C5ADE1B4A2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9407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D836B-9C60-2121-ADB8-33FAB4CCD0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E27B2F-14EE-91D7-3919-B02F56DCF6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4F681-D1D6-BE2B-3183-5EAF8F55E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2B277-D382-4775-A0D1-937C07377480}" type="datetime1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1810F-551C-F512-11E3-2B57E1301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9E11E-A742-1491-F680-003681ED3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160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498E9-6464-36C4-2AFF-3C7756C00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E3122-BB43-EB93-0174-6C712176F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E8C10-59D5-3DDD-26CD-5C18B6BCD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AD628-BB71-4A79-8103-566A69E6774D}" type="datetime1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7E8C3-CDAD-6C72-6387-BBDBB54C4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6F33D-A84C-ACEA-8598-7204AB82E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357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67B42-FA06-DDC7-76DA-FCA79CD83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BC929-6DCA-6024-6317-2C23E1AAE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594AD-1151-B3D8-4A71-6CA310AD2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968B-5FE2-4AF5-BDBF-DBF84F0E1940}" type="datetime1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846F8-EF13-A941-B2F7-17AD72FE1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F7B40-D192-BC81-A95D-0BCDBCE64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88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70DF3-F180-DBF6-2660-746EAE18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D6230-450D-77B3-A74B-090B54878F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08CFD0-6198-45E4-D953-6F534CB1C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671350-E48C-51B2-0084-55CBA83F6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8DBEE-77D1-4313-81F5-66F1AC0D70AC}" type="datetime1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F9D8AD-B896-6E16-1835-1E2722386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7756D-62E0-739C-5446-014D2B25C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696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CA84E-BB52-D50C-4BB1-F242E77FE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67D31-E710-FD1B-8ADC-93A92E86C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8E6C07-E6E5-035A-7146-F436CE9FBC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A335C1-3FF7-6714-E534-5461CB9B3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AFFDE3-6F96-3B89-FF40-44EF8D88F3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663A80-211A-1888-1659-50C12E8B2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09DF-57E9-4E1B-A211-7A4566C284BB}" type="datetime1">
              <a:rPr lang="en-GB" smtClean="0"/>
              <a:t>19/10/2026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8C7C24-07FD-C87B-7625-D5AD4B90D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F568D-72C5-5F82-5B87-22C1DE907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31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68FF4-1981-EC72-3F52-6C60DFB8D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DDF3DE-4D9F-C512-2BDE-D1761EA84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1831-4A13-4020-95F8-76C565BC08B8}" type="datetime1">
              <a:rPr lang="en-GB" smtClean="0"/>
              <a:t>19/10/2026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7B2270-A9FB-8507-FDC1-1EDFAA621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BF8FA4-059C-38D0-ED8B-BEB869296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561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B3DA2A-2D0C-221D-30F1-C0DD5E280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29C41-5DC7-4AE4-A03E-12A34269EE8B}" type="datetime1">
              <a:rPr lang="en-GB" smtClean="0"/>
              <a:t>19/10/2026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AF161E-6874-1703-078C-6EE53AC8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AA483-0ABC-8F79-4A27-1AF6FAA64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98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CE7C7-5D55-AA86-360E-D48C237F6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A61B6-AAC2-B09B-2868-3875A2E2B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2E910-546E-358C-18B1-743FA74D0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B4D98B-8507-8A83-3569-E0BF014B7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BB451-8727-470F-82E8-5FB005350B09}" type="datetime1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B66F21-FAC5-DFE3-1F07-6A2C9C8B5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F85A7-D3AA-EF17-3BB4-35A5F7730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903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3E815-B843-56CF-8495-B1172850E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02A195-928A-EE8A-A785-EB83843BFC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22D32-38CB-2B26-E345-5EE6094DE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5F642D-FB7A-A9EE-C0CC-E0844ACA5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491BD-67A5-4117-9D6A-24C495A7DF55}" type="datetime1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EEFEF-1785-E9FD-6E86-F0A6B4E79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57DC62-4122-30B1-D163-9C200C2D9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256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16E6E-9937-8591-D5B7-26F49947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BC7433-F6D5-36B6-7C13-C698CA37E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3E22C-AD79-6134-AA22-88017B664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7990-1D62-45F4-A216-D2830DE36009}" type="datetime1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68DC3-223F-ACBD-429E-013CD38CD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24B9E-5756-B17B-192D-22F9BFF98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29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3D6648-D125-69BF-DB0B-137AED563E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D90695-3A6D-5526-CDBC-0A0059463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28F73-E37D-681E-47C4-427F99209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BF167-1DF6-42BC-8708-9CF351DB489D}" type="datetime1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64827-8429-F2CC-5766-93834540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4FF25-11C4-D09A-F411-A562241B4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524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7089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3">
  <p:cSld name="Caption 3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801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4">
  <p:cSld name="Caption 4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17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5">
  <p:cSld name="Caption 5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008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6">
  <p:cSld name="Caption 6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495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7">
  <p:cSld name="Caption 7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537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8">
  <p:cSld name="Caption 8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1588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9">
  <p:cSld name="Caption 9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0975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0">
  <p:cSld name="Caption 10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5138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1">
  <p:cSld name="Caption 11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4457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2">
  <p:cSld name="Caption 12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6067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3">
  <p:cSld name="Caption 13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4841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4">
  <p:cSld name="Caption 14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081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5">
  <p:cSld name="Caption 15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8356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6">
  <p:cSld name="Caption 16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5471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7">
  <p:cSld name="Caption 17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727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8">
  <p:cSld name="Caption 18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9433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9">
  <p:cSld name="Caption 19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5964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20">
  <p:cSld name="Caption 20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5861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aption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8934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2">
  <p:cSld name="Caption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2549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2011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688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B784C1-18E0-812C-898B-ACA47002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C54FB-F499-69C2-F4E8-988318AC9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522BA-5041-1C6C-11C0-2FFF05BFF2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F8ACEA-3D2C-4F05-8F63-13D647E656C9}" type="datetime1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CA09E-F86F-10AD-1E19-149DAE6EE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DBE24-2C9E-D727-8186-7C65E278F1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4453E5-19D5-4E09-A9BF-8A5272EFD2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39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232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8.svg"/><Relationship Id="rId4" Type="http://schemas.openxmlformats.org/officeDocument/2006/relationships/diagramData" Target="../diagrams/data1.xml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hyperlink" Target="http://www.linkedin.com/in/jonrumsey" TargetMode="Externa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538C1E-A13A-8C48-1BE9-3478F5B8FB48}"/>
              </a:ext>
            </a:extLst>
          </p:cNvPr>
          <p:cNvSpPr txBox="1"/>
          <p:nvPr/>
        </p:nvSpPr>
        <p:spPr>
          <a:xfrm>
            <a:off x="402336" y="192024"/>
            <a:ext cx="764824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</a:rPr>
              <a:t>Resilient Messaging…   </a:t>
            </a:r>
            <a:br>
              <a:rPr lang="en-GB" sz="5400" dirty="0">
                <a:solidFill>
                  <a:schemeClr val="bg1"/>
                </a:solidFill>
              </a:rPr>
            </a:br>
            <a:r>
              <a:rPr lang="en-GB" sz="5400" i="1" dirty="0">
                <a:solidFill>
                  <a:schemeClr val="bg1"/>
                </a:solidFill>
              </a:rPr>
              <a:t>    How hard can it be?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FD6C96-7E0D-7ED1-E9C9-7BCDF7B94C5D}"/>
              </a:ext>
            </a:extLst>
          </p:cNvPr>
          <p:cNvSpPr txBox="1">
            <a:spLocks/>
          </p:cNvSpPr>
          <p:nvPr/>
        </p:nvSpPr>
        <p:spPr>
          <a:xfrm>
            <a:off x="4111752" y="4717606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Jon Rumsey (jrumsey@uk.ibm.com)</a:t>
            </a: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Distributed Queue Manager Architect – IBM MQ</a:t>
            </a: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October 22</a:t>
            </a:r>
            <a:r>
              <a:rPr kumimoji="0" lang="en-GB" sz="2400" b="0" i="0" u="none" strike="noStrike" kern="1200" cap="none" spc="0" normalizeH="0" baseline="3000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2026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EEC5C-2ABB-A870-50AD-BF5C6E8987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3EDF0-BB25-987B-EE5A-06EA160A1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Resilient Messaging?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63515-6EA0-385B-7A54-B3CCFA6FD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76300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Dictionary definition of ‘resilient’</a:t>
            </a:r>
          </a:p>
          <a:p>
            <a:pPr marL="457200" lvl="1" indent="0">
              <a:buNone/>
            </a:pPr>
            <a:br>
              <a:rPr lang="en-GB" dirty="0"/>
            </a:b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Able to bounce back, recovery quickly from tough times, or return to an original shape after being stretched or bent.</a:t>
            </a:r>
          </a:p>
          <a:p>
            <a:pPr marL="457200" lvl="1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dirty="0"/>
              <a:t>MQ naturally deals with service outage and absorbs workload spikes</a:t>
            </a:r>
          </a:p>
          <a:p>
            <a:pPr marL="0" indent="0">
              <a:buNone/>
            </a:pPr>
            <a:r>
              <a:rPr lang="en-GB" dirty="0"/>
              <a:t>There is no “Gold Standard”, every application is different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54752-89B5-DE87-711D-8BE1E606D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2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C7B2E8C0-016A-F89D-E462-9D6DD269D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49ED0-51A7-7D62-F824-4202747F9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Building Resiliency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4FE54-58B6-601E-CBF4-18B591778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93965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Resilient messaging is achieved not just through exploiting advanced product features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The </a:t>
            </a:r>
            <a:r>
              <a:rPr lang="en-GB" i="1" dirty="0"/>
              <a:t>basic choices</a:t>
            </a:r>
            <a:r>
              <a:rPr lang="en-GB" dirty="0"/>
              <a:t> messaging architects, application developers, admin and operations teams make every day are critical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 “Failure” anywhere in the stack impacts the whole system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Never assume that “Everything will succeed all the time…”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0880E28-FA2E-43E4-AF25-D4D29424CC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5170273"/>
              </p:ext>
            </p:extLst>
          </p:nvPr>
        </p:nvGraphicFramePr>
        <p:xfrm>
          <a:off x="7067063" y="3129127"/>
          <a:ext cx="4286737" cy="3047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Graphic 5" descr="Head with gears outline">
            <a:extLst>
              <a:ext uri="{FF2B5EF4-FFF2-40B4-BE49-F238E27FC236}">
                <a16:creationId xmlns:a16="http://schemas.microsoft.com/office/drawing/2014/main" id="{FB011FBF-6085-BA15-42F1-E2C7D010BE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54734" y="3086894"/>
            <a:ext cx="914400" cy="914400"/>
          </a:xfrm>
          <a:prstGeom prst="rect">
            <a:avLst/>
          </a:prstGeom>
        </p:spPr>
      </p:pic>
      <p:pic>
        <p:nvPicPr>
          <p:cNvPr id="10" name="Graphic 9" descr="Envelope outline">
            <a:extLst>
              <a:ext uri="{FF2B5EF4-FFF2-40B4-BE49-F238E27FC236}">
                <a16:creationId xmlns:a16="http://schemas.microsoft.com/office/drawing/2014/main" id="{5F08B8EF-11C5-9285-8DC6-B69D1BFD89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26829" y="2101850"/>
            <a:ext cx="914400" cy="9144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616FA9-8173-922E-D9F5-EEA46E834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31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66667E-6 1.85185E-6 L 0.2276 0.47199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80" y="2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60489EE6-755E-304D-CDFA-CCB74E34D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16C43-C260-5653-B25D-DED9DC0E4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Resiliency choices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4D50A-A69F-3C7F-AFBE-64EC122B1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27735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The decisions of the architect, developers and ops teams are many and just as critical as the reliability of a disk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Does a message need to survive a resource outage?</a:t>
            </a:r>
          </a:p>
          <a:p>
            <a:pPr lvl="1"/>
            <a:r>
              <a:rPr lang="en-GB" dirty="0"/>
              <a:t>Does a message have a “shelf life” ?</a:t>
            </a:r>
          </a:p>
          <a:p>
            <a:pPr lvl="1"/>
            <a:r>
              <a:rPr lang="en-GB" dirty="0"/>
              <a:t>What if the outage is unplanned? Multiple resources?</a:t>
            </a:r>
          </a:p>
          <a:p>
            <a:pPr lvl="1"/>
            <a:r>
              <a:rPr lang="en-GB" dirty="0"/>
              <a:t>What if the outage is site-wide? Region-wide? Permanent?</a:t>
            </a:r>
          </a:p>
          <a:p>
            <a:pPr lvl="1"/>
            <a:r>
              <a:rPr lang="en-GB" dirty="0"/>
              <a:t>Under exceptional circumstances, is data loss acceptable?</a:t>
            </a:r>
          </a:p>
          <a:p>
            <a:pPr lvl="1"/>
            <a:r>
              <a:rPr lang="en-GB" dirty="0"/>
              <a:t>What are the acceptable recovery times? For the service? For the message?</a:t>
            </a:r>
          </a:p>
          <a:p>
            <a:pPr lvl="1"/>
            <a:r>
              <a:rPr lang="en-GB" dirty="0"/>
              <a:t>Consistency and message sequencing requirements?</a:t>
            </a:r>
          </a:p>
          <a:p>
            <a:pPr lvl="1"/>
            <a:r>
              <a:rPr lang="en-GB" dirty="0"/>
              <a:t>Performance and scalability?</a:t>
            </a:r>
          </a:p>
          <a:p>
            <a:pPr lvl="1"/>
            <a:r>
              <a:rPr lang="en-GB" dirty="0"/>
              <a:t>Capacity? Queue depths? How long will transactions run?</a:t>
            </a:r>
          </a:p>
          <a:p>
            <a:pPr lvl="1"/>
            <a:r>
              <a:rPr lang="en-GB" dirty="0"/>
              <a:t>Cyber-attack and security?</a:t>
            </a:r>
          </a:p>
          <a:p>
            <a:pPr lvl="1"/>
            <a:r>
              <a:rPr lang="en-GB" dirty="0"/>
              <a:t>What level of redundancy is needed?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04435-872E-4FF8-1431-3AB0FFAE2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51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16EF6CFB-4698-626E-FCD0-C7D406174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94620-A395-ABF4-1B4D-A2E98D4CE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 be… Or not to 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8B493-B97C-D929-13E5-15452B3D3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294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be, or not to be, that is the question:</a:t>
            </a:r>
            <a:b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Whether 'tis nobler in the mind to suffer</a:t>
            </a:r>
            <a:b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slings and arrows of outrageous fortune,</a:t>
            </a:r>
            <a:b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to take arms against a sea of troubles</a:t>
            </a:r>
            <a:b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William Shakespeare – Hamlet (1603)</a:t>
            </a:r>
          </a:p>
          <a:p>
            <a:pPr marL="0" indent="0">
              <a:buNone/>
            </a:pPr>
            <a:br>
              <a:rPr lang="en-GB" dirty="0"/>
            </a:br>
            <a:r>
              <a:rPr lang="en-GB" dirty="0"/>
              <a:t>The existential decision for Bill the sabre-toothed application developer is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8FABC0-C7F2-06D8-AC7F-50C88B987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941" y="2196353"/>
            <a:ext cx="4061012" cy="406101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736B71A-2643-03E0-4DF0-4A7808D4C55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Persistent or non-persistent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5AD93-7F6D-5A43-3198-EBF53C6D2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05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6C191D39-4339-BF99-2C43-1DB16A7FD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21284-54A4-6052-F0E4-5B2FB2914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E48C4-6AB4-A7F1-85FC-A69E06510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72428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The choice of whether an application needs to use a transaction is a similar binary decision</a:t>
            </a:r>
          </a:p>
          <a:p>
            <a:pPr lvl="1"/>
            <a:r>
              <a:rPr lang="en-GB" dirty="0"/>
              <a:t>Transactions can simplify application logic</a:t>
            </a:r>
          </a:p>
          <a:p>
            <a:pPr lvl="1"/>
            <a:r>
              <a:rPr lang="en-GB" dirty="0"/>
              <a:t>Transactions ensure</a:t>
            </a:r>
          </a:p>
          <a:p>
            <a:pPr lvl="2"/>
            <a:r>
              <a:rPr lang="en-GB" dirty="0"/>
              <a:t>Everything succeeded, or</a:t>
            </a:r>
          </a:p>
          <a:p>
            <a:pPr lvl="2"/>
            <a:r>
              <a:rPr lang="en-GB" dirty="0"/>
              <a:t>Everything failed,</a:t>
            </a:r>
          </a:p>
          <a:p>
            <a:pPr lvl="2"/>
            <a:r>
              <a:rPr lang="en-GB" dirty="0"/>
              <a:t>…or sometimes your application doesn’t care</a:t>
            </a:r>
          </a:p>
          <a:p>
            <a:pPr lvl="1"/>
            <a:endParaRPr lang="en-GB" dirty="0"/>
          </a:p>
          <a:p>
            <a:r>
              <a:rPr lang="en-GB" dirty="0"/>
              <a:t>Information about each transaction is recorded by a queue manager into the recovery log</a:t>
            </a:r>
          </a:p>
          <a:p>
            <a:pPr lvl="1"/>
            <a:r>
              <a:rPr lang="en-GB" dirty="0"/>
              <a:t>Transactions can also have a side-benefit of making disk writes more efficient</a:t>
            </a:r>
          </a:p>
          <a:p>
            <a:pPr lvl="1"/>
            <a:endParaRPr lang="en-GB" dirty="0"/>
          </a:p>
        </p:txBody>
      </p:sp>
      <p:pic>
        <p:nvPicPr>
          <p:cNvPr id="9" name="Picture 8" descr="Many hands raising thumbs up">
            <a:extLst>
              <a:ext uri="{FF2B5EF4-FFF2-40B4-BE49-F238E27FC236}">
                <a16:creationId xmlns:a16="http://schemas.microsoft.com/office/drawing/2014/main" id="{5C475CC1-3176-415F-0D5E-93D1FC7DF2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2520982"/>
            <a:ext cx="4440936" cy="296062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DF391-044C-5915-6526-020566FE4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70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90A53C80-46F7-1661-72FE-C6B9AB25B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0C424-A04C-1E2B-E9D4-99F454390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Resilient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C3D64-69DD-8ADB-63E0-9A3455745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/>
              <a:t>Messages spring into existence and cease to exist in the application.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Consider the pseudo-code for a simple IBM MQ messaging request application:</a:t>
            </a:r>
            <a:br>
              <a:rPr lang="en-GB" dirty="0"/>
            </a:br>
            <a:endParaRPr lang="en-GB" dirty="0"/>
          </a:p>
          <a:p>
            <a:pPr marL="457200" lvl="1" indent="0">
              <a:buNone/>
            </a:pP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MQCONN(“QM1”, &amp;</a:t>
            </a:r>
            <a:r>
              <a:rPr lang="en-GB" dirty="0" err="1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hqm</a:t>
            </a: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, &amp;cc, &amp;</a:t>
            </a:r>
            <a:r>
              <a:rPr lang="en-GB" dirty="0" err="1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rc</a:t>
            </a: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);</a:t>
            </a:r>
            <a:b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</a:b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…</a:t>
            </a:r>
            <a:b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</a:b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MQOPEN(</a:t>
            </a:r>
            <a:r>
              <a:rPr lang="en-GB" dirty="0" err="1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hqm</a:t>
            </a: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, “Q1”, &amp;</a:t>
            </a:r>
            <a:r>
              <a:rPr lang="en-GB" dirty="0" err="1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hobj</a:t>
            </a: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, &amp;cc, &amp;</a:t>
            </a:r>
            <a:r>
              <a:rPr lang="en-GB" dirty="0" err="1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rc</a:t>
            </a: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);</a:t>
            </a:r>
            <a:b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</a:b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MQOPEN(</a:t>
            </a:r>
            <a:r>
              <a:rPr lang="en-GB" dirty="0" err="1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hqm</a:t>
            </a: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, “Q2”, &amp;hobj2, &amp;cc, &amp;</a:t>
            </a:r>
            <a:r>
              <a:rPr lang="en-GB" dirty="0" err="1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rc</a:t>
            </a: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);</a:t>
            </a:r>
            <a:b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</a:b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MQPUT(</a:t>
            </a:r>
            <a:r>
              <a:rPr lang="en-GB" dirty="0" err="1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hqm</a:t>
            </a: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, </a:t>
            </a:r>
            <a:r>
              <a:rPr lang="en-GB" dirty="0" err="1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hobj</a:t>
            </a: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, MQPMO_NO_SYNCPOINT, …, &amp;cc, &amp;</a:t>
            </a:r>
            <a:r>
              <a:rPr lang="en-GB" dirty="0" err="1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rc</a:t>
            </a: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);</a:t>
            </a:r>
            <a:b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</a:b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MQGET(</a:t>
            </a:r>
            <a:r>
              <a:rPr lang="en-GB" dirty="0" err="1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hqm</a:t>
            </a: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, hobj2, MQGMO_WAIT, …, &amp;cc, &amp;</a:t>
            </a:r>
            <a:r>
              <a:rPr lang="en-GB" dirty="0" err="1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rc</a:t>
            </a: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);</a:t>
            </a:r>
            <a:b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</a:b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…</a:t>
            </a:r>
            <a:b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</a:b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MQDISC(&amp;</a:t>
            </a:r>
            <a:r>
              <a:rPr lang="en-GB" dirty="0" err="1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hqm</a:t>
            </a: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, &amp;cc, &amp;</a:t>
            </a:r>
            <a:r>
              <a:rPr lang="en-GB" dirty="0" err="1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rc</a:t>
            </a:r>
            <a:r>
              <a:rPr lang="en-GB" dirty="0">
                <a:latin typeface="Cascadia Mono SemiBold" panose="020B0609020000020004" pitchFamily="49" charset="0"/>
                <a:cs typeface="Cascadia Mono SemiBold" panose="020B0609020000020004" pitchFamily="49" charset="0"/>
              </a:rPr>
              <a:t>);</a:t>
            </a:r>
            <a:br>
              <a:rPr lang="en-GB" dirty="0"/>
            </a:br>
            <a:endParaRPr lang="en-GB" dirty="0"/>
          </a:p>
          <a:p>
            <a:pPr marL="0" indent="0">
              <a:buNone/>
            </a:pPr>
            <a:br>
              <a:rPr lang="en-GB" dirty="0"/>
            </a:br>
            <a:r>
              <a:rPr lang="en-GB" dirty="0"/>
              <a:t>6 lines of application logic that demonstrate how …</a:t>
            </a:r>
            <a:r>
              <a:rPr lang="en-GB" i="1" dirty="0"/>
              <a:t>not to write…</a:t>
            </a:r>
            <a:r>
              <a:rPr lang="en-GB" dirty="0"/>
              <a:t> a messaging application!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Don’t just take sample applications as templates for how to write a ‘good’ application.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1625E-BFD8-A255-AC70-FFF38CB94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81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0AB5EA75-FA2A-35D1-1E09-38796AC06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6A052-65D8-0AB4-1BA6-EA40DEDC5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Does non-persistent mean non-resilient?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5AF01-66D6-B630-C8E2-F6ED9B2D3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86057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Queue managers can be linked together to form networks </a:t>
            </a:r>
          </a:p>
          <a:p>
            <a:pPr lvl="1"/>
            <a:r>
              <a:rPr lang="en-GB" dirty="0"/>
              <a:t>Simple point-to-point or more complex clusters </a:t>
            </a:r>
          </a:p>
          <a:p>
            <a:pPr lvl="1"/>
            <a:r>
              <a:rPr lang="en-GB" dirty="0"/>
              <a:t>Channels provide the transfer of messages over networks</a:t>
            </a:r>
          </a:p>
          <a:p>
            <a:pPr lvl="1"/>
            <a:r>
              <a:rPr lang="en-GB" dirty="0"/>
              <a:t>Message Channel Agents in IBM MQ are just two applications working together to move messages from A to B</a:t>
            </a:r>
          </a:p>
          <a:p>
            <a:pPr lvl="2"/>
            <a:r>
              <a:rPr lang="en-GB" dirty="0"/>
              <a:t>Transactional</a:t>
            </a:r>
          </a:p>
          <a:p>
            <a:pPr lvl="3"/>
            <a:r>
              <a:rPr lang="en-GB" dirty="0"/>
              <a:t>MQGET batch of messages from a transmission queue</a:t>
            </a:r>
          </a:p>
          <a:p>
            <a:pPr lvl="3"/>
            <a:r>
              <a:rPr lang="en-GB" dirty="0"/>
              <a:t>MQPUT to target queues on the target queue manager</a:t>
            </a:r>
          </a:p>
          <a:p>
            <a:pPr lvl="2"/>
            <a:r>
              <a:rPr lang="en-GB" dirty="0"/>
              <a:t>Retries for temporal issues</a:t>
            </a:r>
          </a:p>
          <a:p>
            <a:pPr lvl="3"/>
            <a:r>
              <a:rPr lang="en-GB" dirty="0"/>
              <a:t>Network down, queue full, etc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10954A-ECB7-68BB-E65D-BF8266CCB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0152" y="3338512"/>
            <a:ext cx="4573698" cy="132556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083C0-BFDD-A9C4-AA3C-FE90118E4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74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20A1717E-6229-DD02-0481-2E0D4992B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EA1EF-7E96-EC92-9696-FBCBBA147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MQ Anatomy 101</a:t>
            </a:r>
          </a:p>
        </p:txBody>
      </p:sp>
      <p:pic>
        <p:nvPicPr>
          <p:cNvPr id="5" name="Content Placeholder 4" descr="Chest x-ray">
            <a:extLst>
              <a:ext uri="{FF2B5EF4-FFF2-40B4-BE49-F238E27FC236}">
                <a16:creationId xmlns:a16="http://schemas.microsoft.com/office/drawing/2014/main" id="{9B0FF6D6-64E0-2EB1-BBA6-D75787AD67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407" y="1825625"/>
            <a:ext cx="3631186" cy="435133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90755B-F442-4197-C8DB-EC4466ED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040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157B8FEA-BB47-B24B-B8D8-E161D2805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4AFFB-7993-567B-E74F-3ED18C11B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Recovery Log &amp; Queue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894A6-495D-85B2-EEE9-CD6B7ADB8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8234" y="2189692"/>
            <a:ext cx="6624778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A recovery log provides MQ with assured messaging and crash recovery, solving similar problems to that faced by databases for crash recovery</a:t>
            </a:r>
          </a:p>
          <a:p>
            <a:pPr lvl="1"/>
            <a:r>
              <a:rPr lang="en-GB" dirty="0"/>
              <a:t>Write-ahead of queue files</a:t>
            </a:r>
          </a:p>
          <a:p>
            <a:pPr lvl="1"/>
            <a:r>
              <a:rPr lang="en-GB" dirty="0"/>
              <a:t>Recovery log used by IBM MQ distributed platform shares an ancestry with the logger used by DB2</a:t>
            </a:r>
          </a:p>
          <a:p>
            <a:pPr lvl="1"/>
            <a:endParaRPr lang="en-GB" dirty="0"/>
          </a:p>
          <a:p>
            <a:r>
              <a:rPr lang="en-GB" dirty="0"/>
              <a:t>Choices of recovery log types</a:t>
            </a:r>
          </a:p>
          <a:p>
            <a:pPr lvl="1"/>
            <a:r>
              <a:rPr lang="en-GB" dirty="0"/>
              <a:t>Circular</a:t>
            </a:r>
          </a:p>
          <a:p>
            <a:pPr lvl="1"/>
            <a:r>
              <a:rPr lang="en-GB" dirty="0"/>
              <a:t>Linear</a:t>
            </a:r>
          </a:p>
          <a:p>
            <a:pPr lvl="1"/>
            <a:r>
              <a:rPr lang="en-GB" dirty="0"/>
              <a:t>Replicated</a:t>
            </a:r>
          </a:p>
        </p:txBody>
      </p:sp>
      <p:sp>
        <p:nvSpPr>
          <p:cNvPr id="4" name="Flowchart: Magnetic Disk 3">
            <a:extLst>
              <a:ext uri="{FF2B5EF4-FFF2-40B4-BE49-F238E27FC236}">
                <a16:creationId xmlns:a16="http://schemas.microsoft.com/office/drawing/2014/main" id="{4B823FBC-1918-39BB-66B0-A529520A9EA6}"/>
              </a:ext>
            </a:extLst>
          </p:cNvPr>
          <p:cNvSpPr/>
          <p:nvPr/>
        </p:nvSpPr>
        <p:spPr>
          <a:xfrm>
            <a:off x="618067" y="4529667"/>
            <a:ext cx="783166" cy="1138766"/>
          </a:xfrm>
          <a:prstGeom prst="flowChartMagneticDisk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Logs</a:t>
            </a:r>
          </a:p>
        </p:txBody>
      </p:sp>
      <p:sp>
        <p:nvSpPr>
          <p:cNvPr id="6" name="Flowchart: Magnetic Disk 5">
            <a:extLst>
              <a:ext uri="{FF2B5EF4-FFF2-40B4-BE49-F238E27FC236}">
                <a16:creationId xmlns:a16="http://schemas.microsoft.com/office/drawing/2014/main" id="{28EDA12A-D96C-A9CF-ED0D-5794B03FBC26}"/>
              </a:ext>
            </a:extLst>
          </p:cNvPr>
          <p:cNvSpPr/>
          <p:nvPr/>
        </p:nvSpPr>
        <p:spPr>
          <a:xfrm>
            <a:off x="2946400" y="4529667"/>
            <a:ext cx="783166" cy="1138766"/>
          </a:xfrm>
          <a:prstGeom prst="flowChartMagneticDisk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Queue Files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EFAF98-10CC-B975-3AB0-A790BC5CC4FF}"/>
              </a:ext>
            </a:extLst>
          </p:cNvPr>
          <p:cNvSpPr/>
          <p:nvPr/>
        </p:nvSpPr>
        <p:spPr>
          <a:xfrm>
            <a:off x="1009650" y="3187700"/>
            <a:ext cx="2338917" cy="60113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Queue Manager</a:t>
            </a: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248FCC77-0BC6-83C3-3F61-C183EFFC503C}"/>
              </a:ext>
            </a:extLst>
          </p:cNvPr>
          <p:cNvCxnSpPr>
            <a:stCxn id="7" idx="2"/>
            <a:endCxn id="4" idx="1"/>
          </p:cNvCxnSpPr>
          <p:nvPr/>
        </p:nvCxnSpPr>
        <p:spPr>
          <a:xfrm rot="5400000">
            <a:off x="1223963" y="3574521"/>
            <a:ext cx="740834" cy="1169459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E5907FFC-6D6F-77CE-1945-6CA2BFF5AD5B}"/>
              </a:ext>
            </a:extLst>
          </p:cNvPr>
          <p:cNvCxnSpPr>
            <a:stCxn id="7" idx="2"/>
            <a:endCxn id="6" idx="1"/>
          </p:cNvCxnSpPr>
          <p:nvPr/>
        </p:nvCxnSpPr>
        <p:spPr>
          <a:xfrm rot="16200000" flipH="1">
            <a:off x="2388129" y="3579813"/>
            <a:ext cx="740834" cy="115887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9FDEEE1-11DD-CDDB-20F4-BD281372D4CB}"/>
              </a:ext>
            </a:extLst>
          </p:cNvPr>
          <p:cNvSpPr/>
          <p:nvPr/>
        </p:nvSpPr>
        <p:spPr>
          <a:xfrm>
            <a:off x="1738842" y="2146298"/>
            <a:ext cx="880533" cy="60113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App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618E07A-2402-A006-2F0B-088D290E7D22}"/>
              </a:ext>
            </a:extLst>
          </p:cNvPr>
          <p:cNvCxnSpPr>
            <a:stCxn id="13" idx="2"/>
            <a:endCxn id="7" idx="0"/>
          </p:cNvCxnSpPr>
          <p:nvPr/>
        </p:nvCxnSpPr>
        <p:spPr>
          <a:xfrm>
            <a:off x="2179109" y="2747431"/>
            <a:ext cx="0" cy="4402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78C1CF-D8E5-CF28-1FCC-7216F4709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6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9A86E3FA-4C85-C9A0-FB26-340F1E5EF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6DD3E-F85C-35F7-B066-71B4C90D0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Recovery Log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74D95-B178-BAE9-4CA1-AE08D9AD8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04945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The recovery log is the master record of everything that MUST be recoverable</a:t>
            </a:r>
          </a:p>
          <a:p>
            <a:pPr lvl="1"/>
            <a:r>
              <a:rPr lang="en-GB" dirty="0"/>
              <a:t>Persistent messages, transactions, queue creation, alteration, deletion</a:t>
            </a:r>
          </a:p>
          <a:p>
            <a:pPr lvl="1"/>
            <a:r>
              <a:rPr lang="en-GB" dirty="0"/>
              <a:t>Non-persistent message data is NOT written to the recovery log</a:t>
            </a:r>
          </a:p>
          <a:p>
            <a:pPr lvl="1"/>
            <a:r>
              <a:rPr lang="en-GB" dirty="0"/>
              <a:t>Log data is written in multiples of disk pages (typically 4KB) to fixed size extent files </a:t>
            </a:r>
          </a:p>
          <a:p>
            <a:pPr lvl="1"/>
            <a:r>
              <a:rPr lang="en-GB" dirty="0"/>
              <a:t>The tail of the log may contain log data that doesn’t fill a whole page, known as a partial page</a:t>
            </a:r>
          </a:p>
          <a:p>
            <a:pPr lvl="1"/>
            <a:r>
              <a:rPr lang="en-GB" dirty="0"/>
              <a:t>Each page carries a checksum that can be used to check integrity of the log</a:t>
            </a:r>
          </a:p>
          <a:p>
            <a:pPr lvl="1"/>
            <a:r>
              <a:rPr lang="en-GB" dirty="0"/>
              <a:t>Active log tracks current transactions</a:t>
            </a:r>
          </a:p>
          <a:p>
            <a:pPr lvl="1"/>
            <a:r>
              <a:rPr lang="en-GB" dirty="0"/>
              <a:t>Linear and replicated log types retain older log extents containing media images</a:t>
            </a:r>
          </a:p>
          <a:p>
            <a:pPr lvl="1"/>
            <a:r>
              <a:rPr lang="en-GB" dirty="0"/>
              <a:t>Log is only read when performing crash or media recovery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285FD-11EA-49EE-E618-5451E805E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5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960D77AC-7B71-B9C0-0F85-F6DDDD1DC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92182-72C1-21F2-C2C2-1BAAECEA2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Queue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1D117-C167-7E7B-466E-2232A71D0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04945" cy="4351338"/>
          </a:xfrm>
        </p:spPr>
        <p:txBody>
          <a:bodyPr>
            <a:normAutofit/>
          </a:bodyPr>
          <a:lstStyle/>
          <a:p>
            <a:r>
              <a:rPr lang="en-GB" dirty="0"/>
              <a:t>A queue file is used to store a ‘working copy’ of a queue and its messages on disk</a:t>
            </a:r>
          </a:p>
          <a:p>
            <a:pPr lvl="1"/>
            <a:r>
              <a:rPr lang="en-GB" dirty="0"/>
              <a:t>Creation, alteration and deletion of queue files is persisted in the recovery log</a:t>
            </a:r>
          </a:p>
          <a:p>
            <a:pPr lvl="1"/>
            <a:r>
              <a:rPr lang="en-GB" dirty="0"/>
              <a:t>Message contents of a queue are loaded from disk into memory when a queue is first opened</a:t>
            </a:r>
          </a:p>
          <a:p>
            <a:pPr lvl="2"/>
            <a:r>
              <a:rPr lang="en-GB" dirty="0"/>
              <a:t>In memory buffers provide fast read/write access to messages</a:t>
            </a:r>
          </a:p>
          <a:p>
            <a:pPr lvl="1"/>
            <a:r>
              <a:rPr lang="en-GB" dirty="0"/>
              <a:t>Queue is updated on disk when necessary</a:t>
            </a:r>
          </a:p>
          <a:p>
            <a:pPr lvl="2"/>
            <a:r>
              <a:rPr lang="en-GB" dirty="0"/>
              <a:t>Both persistent and non-persistent data</a:t>
            </a:r>
          </a:p>
          <a:p>
            <a:pPr lvl="2"/>
            <a:r>
              <a:rPr lang="en-GB" dirty="0"/>
              <a:t>Writes to the queue file are buffered</a:t>
            </a:r>
          </a:p>
          <a:p>
            <a:pPr lvl="2"/>
            <a:r>
              <a:rPr lang="en-GB" dirty="0"/>
              <a:t>But… the recovery log remains the master copy of everything that must be recoverable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920C79-1033-59F8-1497-48902282C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66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CC120D9F-C49F-A0F8-E38F-73F0D5258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162E9-DAD9-810E-2000-DB419E302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Redo, Undo and Checkpoints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9C381-8BB4-779B-714B-7C89FDC8A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Log replay</a:t>
            </a:r>
          </a:p>
          <a:p>
            <a:pPr lvl="1"/>
            <a:r>
              <a:rPr lang="en-GB" dirty="0"/>
              <a:t>Fundamental to ensure data integrity and transactional consistency</a:t>
            </a:r>
          </a:p>
          <a:p>
            <a:pPr lvl="1"/>
            <a:r>
              <a:rPr lang="en-GB" dirty="0"/>
              <a:t>A queue manager must perform crash recovery whenever it restarts</a:t>
            </a:r>
          </a:p>
          <a:p>
            <a:pPr lvl="1"/>
            <a:r>
              <a:rPr lang="en-GB" dirty="0"/>
              <a:t>Any disk writes to queues that may have been interrupted are reconciled (Redo)</a:t>
            </a:r>
          </a:p>
          <a:p>
            <a:pPr lvl="1"/>
            <a:r>
              <a:rPr lang="en-GB" dirty="0"/>
              <a:t>Unprepared transactions that were in-flight are rolled back (Undo)</a:t>
            </a:r>
          </a:p>
          <a:p>
            <a:pPr lvl="1"/>
            <a:endParaRPr lang="en-GB" dirty="0"/>
          </a:p>
          <a:p>
            <a:r>
              <a:rPr lang="en-GB" dirty="0"/>
              <a:t>Checkpoint is recorded frequently</a:t>
            </a:r>
          </a:p>
          <a:p>
            <a:pPr lvl="1"/>
            <a:r>
              <a:rPr lang="en-GB" dirty="0"/>
              <a:t>A checkpoint is a progress marker in the recovery log</a:t>
            </a:r>
          </a:p>
          <a:p>
            <a:pPr lvl="1"/>
            <a:r>
              <a:rPr lang="en-GB" dirty="0"/>
              <a:t>Checkpoint determines where in the log crash recovery needs to start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4E76AA-39C4-F83C-DB44-8D1CC0AEE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047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075B4871-C9A5-F9CF-4672-DD9E1CA4D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25A7A-A048-666B-5CC9-4ED1CCA56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Assured messaging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A661E-D82B-5EF5-3D42-FD8FCA240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3119" y="2184214"/>
            <a:ext cx="6621011" cy="4351338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For assured messaging, applications must only be told of success when operation is “crash-recoverable”</a:t>
            </a:r>
          </a:p>
          <a:p>
            <a:pPr lvl="1"/>
            <a:r>
              <a:rPr lang="en-GB" dirty="0"/>
              <a:t>For persistent messages or transactions this will involve a disk write to the recovery log</a:t>
            </a:r>
          </a:p>
          <a:p>
            <a:pPr lvl="1"/>
            <a:r>
              <a:rPr lang="en-GB" dirty="0"/>
              <a:t>For transactional writes (i.e. a put of a transactional persistent message) the write may be flushed asynchronously via the kernel from the OS page cache</a:t>
            </a:r>
          </a:p>
          <a:p>
            <a:pPr lvl="1"/>
            <a:r>
              <a:rPr lang="en-GB" dirty="0"/>
              <a:t>For non-transactional writes or transaction commit or rollback the write MUST be forced to disk (</a:t>
            </a:r>
            <a:r>
              <a:rPr lang="en-GB" dirty="0" err="1"/>
              <a:t>fsync</a:t>
            </a:r>
            <a:r>
              <a:rPr lang="en-GB" dirty="0"/>
              <a:t>), returning only when data is known to be on storage</a:t>
            </a:r>
          </a:p>
          <a:p>
            <a:r>
              <a:rPr lang="en-GB" dirty="0"/>
              <a:t>If the system stops </a:t>
            </a:r>
            <a:r>
              <a:rPr lang="en-GB" i="1" dirty="0"/>
              <a:t>really</a:t>
            </a:r>
            <a:r>
              <a:rPr lang="en-GB" dirty="0"/>
              <a:t> abruptly</a:t>
            </a:r>
          </a:p>
          <a:p>
            <a:pPr lvl="1"/>
            <a:r>
              <a:rPr lang="en-GB" dirty="0"/>
              <a:t>In-progress writes to the disk (log and queue files) incomplete</a:t>
            </a:r>
          </a:p>
          <a:p>
            <a:pPr lvl="1"/>
            <a:r>
              <a:rPr lang="en-GB" dirty="0"/>
              <a:t>Dirty pages in the OS page cache are lost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07EA29-F572-4B87-7EBC-FA86B822C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870" y="2617364"/>
            <a:ext cx="4807541" cy="320502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E6024-F850-04E7-A3B8-D26E4396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84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81C41BE2-8006-1F9F-04CB-4F1C10E75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A64BF-E16E-27E9-6226-92C38BEF2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Crash!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07E12-0A3B-2CA7-2CFE-E42394FFB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891463" cy="208915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What could happen to a queue file in a crash?</a:t>
            </a:r>
          </a:p>
          <a:p>
            <a:pPr lvl="1"/>
            <a:r>
              <a:rPr lang="en-GB" dirty="0"/>
              <a:t>Maybe nothing bad</a:t>
            </a:r>
          </a:p>
          <a:p>
            <a:pPr lvl="1"/>
            <a:r>
              <a:rPr lang="en-GB" dirty="0"/>
              <a:t>But maybe the queue file only contains a partial update</a:t>
            </a:r>
          </a:p>
          <a:p>
            <a:pPr lvl="1"/>
            <a:r>
              <a:rPr lang="en-GB" dirty="0"/>
              <a:t>Replaying the recovery log will redo any incomplete writes</a:t>
            </a:r>
          </a:p>
          <a:p>
            <a:pPr marL="457200" lvl="1" indent="0">
              <a:buNone/>
            </a:pPr>
            <a:endParaRPr lang="en-GB" dirty="0"/>
          </a:p>
        </p:txBody>
      </p:sp>
      <p:pic>
        <p:nvPicPr>
          <p:cNvPr id="6" name="Graphic 5" descr="Paper outline">
            <a:extLst>
              <a:ext uri="{FF2B5EF4-FFF2-40B4-BE49-F238E27FC236}">
                <a16:creationId xmlns:a16="http://schemas.microsoft.com/office/drawing/2014/main" id="{D646F3AA-56BD-6840-BE7A-2EF0FDAC5F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8250" y="4271963"/>
            <a:ext cx="914400" cy="914400"/>
          </a:xfrm>
          <a:prstGeom prst="rect">
            <a:avLst/>
          </a:prstGeom>
        </p:spPr>
      </p:pic>
      <p:pic>
        <p:nvPicPr>
          <p:cNvPr id="8" name="Graphic 7" descr="Document outline">
            <a:extLst>
              <a:ext uri="{FF2B5EF4-FFF2-40B4-BE49-F238E27FC236}">
                <a16:creationId xmlns:a16="http://schemas.microsoft.com/office/drawing/2014/main" id="{1C1322A1-E10B-D66F-C310-19BE804E4F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71937" y="4271963"/>
            <a:ext cx="914400" cy="914400"/>
          </a:xfrm>
          <a:prstGeom prst="rect">
            <a:avLst/>
          </a:prstGeom>
        </p:spPr>
      </p:pic>
      <p:pic>
        <p:nvPicPr>
          <p:cNvPr id="10" name="Graphic 9" descr="Document outline">
            <a:extLst>
              <a:ext uri="{FF2B5EF4-FFF2-40B4-BE49-F238E27FC236}">
                <a16:creationId xmlns:a16="http://schemas.microsoft.com/office/drawing/2014/main" id="{865E695D-D8A2-D6BE-86D6-8590EAD1D7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05625" y="4271963"/>
            <a:ext cx="914400" cy="9144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976B24E-1E17-0171-E076-31998F82D3E6}"/>
              </a:ext>
            </a:extLst>
          </p:cNvPr>
          <p:cNvSpPr/>
          <p:nvPr/>
        </p:nvSpPr>
        <p:spPr>
          <a:xfrm>
            <a:off x="4305300" y="4729163"/>
            <a:ext cx="452437" cy="300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6D0152-508B-6443-3289-5FDE3CD15975}"/>
              </a:ext>
            </a:extLst>
          </p:cNvPr>
          <p:cNvSpPr txBox="1"/>
          <p:nvPr/>
        </p:nvSpPr>
        <p:spPr>
          <a:xfrm>
            <a:off x="7167562" y="5291136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“The quick brown fox jumped over the lazy dog”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541B77-FC5E-F232-089C-DE035979304A}"/>
              </a:ext>
            </a:extLst>
          </p:cNvPr>
          <p:cNvSpPr txBox="1"/>
          <p:nvPr/>
        </p:nvSpPr>
        <p:spPr>
          <a:xfrm>
            <a:off x="4248150" y="5291136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“The quick brow…”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0C755-7B9D-E942-E3EB-735924ADB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86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F6854B7D-E8C7-ED2B-98E8-FC6500AD5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E7484-5C22-D6F7-601C-0ADC755CD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Damaged 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779D5-1279-22D2-01B2-3D43B0156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Log redo can correct an incomplete queue file write</a:t>
            </a:r>
          </a:p>
          <a:p>
            <a:endParaRPr lang="en-GB" dirty="0"/>
          </a:p>
          <a:p>
            <a:r>
              <a:rPr lang="en-GB" dirty="0"/>
              <a:t>A crash cannot damage or corrupt a queue</a:t>
            </a:r>
          </a:p>
          <a:p>
            <a:pPr lvl="1"/>
            <a:r>
              <a:rPr lang="en-GB" dirty="0"/>
              <a:t>However… everything fails (including redo?)</a:t>
            </a:r>
          </a:p>
          <a:p>
            <a:pPr lvl="2"/>
            <a:r>
              <a:rPr lang="en-GB" dirty="0"/>
              <a:t>If the disk or filesystem fail, or an operator or other third-party have deleted or replaced a queue file or log extents, there is no guarantee that log redo can correct</a:t>
            </a:r>
          </a:p>
          <a:p>
            <a:pPr lvl="2"/>
            <a:r>
              <a:rPr lang="en-GB" dirty="0"/>
              <a:t>The queue will be marked as damaged</a:t>
            </a:r>
          </a:p>
          <a:p>
            <a:pPr lvl="2"/>
            <a:r>
              <a:rPr lang="en-GB" dirty="0"/>
              <a:t>Messages cannot be accessed</a:t>
            </a:r>
          </a:p>
          <a:p>
            <a:pPr lvl="2"/>
            <a:r>
              <a:rPr lang="en-GB" dirty="0"/>
              <a:t>If using a log type that provides media recovery (Linear/Replicated) the queue can be recovered through a longer redo from the previous media image</a:t>
            </a:r>
          </a:p>
          <a:p>
            <a:pPr lvl="2"/>
            <a:r>
              <a:rPr lang="en-GB" dirty="0"/>
              <a:t>If using a circular log type, the queue can only be deleted and recreated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C86DA-9EEB-B554-E2EA-5B7EC7F02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28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9E6FE5BB-1AEF-386F-993F-8BC2A350A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3875B-0424-FD49-2469-A4EBBB98E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Crash!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6A0A0-9D2E-B46D-D395-B0E4C3C5F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048500" cy="2665413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What could happen to the recovery log in a crash?</a:t>
            </a:r>
          </a:p>
          <a:p>
            <a:pPr lvl="1"/>
            <a:r>
              <a:rPr lang="en-GB" dirty="0"/>
              <a:t>Maybe nothing bad</a:t>
            </a:r>
          </a:p>
          <a:p>
            <a:pPr lvl="1"/>
            <a:r>
              <a:rPr lang="en-GB" dirty="0"/>
              <a:t>But maybe the log now contains a partial update</a:t>
            </a:r>
          </a:p>
          <a:p>
            <a:pPr lvl="1"/>
            <a:r>
              <a:rPr lang="en-GB" dirty="0"/>
              <a:t>Safe to erase any incomplete log records from the tail of the log </a:t>
            </a:r>
          </a:p>
          <a:p>
            <a:pPr lvl="2"/>
            <a:r>
              <a:rPr lang="en-GB" dirty="0"/>
              <a:t>Log is write-ahead</a:t>
            </a:r>
          </a:p>
          <a:p>
            <a:pPr lvl="1"/>
            <a:r>
              <a:rPr lang="en-GB" dirty="0"/>
              <a:t>Partial page recovery (</a:t>
            </a:r>
            <a:r>
              <a:rPr lang="en-GB" dirty="0" err="1"/>
              <a:t>TripleWrite</a:t>
            </a:r>
            <a:r>
              <a:rPr lang="en-GB" dirty="0"/>
              <a:t>)</a:t>
            </a:r>
          </a:p>
          <a:p>
            <a:pPr lvl="2"/>
            <a:r>
              <a:rPr lang="en-GB" dirty="0"/>
              <a:t>If an existing partial page was being updated, a good copy of the page can be restored from the adjacent page</a:t>
            </a:r>
          </a:p>
          <a:p>
            <a:pPr lvl="1"/>
            <a:endParaRPr lang="en-GB" dirty="0"/>
          </a:p>
        </p:txBody>
      </p:sp>
      <p:sp>
        <p:nvSpPr>
          <p:cNvPr id="4" name="Rectangle: Folded Corner 3">
            <a:extLst>
              <a:ext uri="{FF2B5EF4-FFF2-40B4-BE49-F238E27FC236}">
                <a16:creationId xmlns:a16="http://schemas.microsoft.com/office/drawing/2014/main" id="{88C729DA-FD39-AAF1-1850-4537780FEA19}"/>
              </a:ext>
            </a:extLst>
          </p:cNvPr>
          <p:cNvSpPr/>
          <p:nvPr/>
        </p:nvSpPr>
        <p:spPr>
          <a:xfrm>
            <a:off x="1866900" y="4962525"/>
            <a:ext cx="1047750" cy="1062038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Msg#1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id="{3471FF22-6520-9E6D-75E4-33F0F446FAAB}"/>
              </a:ext>
            </a:extLst>
          </p:cNvPr>
          <p:cNvSpPr/>
          <p:nvPr/>
        </p:nvSpPr>
        <p:spPr>
          <a:xfrm>
            <a:off x="5717381" y="4962525"/>
            <a:ext cx="1047750" cy="1062038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Msg#1</a:t>
            </a:r>
            <a:br>
              <a:rPr lang="en-GB" dirty="0"/>
            </a:br>
            <a:r>
              <a:rPr lang="en-GB" dirty="0"/>
              <a:t>Msg#2</a:t>
            </a:r>
            <a:br>
              <a:rPr lang="en-GB" dirty="0"/>
            </a:br>
            <a:endParaRPr lang="en-GB" dirty="0"/>
          </a:p>
        </p:txBody>
      </p:sp>
      <p:sp>
        <p:nvSpPr>
          <p:cNvPr id="8" name="Rectangle: Folded Corner 7">
            <a:extLst>
              <a:ext uri="{FF2B5EF4-FFF2-40B4-BE49-F238E27FC236}">
                <a16:creationId xmlns:a16="http://schemas.microsoft.com/office/drawing/2014/main" id="{EAD09215-EC83-14F2-B1BC-7621056F3FCD}"/>
              </a:ext>
            </a:extLst>
          </p:cNvPr>
          <p:cNvSpPr/>
          <p:nvPr/>
        </p:nvSpPr>
        <p:spPr>
          <a:xfrm>
            <a:off x="2914650" y="4962525"/>
            <a:ext cx="1047750" cy="1062038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10" name="Rectangle: Folded Corner 9">
            <a:extLst>
              <a:ext uri="{FF2B5EF4-FFF2-40B4-BE49-F238E27FC236}">
                <a16:creationId xmlns:a16="http://schemas.microsoft.com/office/drawing/2014/main" id="{CF9B85F1-731B-3812-F623-902C03310C4E}"/>
              </a:ext>
            </a:extLst>
          </p:cNvPr>
          <p:cNvSpPr/>
          <p:nvPr/>
        </p:nvSpPr>
        <p:spPr>
          <a:xfrm>
            <a:off x="4669631" y="4962525"/>
            <a:ext cx="1047750" cy="1062038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Msg#1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12" name="Rectangle: Folded Corner 11">
            <a:extLst>
              <a:ext uri="{FF2B5EF4-FFF2-40B4-BE49-F238E27FC236}">
                <a16:creationId xmlns:a16="http://schemas.microsoft.com/office/drawing/2014/main" id="{1B44C0A8-E9AA-BCA5-5AB9-0E81FC0929C7}"/>
              </a:ext>
            </a:extLst>
          </p:cNvPr>
          <p:cNvSpPr/>
          <p:nvPr/>
        </p:nvSpPr>
        <p:spPr>
          <a:xfrm>
            <a:off x="8522494" y="4962525"/>
            <a:ext cx="1047750" cy="1062038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Msg#1</a:t>
            </a:r>
            <a:br>
              <a:rPr lang="en-GB" dirty="0"/>
            </a:br>
            <a:r>
              <a:rPr lang="en-GB" dirty="0"/>
              <a:t>Msg#2</a:t>
            </a:r>
            <a:br>
              <a:rPr lang="en-GB" dirty="0"/>
            </a:br>
            <a:endParaRPr lang="en-GB" dirty="0"/>
          </a:p>
        </p:txBody>
      </p:sp>
      <p:sp>
        <p:nvSpPr>
          <p:cNvPr id="14" name="Rectangle: Folded Corner 13">
            <a:extLst>
              <a:ext uri="{FF2B5EF4-FFF2-40B4-BE49-F238E27FC236}">
                <a16:creationId xmlns:a16="http://schemas.microsoft.com/office/drawing/2014/main" id="{2EDDEFF4-EE9A-5B8C-1B7C-A48764CFBFE4}"/>
              </a:ext>
            </a:extLst>
          </p:cNvPr>
          <p:cNvSpPr/>
          <p:nvPr/>
        </p:nvSpPr>
        <p:spPr>
          <a:xfrm>
            <a:off x="7474744" y="4962525"/>
            <a:ext cx="1047750" cy="1062038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Msg#1</a:t>
            </a:r>
            <a:br>
              <a:rPr lang="en-GB" dirty="0"/>
            </a:br>
            <a:r>
              <a:rPr lang="en-GB" dirty="0"/>
              <a:t>Msg#2</a:t>
            </a:r>
            <a:br>
              <a:rPr lang="en-GB" dirty="0"/>
            </a:b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974DBD-DF19-F146-17EC-5F6EF213C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8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701A0158-912F-4385-72DC-12B51BD03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F22EE-A2D2-6BD6-FC18-BF6BD076D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Log page recovery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2E53B-711D-809F-9021-686A27638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469385" cy="4351338"/>
          </a:xfrm>
        </p:spPr>
        <p:txBody>
          <a:bodyPr>
            <a:normAutofit/>
          </a:bodyPr>
          <a:lstStyle/>
          <a:p>
            <a:r>
              <a:rPr lang="en-GB" dirty="0"/>
              <a:t>The recovery log is our resilient superhero for recovery of queue files</a:t>
            </a:r>
          </a:p>
          <a:p>
            <a:pPr lvl="1"/>
            <a:r>
              <a:rPr lang="en-GB" dirty="0"/>
              <a:t>Can recover itself…</a:t>
            </a:r>
          </a:p>
          <a:p>
            <a:r>
              <a:rPr lang="en-GB" dirty="0"/>
              <a:t>But… Everything fails!</a:t>
            </a:r>
          </a:p>
          <a:p>
            <a:pPr lvl="1"/>
            <a:r>
              <a:rPr lang="en-GB" dirty="0"/>
              <a:t>What if?</a:t>
            </a:r>
          </a:p>
          <a:p>
            <a:pPr lvl="2"/>
            <a:r>
              <a:rPr lang="en-GB" dirty="0"/>
              <a:t>A whole log extent was corrupted, truncated or deleted</a:t>
            </a:r>
          </a:p>
          <a:p>
            <a:pPr lvl="2"/>
            <a:r>
              <a:rPr lang="en-GB" dirty="0"/>
              <a:t>A disk volume has been lost</a:t>
            </a:r>
          </a:p>
          <a:p>
            <a:pPr lvl="2"/>
            <a:r>
              <a:rPr lang="en-GB" dirty="0"/>
              <a:t>We need recovery for the recovery log!!!</a:t>
            </a:r>
          </a:p>
          <a:p>
            <a:pPr lvl="2"/>
            <a:r>
              <a:rPr lang="en-GB" dirty="0"/>
              <a:t>We don’t just need a superhero, we need a team of superheroes!</a:t>
            </a:r>
          </a:p>
          <a:p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49E4F-85D9-142A-6208-E44BB35F5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2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55184CCA-0DFB-37AF-ED27-B1E162E0B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BE235-8C50-F958-6347-13FF70FCA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Improving Availability</a:t>
            </a:r>
          </a:p>
        </p:txBody>
      </p:sp>
      <p:pic>
        <p:nvPicPr>
          <p:cNvPr id="7" name="Content Placeholder 6" descr="Architects working on a blueprint">
            <a:extLst>
              <a:ext uri="{FF2B5EF4-FFF2-40B4-BE49-F238E27FC236}">
                <a16:creationId xmlns:a16="http://schemas.microsoft.com/office/drawing/2014/main" id="{BF7C69B4-085B-8D29-5C8A-26DA401BBA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18F98D-3049-E667-5A6B-3DF72CEB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663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8DC12BD3-DFA0-20AF-6C43-297440D9C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E31EF-2E5B-79B7-0F15-1900C72FB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Availability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86DC5-E548-1421-FE7E-35D142ACA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866888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The recovery log and queue files provide the basics for message resilience</a:t>
            </a:r>
          </a:p>
          <a:p>
            <a:pPr lvl="1"/>
            <a:r>
              <a:rPr lang="en-GB" dirty="0"/>
              <a:t>A single queue manager on reliable infrastructure is </a:t>
            </a:r>
            <a:r>
              <a:rPr lang="en-GB" i="1" dirty="0"/>
              <a:t>pretty resilient</a:t>
            </a:r>
          </a:p>
          <a:p>
            <a:pPr lvl="1"/>
            <a:endParaRPr lang="en-GB" dirty="0"/>
          </a:p>
          <a:p>
            <a:r>
              <a:rPr lang="en-GB" dirty="0"/>
              <a:t>But… Everything fails!</a:t>
            </a:r>
          </a:p>
          <a:p>
            <a:endParaRPr lang="en-GB" dirty="0"/>
          </a:p>
          <a:p>
            <a:r>
              <a:rPr lang="en-GB" dirty="0"/>
              <a:t>Some applications would benefit from higher levels of data availability</a:t>
            </a:r>
          </a:p>
          <a:p>
            <a:pPr lvl="1"/>
            <a:r>
              <a:rPr lang="en-GB" dirty="0"/>
              <a:t>The strategies for improving message and service availability have shifted over the last 30 years</a:t>
            </a:r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6EB75-E7E9-ED65-F107-047BE65A0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69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F8C92A1B-C5BA-57F4-198F-8B76E1C59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A2825-6E90-A686-2964-088046D98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Big in the ‘90s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8BEA3-3244-82BE-404D-833288C4C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Jurassic Park, X-Files, Nirvana &amp; Pearl Jam, Oasis &amp; Blur</a:t>
            </a:r>
          </a:p>
          <a:p>
            <a:endParaRPr lang="en-GB" dirty="0"/>
          </a:p>
          <a:p>
            <a:r>
              <a:rPr lang="en-GB" dirty="0"/>
              <a:t>‘Pet’ Queue Managers</a:t>
            </a:r>
          </a:p>
          <a:p>
            <a:pPr lvl="1"/>
            <a:r>
              <a:rPr lang="en-GB" dirty="0"/>
              <a:t>Mission critical monolithic wonders</a:t>
            </a:r>
          </a:p>
          <a:p>
            <a:pPr lvl="1"/>
            <a:r>
              <a:rPr lang="en-GB" dirty="0"/>
              <a:t>Typically hosted on dedicated ‘bare-metal’ servers with pet hostnames</a:t>
            </a:r>
          </a:p>
          <a:p>
            <a:pPr lvl="1"/>
            <a:r>
              <a:rPr lang="en-GB" dirty="0"/>
              <a:t>Located on premise in own </a:t>
            </a:r>
            <a:r>
              <a:rPr lang="en-GB" dirty="0" err="1"/>
              <a:t>datacenter</a:t>
            </a:r>
            <a:endParaRPr lang="en-GB" dirty="0"/>
          </a:p>
          <a:p>
            <a:pPr lvl="1"/>
            <a:r>
              <a:rPr lang="en-GB" dirty="0"/>
              <a:t>Optional 2</a:t>
            </a:r>
            <a:r>
              <a:rPr lang="en-GB" baseline="30000" dirty="0"/>
              <a:t>nd</a:t>
            </a:r>
            <a:r>
              <a:rPr lang="en-GB" dirty="0"/>
              <a:t> </a:t>
            </a:r>
            <a:r>
              <a:rPr lang="en-GB" dirty="0" err="1"/>
              <a:t>datacenter</a:t>
            </a:r>
            <a:r>
              <a:rPr lang="en-GB" dirty="0"/>
              <a:t> close-by for HA using mirrored resources</a:t>
            </a:r>
          </a:p>
          <a:p>
            <a:pPr lvl="1"/>
            <a:r>
              <a:rPr lang="en-GB" dirty="0"/>
              <a:t>Dedicated middleware teams</a:t>
            </a:r>
          </a:p>
          <a:p>
            <a:pPr lvl="1"/>
            <a:r>
              <a:rPr lang="en-GB" dirty="0"/>
              <a:t>“Uptime boasting” – Infrastructure always ON</a:t>
            </a:r>
          </a:p>
          <a:p>
            <a:pPr lvl="1"/>
            <a:r>
              <a:rPr lang="en-GB" dirty="0"/>
              <a:t>Infrequent version upgrades (Quarterly/Yearly)</a:t>
            </a:r>
          </a:p>
          <a:p>
            <a:pPr lvl="1"/>
            <a:r>
              <a:rPr lang="en-GB" dirty="0"/>
              <a:t>Vertical Scaling</a:t>
            </a:r>
          </a:p>
          <a:p>
            <a:pPr lvl="1"/>
            <a:r>
              <a:rPr lang="en-GB" dirty="0"/>
              <a:t>Hosting queues for multiple applications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1F7AC2-D090-17A2-D5E0-9A3A9EDE8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28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9F6ED98D-D022-52A7-C75C-A5ED01AA6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122D-7820-A933-5A4D-66A239F7D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big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08415-4892-FF97-1DFF-2101A496C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Oasis?</a:t>
            </a:r>
          </a:p>
          <a:p>
            <a:endParaRPr lang="en-GB" dirty="0"/>
          </a:p>
          <a:p>
            <a:r>
              <a:rPr lang="en-GB" dirty="0"/>
              <a:t>Herds of ‘Cattle’ Queue Managers</a:t>
            </a:r>
          </a:p>
          <a:p>
            <a:pPr lvl="1"/>
            <a:r>
              <a:rPr lang="en-GB" dirty="0"/>
              <a:t>Smaller queue manager - Microservices</a:t>
            </a:r>
          </a:p>
          <a:p>
            <a:pPr lvl="1"/>
            <a:r>
              <a:rPr lang="en-GB" dirty="0"/>
              <a:t>Hosted on ‘Pay-as-you-go’ (IaaS, PaaS, SaaS) or ‘On-prem’ infrastructure</a:t>
            </a:r>
          </a:p>
          <a:p>
            <a:pPr lvl="1"/>
            <a:r>
              <a:rPr lang="en-GB" dirty="0"/>
              <a:t>Physical hosts typically virtualized or containerized</a:t>
            </a:r>
          </a:p>
          <a:p>
            <a:pPr lvl="1"/>
            <a:r>
              <a:rPr lang="en-GB" dirty="0"/>
              <a:t>Multi-skilled DevOps engineers</a:t>
            </a:r>
          </a:p>
          <a:p>
            <a:pPr lvl="1"/>
            <a:r>
              <a:rPr lang="en-GB" dirty="0"/>
              <a:t>Continuous monitoring</a:t>
            </a:r>
          </a:p>
          <a:p>
            <a:pPr lvl="1"/>
            <a:r>
              <a:rPr lang="en-GB" dirty="0"/>
              <a:t>Dynamically and horizontally scalable</a:t>
            </a:r>
          </a:p>
          <a:p>
            <a:pPr lvl="1"/>
            <a:r>
              <a:rPr lang="en-GB" dirty="0"/>
              <a:t>Frequent and potentially unpredictable security patching schedules</a:t>
            </a:r>
          </a:p>
          <a:p>
            <a:pPr lvl="1"/>
            <a:r>
              <a:rPr lang="en-GB" dirty="0"/>
              <a:t>Greater demand for 24/7/365 availability </a:t>
            </a:r>
          </a:p>
          <a:p>
            <a:pPr lvl="1"/>
            <a:r>
              <a:rPr lang="en-GB" dirty="0"/>
              <a:t>Service remains always ON across multiple availability zones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06873-3A0D-12D4-3EC0-EDDB92C04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62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D704A4B7-C4BD-5E71-9A0D-FDE553768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9ED18-C141-4130-7BC0-18C6E333C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Resiliency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791EE-F667-5DB3-D654-1F8269D87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SLO Service Level Objective</a:t>
            </a:r>
          </a:p>
          <a:p>
            <a:pPr lvl="1"/>
            <a:r>
              <a:rPr lang="en-GB" dirty="0"/>
              <a:t>The target for how available a service is</a:t>
            </a:r>
          </a:p>
          <a:p>
            <a:pPr lvl="1"/>
            <a:r>
              <a:rPr lang="en-GB" dirty="0"/>
              <a:t>Expressed as a percentage (e.g. 99.999% </a:t>
            </a:r>
            <a:r>
              <a:rPr lang="en-GB" dirty="0" err="1"/>
              <a:t>approx</a:t>
            </a:r>
            <a:r>
              <a:rPr lang="en-GB" dirty="0"/>
              <a:t> 5 mins downtime per year)</a:t>
            </a:r>
          </a:p>
          <a:p>
            <a:pPr lvl="1"/>
            <a:r>
              <a:rPr lang="en-GB" dirty="0"/>
              <a:t>SLI Service Level Indicator is a direct measure of achieved service level</a:t>
            </a:r>
          </a:p>
          <a:p>
            <a:r>
              <a:rPr lang="en-GB" dirty="0"/>
              <a:t>RPO Recovery Point Objective</a:t>
            </a:r>
          </a:p>
          <a:p>
            <a:pPr lvl="1"/>
            <a:r>
              <a:rPr lang="en-GB" dirty="0"/>
              <a:t>The target for how much data could be lost during recovery</a:t>
            </a:r>
          </a:p>
          <a:p>
            <a:pPr lvl="1"/>
            <a:r>
              <a:rPr lang="en-GB" dirty="0"/>
              <a:t>May be different for planned vs unplanned outage</a:t>
            </a:r>
          </a:p>
          <a:p>
            <a:pPr lvl="1"/>
            <a:r>
              <a:rPr lang="en-GB" dirty="0"/>
              <a:t>May be different for persistent and non-persistent data</a:t>
            </a:r>
          </a:p>
          <a:p>
            <a:pPr lvl="1"/>
            <a:r>
              <a:rPr lang="en-GB" dirty="0"/>
              <a:t>RPA Recovery Point Actual is a direct measure of how much data was lost</a:t>
            </a:r>
          </a:p>
          <a:p>
            <a:r>
              <a:rPr lang="en-GB" dirty="0"/>
              <a:t>RTO Recovery Time Objective </a:t>
            </a:r>
          </a:p>
          <a:p>
            <a:pPr lvl="1"/>
            <a:r>
              <a:rPr lang="en-GB" dirty="0"/>
              <a:t>The target for how quickly the recovery should take</a:t>
            </a:r>
          </a:p>
          <a:p>
            <a:pPr lvl="1"/>
            <a:r>
              <a:rPr lang="en-GB" dirty="0"/>
              <a:t>This can be critical for some applications, restoring access to consumers to queues with unprocessed messages</a:t>
            </a:r>
          </a:p>
          <a:p>
            <a:pPr lvl="1"/>
            <a:r>
              <a:rPr lang="en-GB" dirty="0"/>
              <a:t>RTA Recovery Time Actual is a direct measure of how quickly availability was restored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8C440D-12F5-1489-05F5-42B8AF8B3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08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2FC71590-6953-D7CB-F94A-E5A4EBE41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23DE4-6812-4BF7-56D2-2EF4FF8C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Catching a train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48820-9DBE-5FCF-5FB4-E08033E32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60409" cy="4351338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Popular commuter routes will offer multiple rail services, particularly during peak times</a:t>
            </a:r>
          </a:p>
          <a:p>
            <a:r>
              <a:rPr lang="en-GB" dirty="0"/>
              <a:t>Some services might be preferable over others (express, less crowded, buffet car, etc)</a:t>
            </a:r>
          </a:p>
          <a:p>
            <a:r>
              <a:rPr lang="en-GB" dirty="0"/>
              <a:t>But much of a muchness</a:t>
            </a:r>
          </a:p>
          <a:p>
            <a:endParaRPr lang="en-GB" dirty="0"/>
          </a:p>
          <a:p>
            <a:r>
              <a:rPr lang="en-GB" dirty="0"/>
              <a:t>Sometimes planned service outages might affect your choices and so be prepared to use a different service</a:t>
            </a:r>
          </a:p>
          <a:p>
            <a:pPr lvl="1"/>
            <a:r>
              <a:rPr lang="en-GB" dirty="0"/>
              <a:t>Planned engineering work</a:t>
            </a:r>
          </a:p>
          <a:p>
            <a:r>
              <a:rPr lang="en-GB" dirty="0"/>
              <a:t>You hope it doesn’t, but… everything fails unexpectedly</a:t>
            </a:r>
          </a:p>
          <a:p>
            <a:pPr lvl="1"/>
            <a:r>
              <a:rPr lang="en-GB" dirty="0"/>
              <a:t>Signal failure, driver sick, mechanical breakdown, train full, too many leaves on the line, …</a:t>
            </a:r>
          </a:p>
          <a:p>
            <a:r>
              <a:rPr lang="en-GB" dirty="0"/>
              <a:t>If a train is cancelled before you board, you could still seek an alternative service</a:t>
            </a:r>
          </a:p>
          <a:p>
            <a:pPr lvl="1"/>
            <a:r>
              <a:rPr lang="en-GB" dirty="0"/>
              <a:t>But - if you are already on the train, you (and all the other passengers on the same train) are going to need to wait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666BB-1E53-00A8-ACC2-3B552763FB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609" y="2222897"/>
            <a:ext cx="4929187" cy="369689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431BA2-4ADC-EE66-1ABF-B68BCEE49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24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F6C2E-4D05-03ED-6569-063D4F5A5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Service vs Message Availability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A5EA2-C90E-0969-813D-D36CB452B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1663" y="2080997"/>
            <a:ext cx="5185833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Queues provide asynchronous messaging</a:t>
            </a:r>
            <a:br>
              <a:rPr lang="en-GB" dirty="0"/>
            </a:br>
            <a:endParaRPr lang="en-GB" dirty="0"/>
          </a:p>
          <a:p>
            <a:pPr lvl="1"/>
            <a:r>
              <a:rPr lang="en-GB" dirty="0"/>
              <a:t>Service Availability</a:t>
            </a:r>
            <a:br>
              <a:rPr lang="en-GB" dirty="0"/>
            </a:br>
            <a:r>
              <a:rPr lang="en-GB" dirty="0"/>
              <a:t>An application that can access a queue to exchange messages with other applications is considered to have service availability.</a:t>
            </a:r>
          </a:p>
          <a:p>
            <a:pPr marL="457200" lvl="1" indent="0">
              <a:buNone/>
            </a:pPr>
            <a:endParaRPr lang="en-GB" dirty="0"/>
          </a:p>
          <a:p>
            <a:pPr lvl="1"/>
            <a:r>
              <a:rPr lang="en-GB" dirty="0"/>
              <a:t>Message Availability</a:t>
            </a:r>
            <a:br>
              <a:rPr lang="en-GB" dirty="0"/>
            </a:br>
            <a:r>
              <a:rPr lang="en-GB" dirty="0"/>
              <a:t>Once a message is on a queue, the continued availability of that specific queue for consumers leads to the concept of message availability.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20CF2F-2024-D1D3-65D3-88609BCB0566}"/>
              </a:ext>
            </a:extLst>
          </p:cNvPr>
          <p:cNvSpPr/>
          <p:nvPr/>
        </p:nvSpPr>
        <p:spPr bwMode="auto">
          <a:xfrm>
            <a:off x="2097665" y="3779113"/>
            <a:ext cx="1404074" cy="487731"/>
          </a:xfrm>
          <a:prstGeom prst="rect">
            <a:avLst/>
          </a:prstGeom>
          <a:solidFill>
            <a:srgbClr val="003CC9"/>
          </a:solidFill>
          <a:ln w="19050">
            <a:noFill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45714" tIns="45714" rIns="45714" bIns="45714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1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 Light"/>
                <a:ea typeface="+mn-ea"/>
                <a:cs typeface="+mn-cs"/>
              </a:rPr>
              <a:t>queue manager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D61F27E-84DD-5ED1-6E4B-FD964E588BCD}"/>
              </a:ext>
            </a:extLst>
          </p:cNvPr>
          <p:cNvSpPr/>
          <p:nvPr/>
        </p:nvSpPr>
        <p:spPr>
          <a:xfrm>
            <a:off x="760967" y="3845170"/>
            <a:ext cx="358033" cy="355617"/>
          </a:xfrm>
          <a:prstGeom prst="ellipse">
            <a:avLst/>
          </a:prstGeom>
          <a:solidFill>
            <a:schemeClr val="bg1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0947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" panose="020B0503050203000203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792B283-D615-8A79-D370-F5B708E40A60}"/>
              </a:ext>
            </a:extLst>
          </p:cNvPr>
          <p:cNvSpPr/>
          <p:nvPr/>
        </p:nvSpPr>
        <p:spPr>
          <a:xfrm>
            <a:off x="4419001" y="3845170"/>
            <a:ext cx="358033" cy="355617"/>
          </a:xfrm>
          <a:prstGeom prst="ellipse">
            <a:avLst/>
          </a:prstGeom>
          <a:solidFill>
            <a:schemeClr val="bg1"/>
          </a:solidFill>
          <a:ln w="25400" cap="flat" cmpd="sng" algn="ctr">
            <a:solidFill>
              <a:srgbClr val="90AAD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0947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" panose="020B0503050203000203" pitchFamily="34" charset="0"/>
              <a:ea typeface="+mn-ea"/>
              <a:cs typeface="+mn-cs"/>
              <a:sym typeface="Arial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81BEBC5-F1B8-84DE-17ED-40E8598E0F18}"/>
              </a:ext>
            </a:extLst>
          </p:cNvPr>
          <p:cNvCxnSpPr>
            <a:stCxn id="5" idx="6"/>
            <a:endCxn id="4" idx="1"/>
          </p:cNvCxnSpPr>
          <p:nvPr/>
        </p:nvCxnSpPr>
        <p:spPr bwMode="auto">
          <a:xfrm>
            <a:off x="1119000" y="4022978"/>
            <a:ext cx="978665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0FD0B00-3CC4-10D2-E4B0-374741CBB501}"/>
              </a:ext>
            </a:extLst>
          </p:cNvPr>
          <p:cNvCxnSpPr>
            <a:cxnSpLocks/>
            <a:endCxn id="6" idx="2"/>
          </p:cNvCxnSpPr>
          <p:nvPr/>
        </p:nvCxnSpPr>
        <p:spPr bwMode="auto">
          <a:xfrm>
            <a:off x="3501739" y="4022978"/>
            <a:ext cx="917262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D80C79B6-E9C5-54E9-2CF8-3D1E165EBB25}"/>
              </a:ext>
            </a:extLst>
          </p:cNvPr>
          <p:cNvGrpSpPr/>
          <p:nvPr/>
        </p:nvGrpSpPr>
        <p:grpSpPr>
          <a:xfrm>
            <a:off x="2532442" y="3055973"/>
            <a:ext cx="582210" cy="637870"/>
            <a:chOff x="10398642" y="8417659"/>
            <a:chExt cx="3593804" cy="393737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BF18F7A-FE95-7967-A3D4-1186DD73D14B}"/>
                </a:ext>
              </a:extLst>
            </p:cNvPr>
            <p:cNvSpPr/>
            <p:nvPr/>
          </p:nvSpPr>
          <p:spPr bwMode="auto">
            <a:xfrm>
              <a:off x="10398642" y="8761228"/>
              <a:ext cx="3593804" cy="35938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45714" tIns="45714" rIns="45714" bIns="45714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1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 Light"/>
                <a:ea typeface="+mn-ea"/>
                <a:cs typeface="+mn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E172208-F563-EB1C-4F7A-A87F1296F6C5}"/>
                </a:ext>
              </a:extLst>
            </p:cNvPr>
            <p:cNvCxnSpPr/>
            <p:nvPr/>
          </p:nvCxnSpPr>
          <p:spPr bwMode="auto">
            <a:xfrm flipV="1">
              <a:off x="12193587" y="8417659"/>
              <a:ext cx="0" cy="322304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7C5C1F0-81A6-BDC9-8ED5-1A6F87CD3E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525691" y="8417659"/>
              <a:ext cx="1318439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15FAB9D-8AA7-CC12-E865-67CF8A0CF53E}"/>
                </a:ext>
              </a:extLst>
            </p:cNvPr>
            <p:cNvCxnSpPr>
              <a:stCxn id="10" idx="7"/>
            </p:cNvCxnSpPr>
            <p:nvPr/>
          </p:nvCxnSpPr>
          <p:spPr bwMode="auto">
            <a:xfrm flipV="1">
              <a:off x="13466146" y="9080205"/>
              <a:ext cx="186059" cy="207323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Pie 26">
            <a:extLst>
              <a:ext uri="{FF2B5EF4-FFF2-40B4-BE49-F238E27FC236}">
                <a16:creationId xmlns:a16="http://schemas.microsoft.com/office/drawing/2014/main" id="{B17E943F-5BF7-DDBF-392F-993558369D74}"/>
              </a:ext>
            </a:extLst>
          </p:cNvPr>
          <p:cNvSpPr/>
          <p:nvPr/>
        </p:nvSpPr>
        <p:spPr bwMode="auto">
          <a:xfrm>
            <a:off x="2576482" y="3141944"/>
            <a:ext cx="509865" cy="509865"/>
          </a:xfrm>
          <a:prstGeom prst="pie">
            <a:avLst>
              <a:gd name="adj1" fmla="val 16120720"/>
              <a:gd name="adj2" fmla="val 21550968"/>
            </a:avLst>
          </a:prstGeom>
          <a:solidFill>
            <a:schemeClr val="accent1"/>
          </a:solidFill>
          <a:ln w="19050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45714" tIns="45714" rIns="45714" bIns="45714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1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 Light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0EE6D7F-F18F-73E1-B1E2-90395F9A7281}"/>
              </a:ext>
            </a:extLst>
          </p:cNvPr>
          <p:cNvGrpSpPr/>
          <p:nvPr/>
        </p:nvGrpSpPr>
        <p:grpSpPr>
          <a:xfrm>
            <a:off x="2551065" y="3119822"/>
            <a:ext cx="554731" cy="560833"/>
            <a:chOff x="10574089" y="8741711"/>
            <a:chExt cx="3424181" cy="3461851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12C1EE6-4F5C-2426-C25B-EEE33853B652}"/>
                </a:ext>
              </a:extLst>
            </p:cNvPr>
            <p:cNvSpPr/>
            <p:nvPr/>
          </p:nvSpPr>
          <p:spPr bwMode="auto">
            <a:xfrm>
              <a:off x="10574089" y="8915012"/>
              <a:ext cx="3233831" cy="3288550"/>
            </a:xfrm>
            <a:prstGeom prst="ellipse">
              <a:avLst/>
            </a:prstGeom>
            <a:noFill/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45714" tIns="45714" rIns="45714" bIns="45714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1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 Light"/>
                <a:ea typeface="+mn-ea"/>
                <a:cs typeface="+mn-cs"/>
              </a:endParaRPr>
            </a:p>
          </p:txBody>
        </p:sp>
        <p:sp>
          <p:nvSpPr>
            <p:cNvPr id="17" name="Pie 29">
              <a:extLst>
                <a:ext uri="{FF2B5EF4-FFF2-40B4-BE49-F238E27FC236}">
                  <a16:creationId xmlns:a16="http://schemas.microsoft.com/office/drawing/2014/main" id="{C76C1D25-0F2B-8402-A745-5178F32B8D6E}"/>
                </a:ext>
              </a:extLst>
            </p:cNvPr>
            <p:cNvSpPr/>
            <p:nvPr/>
          </p:nvSpPr>
          <p:spPr bwMode="auto">
            <a:xfrm rot="5241958">
              <a:off x="10619030" y="8770401"/>
              <a:ext cx="3407930" cy="3350551"/>
            </a:xfrm>
            <a:prstGeom prst="pie">
              <a:avLst>
                <a:gd name="adj1" fmla="val 16403471"/>
                <a:gd name="adj2" fmla="val 1045816"/>
              </a:avLst>
            </a:prstGeom>
            <a:solidFill>
              <a:schemeClr val="bg1"/>
            </a:solidFill>
            <a:ln w="19050">
              <a:solidFill>
                <a:schemeClr val="bg1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45714" tIns="45714" rIns="45714" bIns="45714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1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 Light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7798AC-C218-A0D9-9BAD-03CCE05CBC45}"/>
              </a:ext>
            </a:extLst>
          </p:cNvPr>
          <p:cNvGrpSpPr/>
          <p:nvPr/>
        </p:nvGrpSpPr>
        <p:grpSpPr>
          <a:xfrm>
            <a:off x="494524" y="5900346"/>
            <a:ext cx="4591722" cy="745723"/>
            <a:chOff x="7327185" y="9152541"/>
            <a:chExt cx="9184640" cy="1491641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65662E2-35E5-C413-A2A7-B472AD8D98C5}"/>
                </a:ext>
              </a:extLst>
            </p:cNvPr>
            <p:cNvGrpSpPr/>
            <p:nvPr/>
          </p:nvGrpSpPr>
          <p:grpSpPr>
            <a:xfrm>
              <a:off x="7841504" y="9241069"/>
              <a:ext cx="8033180" cy="975590"/>
              <a:chOff x="7841504" y="10869599"/>
              <a:chExt cx="8033180" cy="97559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BB5101D-2F33-21BC-9941-7F0EF1389629}"/>
                  </a:ext>
                </a:extLst>
              </p:cNvPr>
              <p:cNvSpPr/>
              <p:nvPr/>
            </p:nvSpPr>
            <p:spPr bwMode="auto">
              <a:xfrm>
                <a:off x="10515248" y="10869599"/>
                <a:ext cx="2808514" cy="97559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vert="horz" wrap="square" lIns="45714" tIns="45714" rIns="45714" bIns="45714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457109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IBM Plex Sans Light"/>
                    <a:ea typeface="+mn-ea"/>
                    <a:cs typeface="+mn-cs"/>
                  </a:rPr>
                  <a:t>queue manager</a:t>
                </a: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5E9DA49-2211-0331-EB8A-5E909877A15C}"/>
                  </a:ext>
                </a:extLst>
              </p:cNvPr>
              <p:cNvSpPr/>
              <p:nvPr/>
            </p:nvSpPr>
            <p:spPr>
              <a:xfrm>
                <a:off x="7841504" y="11001731"/>
                <a:ext cx="716160" cy="711326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09472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C2CEB02-7DF3-866E-D42E-DF6CF6736C7E}"/>
                  </a:ext>
                </a:extLst>
              </p:cNvPr>
              <p:cNvSpPr/>
              <p:nvPr/>
            </p:nvSpPr>
            <p:spPr>
              <a:xfrm>
                <a:off x="15158524" y="11001731"/>
                <a:ext cx="716160" cy="711326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solidFill>
                  <a:srgbClr val="90AAD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09472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  <a:sym typeface="Arial"/>
                </a:endParaRP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F15088F7-84FF-7D48-838D-0EAE190C341B}"/>
                  </a:ext>
                </a:extLst>
              </p:cNvPr>
              <p:cNvCxnSpPr>
                <a:stCxn id="22" idx="6"/>
                <a:endCxn id="21" idx="1"/>
              </p:cNvCxnSpPr>
              <p:nvPr/>
            </p:nvCxnSpPr>
            <p:spPr bwMode="auto">
              <a:xfrm>
                <a:off x="8557664" y="11357394"/>
                <a:ext cx="1957584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C4DBEB71-8515-321A-AFA7-E686C2997DBB}"/>
                  </a:ext>
                </a:extLst>
              </p:cNvPr>
              <p:cNvCxnSpPr>
                <a:cxnSpLocks/>
                <a:endCxn id="23" idx="2"/>
              </p:cNvCxnSpPr>
              <p:nvPr/>
            </p:nvCxnSpPr>
            <p:spPr bwMode="auto">
              <a:xfrm>
                <a:off x="13323762" y="11357394"/>
                <a:ext cx="1834762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FF06003-A13F-6ED7-26A7-6F3AD26D80E0}"/>
                </a:ext>
              </a:extLst>
            </p:cNvPr>
            <p:cNvSpPr/>
            <p:nvPr/>
          </p:nvSpPr>
          <p:spPr bwMode="auto">
            <a:xfrm>
              <a:off x="7327185" y="9152541"/>
              <a:ext cx="9184640" cy="1491641"/>
            </a:xfrm>
            <a:prstGeom prst="rect">
              <a:avLst/>
            </a:prstGeom>
            <a:solidFill>
              <a:srgbClr val="FFFFFF">
                <a:alpha val="74902"/>
              </a:srgbClr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45714" tIns="45714" rIns="45714" bIns="45714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1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 Light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0060F7A-1670-AC4A-02E9-01042E13B312}"/>
              </a:ext>
            </a:extLst>
          </p:cNvPr>
          <p:cNvGrpSpPr/>
          <p:nvPr/>
        </p:nvGrpSpPr>
        <p:grpSpPr>
          <a:xfrm>
            <a:off x="503841" y="5122126"/>
            <a:ext cx="4591722" cy="757220"/>
            <a:chOff x="7327185" y="8921284"/>
            <a:chExt cx="9184640" cy="1514638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56E3307-7299-8107-C633-51E59D414FF6}"/>
                </a:ext>
              </a:extLst>
            </p:cNvPr>
            <p:cNvGrpSpPr/>
            <p:nvPr/>
          </p:nvGrpSpPr>
          <p:grpSpPr>
            <a:xfrm>
              <a:off x="7841504" y="9241069"/>
              <a:ext cx="8033180" cy="975590"/>
              <a:chOff x="7841504" y="10869599"/>
              <a:chExt cx="8033180" cy="975590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FBB503D-11FD-2FC0-10DA-5DD324AC789E}"/>
                  </a:ext>
                </a:extLst>
              </p:cNvPr>
              <p:cNvSpPr/>
              <p:nvPr/>
            </p:nvSpPr>
            <p:spPr bwMode="auto">
              <a:xfrm>
                <a:off x="10515248" y="10869599"/>
                <a:ext cx="2808514" cy="97559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vert="horz" wrap="square" lIns="45714" tIns="45714" rIns="45714" bIns="45714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457109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IBM Plex Sans Light"/>
                    <a:ea typeface="+mn-ea"/>
                    <a:cs typeface="+mn-cs"/>
                  </a:rPr>
                  <a:t>queue manager</a:t>
                </a: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8C52897A-F383-8E51-FBBC-943B62045E53}"/>
                  </a:ext>
                </a:extLst>
              </p:cNvPr>
              <p:cNvSpPr/>
              <p:nvPr/>
            </p:nvSpPr>
            <p:spPr>
              <a:xfrm>
                <a:off x="7841504" y="11001731"/>
                <a:ext cx="716160" cy="711326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09472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6D000F00-797F-9F37-EC6A-8CAAF1178223}"/>
                  </a:ext>
                </a:extLst>
              </p:cNvPr>
              <p:cNvSpPr/>
              <p:nvPr/>
            </p:nvSpPr>
            <p:spPr>
              <a:xfrm>
                <a:off x="15158524" y="11001731"/>
                <a:ext cx="716160" cy="711326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solidFill>
                  <a:srgbClr val="90AAD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09472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  <a:sym typeface="Arial"/>
                </a:endParaRPr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32D7527F-FCD6-F2FE-3B5D-814D60E3B1CF}"/>
                  </a:ext>
                </a:extLst>
              </p:cNvPr>
              <p:cNvCxnSpPr>
                <a:stCxn id="30" idx="6"/>
                <a:endCxn id="29" idx="1"/>
              </p:cNvCxnSpPr>
              <p:nvPr/>
            </p:nvCxnSpPr>
            <p:spPr bwMode="auto">
              <a:xfrm>
                <a:off x="8557664" y="11357394"/>
                <a:ext cx="1957584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C683D3D1-F65C-AFAF-387C-FD4E1A9AA5FE}"/>
                  </a:ext>
                </a:extLst>
              </p:cNvPr>
              <p:cNvCxnSpPr>
                <a:cxnSpLocks/>
                <a:endCxn id="31" idx="2"/>
              </p:cNvCxnSpPr>
              <p:nvPr/>
            </p:nvCxnSpPr>
            <p:spPr bwMode="auto">
              <a:xfrm>
                <a:off x="13323762" y="11357394"/>
                <a:ext cx="1834762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F91A9AD-0B32-4225-2D7C-C7380A44A688}"/>
                </a:ext>
              </a:extLst>
            </p:cNvPr>
            <p:cNvSpPr/>
            <p:nvPr/>
          </p:nvSpPr>
          <p:spPr bwMode="auto">
            <a:xfrm>
              <a:off x="7327185" y="8921284"/>
              <a:ext cx="9184640" cy="1514638"/>
            </a:xfrm>
            <a:prstGeom prst="rect">
              <a:avLst/>
            </a:prstGeom>
            <a:solidFill>
              <a:srgbClr val="FFFFFF">
                <a:alpha val="74902"/>
              </a:srgbClr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45714" tIns="45714" rIns="45714" bIns="45714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1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 Light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8EA4B7E-6863-FCEB-B812-641CE124E71B}"/>
              </a:ext>
            </a:extLst>
          </p:cNvPr>
          <p:cNvGrpSpPr/>
          <p:nvPr/>
        </p:nvGrpSpPr>
        <p:grpSpPr>
          <a:xfrm>
            <a:off x="485206" y="2183818"/>
            <a:ext cx="4591722" cy="861337"/>
            <a:chOff x="7327185" y="8921283"/>
            <a:chExt cx="9184640" cy="1722899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775DA9F3-9A51-82B3-215A-AC45E2FD8A3D}"/>
                </a:ext>
              </a:extLst>
            </p:cNvPr>
            <p:cNvGrpSpPr/>
            <p:nvPr/>
          </p:nvGrpSpPr>
          <p:grpSpPr>
            <a:xfrm>
              <a:off x="7841504" y="9241069"/>
              <a:ext cx="8033180" cy="975590"/>
              <a:chOff x="7841504" y="10869599"/>
              <a:chExt cx="8033180" cy="975590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E6595A06-25FC-B675-1D56-62C7DC861AAF}"/>
                  </a:ext>
                </a:extLst>
              </p:cNvPr>
              <p:cNvSpPr/>
              <p:nvPr/>
            </p:nvSpPr>
            <p:spPr bwMode="auto">
              <a:xfrm>
                <a:off x="10515248" y="10869599"/>
                <a:ext cx="2808514" cy="97559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vert="horz" wrap="square" lIns="45714" tIns="45714" rIns="45714" bIns="45714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457109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IBM Plex Sans Light"/>
                    <a:ea typeface="+mn-ea"/>
                    <a:cs typeface="+mn-cs"/>
                  </a:rPr>
                  <a:t>queue manager</a:t>
                </a: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766B937D-E175-6009-1595-5035AA4C1F71}"/>
                  </a:ext>
                </a:extLst>
              </p:cNvPr>
              <p:cNvSpPr/>
              <p:nvPr/>
            </p:nvSpPr>
            <p:spPr>
              <a:xfrm>
                <a:off x="7841504" y="11001731"/>
                <a:ext cx="716160" cy="711326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09472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7EB97C8F-419A-BADA-094F-633BD077E7DF}"/>
                  </a:ext>
                </a:extLst>
              </p:cNvPr>
              <p:cNvSpPr/>
              <p:nvPr/>
            </p:nvSpPr>
            <p:spPr>
              <a:xfrm>
                <a:off x="15158524" y="11001731"/>
                <a:ext cx="716160" cy="711326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solidFill>
                  <a:srgbClr val="90AAD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09472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  <a:sym typeface="Arial"/>
                </a:endParaRP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54A4651D-C224-63D3-C6CA-378D9A4A6E8F}"/>
                  </a:ext>
                </a:extLst>
              </p:cNvPr>
              <p:cNvCxnSpPr>
                <a:stCxn id="38" idx="6"/>
                <a:endCxn id="37" idx="1"/>
              </p:cNvCxnSpPr>
              <p:nvPr/>
            </p:nvCxnSpPr>
            <p:spPr bwMode="auto">
              <a:xfrm>
                <a:off x="8557664" y="11357394"/>
                <a:ext cx="1957584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8D6D02E7-6D39-8662-9101-F2FBEC479424}"/>
                  </a:ext>
                </a:extLst>
              </p:cNvPr>
              <p:cNvCxnSpPr>
                <a:cxnSpLocks/>
                <a:endCxn id="39" idx="2"/>
              </p:cNvCxnSpPr>
              <p:nvPr/>
            </p:nvCxnSpPr>
            <p:spPr bwMode="auto">
              <a:xfrm>
                <a:off x="13323762" y="11357394"/>
                <a:ext cx="1834762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0582866-74B0-C3CC-A6F4-43086B6E3CC8}"/>
                </a:ext>
              </a:extLst>
            </p:cNvPr>
            <p:cNvSpPr/>
            <p:nvPr/>
          </p:nvSpPr>
          <p:spPr bwMode="auto">
            <a:xfrm>
              <a:off x="7327185" y="8921283"/>
              <a:ext cx="9184640" cy="1722899"/>
            </a:xfrm>
            <a:prstGeom prst="rect">
              <a:avLst/>
            </a:prstGeom>
            <a:solidFill>
              <a:srgbClr val="FFFFFF">
                <a:alpha val="74902"/>
              </a:srgbClr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45714" tIns="45714" rIns="45714" bIns="45714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1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 Light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68A13AA-440D-A3F3-03F6-DC66C84A870A}"/>
              </a:ext>
            </a:extLst>
          </p:cNvPr>
          <p:cNvGrpSpPr/>
          <p:nvPr/>
        </p:nvGrpSpPr>
        <p:grpSpPr>
          <a:xfrm>
            <a:off x="494524" y="1504998"/>
            <a:ext cx="4591722" cy="730312"/>
            <a:chOff x="7327185" y="8930416"/>
            <a:chExt cx="9184640" cy="1460814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A08C51D3-DA21-35DC-B8FE-BC5F049467D6}"/>
                </a:ext>
              </a:extLst>
            </p:cNvPr>
            <p:cNvGrpSpPr/>
            <p:nvPr/>
          </p:nvGrpSpPr>
          <p:grpSpPr>
            <a:xfrm>
              <a:off x="7841504" y="9241069"/>
              <a:ext cx="8033180" cy="975590"/>
              <a:chOff x="7841504" y="10869599"/>
              <a:chExt cx="8033180" cy="975590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23C171E4-DC21-4BD3-C803-3EC79918DC2C}"/>
                  </a:ext>
                </a:extLst>
              </p:cNvPr>
              <p:cNvSpPr/>
              <p:nvPr/>
            </p:nvSpPr>
            <p:spPr bwMode="auto">
              <a:xfrm>
                <a:off x="10515248" y="10869599"/>
                <a:ext cx="2808514" cy="97559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vert="horz" wrap="square" lIns="45714" tIns="45714" rIns="45714" bIns="45714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457109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IBM Plex Sans Light"/>
                    <a:ea typeface="+mn-ea"/>
                    <a:cs typeface="+mn-cs"/>
                  </a:rPr>
                  <a:t>queue manager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23ABD02F-10CC-53C4-4176-5F6536C69DEF}"/>
                  </a:ext>
                </a:extLst>
              </p:cNvPr>
              <p:cNvSpPr/>
              <p:nvPr/>
            </p:nvSpPr>
            <p:spPr>
              <a:xfrm>
                <a:off x="7841504" y="11001731"/>
                <a:ext cx="716160" cy="711326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09472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0A95495-0F7C-0F7F-2D4F-1925B395DAA9}"/>
                  </a:ext>
                </a:extLst>
              </p:cNvPr>
              <p:cNvSpPr/>
              <p:nvPr/>
            </p:nvSpPr>
            <p:spPr>
              <a:xfrm>
                <a:off x="15158524" y="11001731"/>
                <a:ext cx="716160" cy="711326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solidFill>
                  <a:srgbClr val="90AAD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09472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" panose="020B0503050203000203" pitchFamily="34" charset="0"/>
                  <a:ea typeface="+mn-ea"/>
                  <a:cs typeface="+mn-cs"/>
                  <a:sym typeface="Arial"/>
                </a:endParaRP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F0C0415A-8601-2DAF-FBE3-A6B88508E29B}"/>
                  </a:ext>
                </a:extLst>
              </p:cNvPr>
              <p:cNvCxnSpPr>
                <a:stCxn id="46" idx="6"/>
                <a:endCxn id="45" idx="1"/>
              </p:cNvCxnSpPr>
              <p:nvPr/>
            </p:nvCxnSpPr>
            <p:spPr bwMode="auto">
              <a:xfrm>
                <a:off x="8557664" y="11357394"/>
                <a:ext cx="1957584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E06907C-8E37-2482-3C2A-D0638DB595DD}"/>
                  </a:ext>
                </a:extLst>
              </p:cNvPr>
              <p:cNvCxnSpPr>
                <a:cxnSpLocks/>
                <a:endCxn id="47" idx="2"/>
              </p:cNvCxnSpPr>
              <p:nvPr/>
            </p:nvCxnSpPr>
            <p:spPr bwMode="auto">
              <a:xfrm>
                <a:off x="13323762" y="11357394"/>
                <a:ext cx="1834762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65DAC52-8254-0457-A6D0-5E24DFE23843}"/>
                </a:ext>
              </a:extLst>
            </p:cNvPr>
            <p:cNvSpPr/>
            <p:nvPr/>
          </p:nvSpPr>
          <p:spPr bwMode="auto">
            <a:xfrm>
              <a:off x="7327185" y="8930416"/>
              <a:ext cx="9184640" cy="1460814"/>
            </a:xfrm>
            <a:prstGeom prst="rect">
              <a:avLst/>
            </a:prstGeom>
            <a:solidFill>
              <a:srgbClr val="FFFFFF">
                <a:alpha val="74902"/>
              </a:srgbClr>
            </a:solidFill>
            <a:ln w="19050">
              <a:noFill/>
              <a:headEnd type="none" w="med" len="med"/>
              <a:tailEnd type="none" w="med" len="med"/>
            </a:ln>
            <a:effec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45714" tIns="45714" rIns="45714" bIns="45714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1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 Light"/>
                <a:ea typeface="+mn-ea"/>
                <a:cs typeface="+mn-cs"/>
              </a:endParaRPr>
            </a:p>
          </p:txBody>
        </p:sp>
      </p:grpSp>
      <p:pic>
        <p:nvPicPr>
          <p:cNvPr id="50" name="Graphic 49" descr="Envelope outline">
            <a:extLst>
              <a:ext uri="{FF2B5EF4-FFF2-40B4-BE49-F238E27FC236}">
                <a16:creationId xmlns:a16="http://schemas.microsoft.com/office/drawing/2014/main" id="{391B8D4B-51CF-01DD-6CA6-87A4102394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439" y="4346349"/>
            <a:ext cx="468455" cy="348136"/>
          </a:xfrm>
          <a:prstGeom prst="rect">
            <a:avLst/>
          </a:prstGeom>
        </p:spPr>
      </p:pic>
      <p:pic>
        <p:nvPicPr>
          <p:cNvPr id="51" name="Graphic 50" descr="Envelope outline">
            <a:extLst>
              <a:ext uri="{FF2B5EF4-FFF2-40B4-BE49-F238E27FC236}">
                <a16:creationId xmlns:a16="http://schemas.microsoft.com/office/drawing/2014/main" id="{130243E6-A005-9BCC-7E8E-E0EB958315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439" y="4346349"/>
            <a:ext cx="468455" cy="348136"/>
          </a:xfrm>
          <a:prstGeom prst="rect">
            <a:avLst/>
          </a:prstGeom>
        </p:spPr>
      </p:pic>
      <p:sp>
        <p:nvSpPr>
          <p:cNvPr id="52" name="Slide Number Placeholder 51">
            <a:extLst>
              <a:ext uri="{FF2B5EF4-FFF2-40B4-BE49-F238E27FC236}">
                <a16:creationId xmlns:a16="http://schemas.microsoft.com/office/drawing/2014/main" id="{887125BD-F552-2158-7AE7-1F4DB93B3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25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2.22222E-6 L 0.15326 2.22222E-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326 2.22222E-6 L 0.30078 2.22222E-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2.22222E-6 L 0.15326 2.22222E-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2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2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13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500"/>
                            </p:stCondLst>
                            <p:childTnLst>
                              <p:par>
                                <p:cTn id="1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326 2.22222E-6 L 0.30078 2.22222E-6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000"/>
                            </p:stCondLst>
                            <p:childTnLst>
                              <p:par>
                                <p:cTn id="1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5" grpId="0" animBg="1"/>
      <p:bldP spid="6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3659D995-6D88-026E-6858-507473696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FFDAC-DE2F-13E6-E8A5-ACC0D510A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Tandem skydiving from 15,000ft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F374C-F905-9336-F49D-33D1D61F1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45635" cy="4351338"/>
          </a:xfrm>
        </p:spPr>
        <p:txBody>
          <a:bodyPr>
            <a:normAutofit fontScale="55000" lnSpcReduction="20000"/>
          </a:bodyPr>
          <a:lstStyle/>
          <a:p>
            <a:r>
              <a:rPr lang="en-GB" dirty="0"/>
              <a:t>60 seconds of freefall </a:t>
            </a:r>
          </a:p>
          <a:p>
            <a:pPr lvl="1"/>
            <a:r>
              <a:rPr lang="en-GB" dirty="0"/>
              <a:t>Reach terminal velocity of 125mph (200km/h)</a:t>
            </a:r>
          </a:p>
          <a:p>
            <a:r>
              <a:rPr lang="en-GB" dirty="0"/>
              <a:t>Parachute deploys at 5,000ft, 4G+ of deceleration force</a:t>
            </a:r>
          </a:p>
          <a:p>
            <a:pPr lvl="1"/>
            <a:r>
              <a:rPr lang="en-GB" dirty="0"/>
              <a:t>5 minutes of gentle parachute gliding back to earth</a:t>
            </a:r>
          </a:p>
          <a:p>
            <a:r>
              <a:rPr lang="en-GB" dirty="0"/>
              <a:t>Exceptionally high standards of engineering in design, manufacture and maintenance of all equipment</a:t>
            </a:r>
          </a:p>
          <a:p>
            <a:pPr lvl="1"/>
            <a:r>
              <a:rPr lang="en-GB" dirty="0"/>
              <a:t>Highly experienced instructors</a:t>
            </a:r>
          </a:p>
          <a:p>
            <a:endParaRPr lang="en-GB" dirty="0"/>
          </a:p>
          <a:p>
            <a:r>
              <a:rPr lang="en-GB" dirty="0"/>
              <a:t>You really hope it doesn’t, but… everything fails</a:t>
            </a:r>
          </a:p>
          <a:p>
            <a:pPr lvl="1"/>
            <a:r>
              <a:rPr lang="en-GB" dirty="0"/>
              <a:t>Aircraft mechanical failure, Canopy fails to open, Instructor passes out, Mid-air collision, Misjudged altimeter, …</a:t>
            </a:r>
          </a:p>
          <a:p>
            <a:r>
              <a:rPr lang="en-GB" dirty="0"/>
              <a:t>Redundancy becomes interesting</a:t>
            </a:r>
          </a:p>
          <a:p>
            <a:pPr lvl="1"/>
            <a:r>
              <a:rPr lang="en-GB" dirty="0"/>
              <a:t>Recovery time also becomes </a:t>
            </a:r>
            <a:r>
              <a:rPr lang="en-GB" dirty="0">
                <a:solidFill>
                  <a:srgbClr val="FF0000"/>
                </a:solidFill>
              </a:rPr>
              <a:t>VERY</a:t>
            </a:r>
            <a:r>
              <a:rPr lang="en-GB" dirty="0"/>
              <a:t> interesting too!!!</a:t>
            </a:r>
          </a:p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Reserve parachute provides redundancy</a:t>
            </a:r>
          </a:p>
          <a:p>
            <a:pPr lvl="1"/>
            <a:r>
              <a:rPr lang="en-GB" dirty="0"/>
              <a:t>Parachutes contain automatic activation devices</a:t>
            </a:r>
          </a:p>
          <a:p>
            <a:r>
              <a:rPr lang="en-GB" dirty="0"/>
              <a:t>But sometimes you can’t mitigate against ALL eventualities (i.e. bad landing)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D825FB-4E25-F52E-EA61-7179917DC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854" y="2241177"/>
            <a:ext cx="4405746" cy="33034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44C0EB-E10F-91D4-8EFD-D396370140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854" y="2717427"/>
            <a:ext cx="4403116" cy="24736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81F28-C756-8814-28D6-FCB1FD247F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735" y="2717427"/>
            <a:ext cx="4501354" cy="252888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6E1038-E67A-EF98-27C8-34A2E11F6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6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03E64B9D-6D02-F1AD-8973-E3E3B22EF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E03C5-9AD4-BCB9-67F3-7BCF6D682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Redundancy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7C2D5-D99F-1467-AE93-71D475DA7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802880" cy="4351338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Active/Active topology is relatively easy to achieve with MQ</a:t>
            </a:r>
          </a:p>
          <a:p>
            <a:pPr lvl="1"/>
            <a:r>
              <a:rPr lang="en-GB" dirty="0"/>
              <a:t>Just… add more queue managers with separate queues</a:t>
            </a:r>
          </a:p>
          <a:p>
            <a:pPr lvl="2"/>
            <a:r>
              <a:rPr lang="en-GB" dirty="0"/>
              <a:t>Provides redundancy and horizontal scaling</a:t>
            </a:r>
          </a:p>
          <a:p>
            <a:pPr lvl="1"/>
            <a:r>
              <a:rPr lang="en-GB" dirty="0"/>
              <a:t>But… brings new complexity</a:t>
            </a:r>
          </a:p>
          <a:p>
            <a:pPr lvl="2"/>
            <a:r>
              <a:rPr lang="en-GB" dirty="0"/>
              <a:t>Connection and workload balancing</a:t>
            </a:r>
          </a:p>
          <a:p>
            <a:pPr lvl="2"/>
            <a:r>
              <a:rPr lang="en-GB" dirty="0"/>
              <a:t>Message ordering</a:t>
            </a:r>
          </a:p>
          <a:p>
            <a:pPr lvl="2"/>
            <a:r>
              <a:rPr lang="en-GB" dirty="0"/>
              <a:t>Doesn’t prevent messages being stuck</a:t>
            </a:r>
          </a:p>
          <a:p>
            <a:pPr lvl="2"/>
            <a:endParaRPr lang="en-GB" dirty="0"/>
          </a:p>
          <a:p>
            <a:r>
              <a:rPr lang="en-GB" dirty="0"/>
              <a:t>Not even 100 queue managers will improve message availability</a:t>
            </a:r>
          </a:p>
          <a:p>
            <a:pPr lvl="1"/>
            <a:r>
              <a:rPr lang="en-GB" dirty="0"/>
              <a:t>QM1 crashes with 100,000 messages</a:t>
            </a:r>
          </a:p>
          <a:p>
            <a:pPr lvl="1"/>
            <a:r>
              <a:rPr lang="en-GB" dirty="0"/>
              <a:t>Message availability for a single queue manager can be improved</a:t>
            </a:r>
          </a:p>
          <a:p>
            <a:pPr lvl="2"/>
            <a:r>
              <a:rPr lang="en-GB" dirty="0"/>
              <a:t>Resource redundancy and reduce recovery times</a:t>
            </a:r>
          </a:p>
          <a:p>
            <a:pPr lvl="2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237BFE-F799-EAA4-EC9A-99EE71815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96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5E5E14A8-5730-EA89-3F0C-A98DCDB04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79734-831A-17A5-C5BC-A1BB0480E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Storage Redundancy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76852-EA7E-A863-5136-EC0D3626E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28944" cy="4351338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Storage underpins queues</a:t>
            </a:r>
          </a:p>
          <a:p>
            <a:pPr lvl="1"/>
            <a:r>
              <a:rPr lang="en-GB" dirty="0"/>
              <a:t>Unavailable storage… means everything else is unavailable too!</a:t>
            </a:r>
          </a:p>
          <a:p>
            <a:pPr lvl="1"/>
            <a:endParaRPr lang="en-GB" dirty="0"/>
          </a:p>
          <a:p>
            <a:r>
              <a:rPr lang="en-GB" dirty="0"/>
              <a:t>Avoid a single disk drive being the only copy of data</a:t>
            </a:r>
          </a:p>
          <a:p>
            <a:pPr lvl="1"/>
            <a:r>
              <a:rPr lang="en-GB" dirty="0"/>
              <a:t>Storage layer</a:t>
            </a:r>
          </a:p>
          <a:p>
            <a:pPr lvl="2"/>
            <a:r>
              <a:rPr lang="en-GB" dirty="0"/>
              <a:t>Locally (i.e. RAID)</a:t>
            </a:r>
          </a:p>
          <a:p>
            <a:pPr lvl="2"/>
            <a:r>
              <a:rPr lang="en-GB" dirty="0"/>
              <a:t>Distributed (i.e. RDQM via DRBD)</a:t>
            </a:r>
          </a:p>
          <a:p>
            <a:pPr lvl="1"/>
            <a:r>
              <a:rPr lang="en-GB" dirty="0"/>
              <a:t>Native</a:t>
            </a:r>
          </a:p>
          <a:p>
            <a:pPr lvl="2"/>
            <a:r>
              <a:rPr lang="en-GB" dirty="0"/>
              <a:t>IBM MQ Native HA, CRR &amp; IRR</a:t>
            </a:r>
          </a:p>
          <a:p>
            <a:pPr lvl="1"/>
            <a:endParaRPr lang="en-GB" dirty="0"/>
          </a:p>
          <a:p>
            <a:r>
              <a:rPr lang="en-GB" dirty="0"/>
              <a:t>Replication can provide greater resiliency</a:t>
            </a:r>
          </a:p>
          <a:p>
            <a:pPr lvl="1"/>
            <a:r>
              <a:rPr lang="en-GB" dirty="0"/>
              <a:t>Additional copies of data provides redundancy</a:t>
            </a:r>
          </a:p>
          <a:p>
            <a:pPr lvl="1"/>
            <a:r>
              <a:rPr lang="en-GB" dirty="0"/>
              <a:t>Catastrophic loss of a disk may no longer mean losing messages</a:t>
            </a:r>
          </a:p>
          <a:p>
            <a:pPr lvl="1"/>
            <a:r>
              <a:rPr lang="en-GB" dirty="0"/>
              <a:t>Of course, maintaining replicated data brings new problems to solve</a:t>
            </a:r>
          </a:p>
          <a:p>
            <a:pPr marL="457200" lvl="1" indent="0">
              <a:buNone/>
            </a:pPr>
            <a:endParaRPr lang="en-GB" dirty="0"/>
          </a:p>
          <a:p>
            <a:pPr lvl="1"/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93DBDA5-A897-E44E-5E9E-2105BA936004}"/>
              </a:ext>
            </a:extLst>
          </p:cNvPr>
          <p:cNvSpPr/>
          <p:nvPr/>
        </p:nvSpPr>
        <p:spPr>
          <a:xfrm>
            <a:off x="7071124" y="4803926"/>
            <a:ext cx="4282676" cy="964354"/>
          </a:xfrm>
          <a:custGeom>
            <a:avLst/>
            <a:gdLst>
              <a:gd name="csX0" fmla="*/ 0 w 4282676"/>
              <a:gd name="csY0" fmla="*/ 96435 h 964354"/>
              <a:gd name="csX1" fmla="*/ 96435 w 4282676"/>
              <a:gd name="csY1" fmla="*/ 0 h 964354"/>
              <a:gd name="csX2" fmla="*/ 4186241 w 4282676"/>
              <a:gd name="csY2" fmla="*/ 0 h 964354"/>
              <a:gd name="csX3" fmla="*/ 4282676 w 4282676"/>
              <a:gd name="csY3" fmla="*/ 96435 h 964354"/>
              <a:gd name="csX4" fmla="*/ 4282676 w 4282676"/>
              <a:gd name="csY4" fmla="*/ 867919 h 964354"/>
              <a:gd name="csX5" fmla="*/ 4186241 w 4282676"/>
              <a:gd name="csY5" fmla="*/ 964354 h 964354"/>
              <a:gd name="csX6" fmla="*/ 96435 w 4282676"/>
              <a:gd name="csY6" fmla="*/ 964354 h 964354"/>
              <a:gd name="csX7" fmla="*/ 0 w 4282676"/>
              <a:gd name="csY7" fmla="*/ 867919 h 964354"/>
              <a:gd name="csX8" fmla="*/ 0 w 4282676"/>
              <a:gd name="csY8" fmla="*/ 96435 h 9643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282676" h="964354">
                <a:moveTo>
                  <a:pt x="0" y="96435"/>
                </a:moveTo>
                <a:cubicBezTo>
                  <a:pt x="0" y="43175"/>
                  <a:pt x="43175" y="0"/>
                  <a:pt x="96435" y="0"/>
                </a:cubicBezTo>
                <a:lnTo>
                  <a:pt x="4186241" y="0"/>
                </a:lnTo>
                <a:cubicBezTo>
                  <a:pt x="4239501" y="0"/>
                  <a:pt x="4282676" y="43175"/>
                  <a:pt x="4282676" y="96435"/>
                </a:cubicBezTo>
                <a:lnTo>
                  <a:pt x="4282676" y="867919"/>
                </a:lnTo>
                <a:cubicBezTo>
                  <a:pt x="4282676" y="921179"/>
                  <a:pt x="4239501" y="964354"/>
                  <a:pt x="4186241" y="964354"/>
                </a:cubicBezTo>
                <a:lnTo>
                  <a:pt x="96435" y="964354"/>
                </a:lnTo>
                <a:cubicBezTo>
                  <a:pt x="43175" y="964354"/>
                  <a:pt x="0" y="921179"/>
                  <a:pt x="0" y="867919"/>
                </a:cubicBezTo>
                <a:lnTo>
                  <a:pt x="0" y="9643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4455" tIns="184455" rIns="184455" bIns="184455" numCol="1" spcCol="1270" anchor="ctr" anchorCtr="0">
            <a:noAutofit/>
          </a:bodyPr>
          <a:lstStyle/>
          <a:p>
            <a:pPr marL="0" lvl="0" indent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4100" kern="1200" dirty="0"/>
              <a:t>Storage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1077025-A491-A06C-22BD-395655CC9148}"/>
              </a:ext>
            </a:extLst>
          </p:cNvPr>
          <p:cNvSpPr/>
          <p:nvPr/>
        </p:nvSpPr>
        <p:spPr>
          <a:xfrm>
            <a:off x="7231991" y="3740119"/>
            <a:ext cx="2077250" cy="964354"/>
          </a:xfrm>
          <a:custGeom>
            <a:avLst/>
            <a:gdLst>
              <a:gd name="csX0" fmla="*/ 0 w 2077250"/>
              <a:gd name="csY0" fmla="*/ 96435 h 964354"/>
              <a:gd name="csX1" fmla="*/ 96435 w 2077250"/>
              <a:gd name="csY1" fmla="*/ 0 h 964354"/>
              <a:gd name="csX2" fmla="*/ 1980815 w 2077250"/>
              <a:gd name="csY2" fmla="*/ 0 h 964354"/>
              <a:gd name="csX3" fmla="*/ 2077250 w 2077250"/>
              <a:gd name="csY3" fmla="*/ 96435 h 964354"/>
              <a:gd name="csX4" fmla="*/ 2077250 w 2077250"/>
              <a:gd name="csY4" fmla="*/ 867919 h 964354"/>
              <a:gd name="csX5" fmla="*/ 1980815 w 2077250"/>
              <a:gd name="csY5" fmla="*/ 964354 h 964354"/>
              <a:gd name="csX6" fmla="*/ 96435 w 2077250"/>
              <a:gd name="csY6" fmla="*/ 964354 h 964354"/>
              <a:gd name="csX7" fmla="*/ 0 w 2077250"/>
              <a:gd name="csY7" fmla="*/ 867919 h 964354"/>
              <a:gd name="csX8" fmla="*/ 0 w 2077250"/>
              <a:gd name="csY8" fmla="*/ 96435 h 9643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077250" h="964354">
                <a:moveTo>
                  <a:pt x="0" y="96435"/>
                </a:moveTo>
                <a:cubicBezTo>
                  <a:pt x="0" y="43175"/>
                  <a:pt x="43175" y="0"/>
                  <a:pt x="96435" y="0"/>
                </a:cubicBezTo>
                <a:lnTo>
                  <a:pt x="1980815" y="0"/>
                </a:lnTo>
                <a:cubicBezTo>
                  <a:pt x="2034075" y="0"/>
                  <a:pt x="2077250" y="43175"/>
                  <a:pt x="2077250" y="96435"/>
                </a:cubicBezTo>
                <a:lnTo>
                  <a:pt x="2077250" y="867919"/>
                </a:lnTo>
                <a:cubicBezTo>
                  <a:pt x="2077250" y="921179"/>
                  <a:pt x="2034075" y="964354"/>
                  <a:pt x="1980815" y="964354"/>
                </a:cubicBezTo>
                <a:lnTo>
                  <a:pt x="96435" y="964354"/>
                </a:lnTo>
                <a:cubicBezTo>
                  <a:pt x="43175" y="964354"/>
                  <a:pt x="0" y="921179"/>
                  <a:pt x="0" y="867919"/>
                </a:cubicBezTo>
                <a:lnTo>
                  <a:pt x="0" y="96435"/>
                </a:lnTo>
                <a:close/>
              </a:path>
            </a:pathLst>
          </a:custGeom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8255" tIns="108255" rIns="108255" bIns="108255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100" kern="1200" dirty="0"/>
              <a:t>Queue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2E2DEC0-263F-909A-DB99-A455E73A9809}"/>
              </a:ext>
            </a:extLst>
          </p:cNvPr>
          <p:cNvSpPr/>
          <p:nvPr/>
        </p:nvSpPr>
        <p:spPr>
          <a:xfrm>
            <a:off x="7337825" y="2726039"/>
            <a:ext cx="1017262" cy="964354"/>
          </a:xfrm>
          <a:custGeom>
            <a:avLst/>
            <a:gdLst>
              <a:gd name="csX0" fmla="*/ 0 w 1017262"/>
              <a:gd name="csY0" fmla="*/ 96435 h 964354"/>
              <a:gd name="csX1" fmla="*/ 96435 w 1017262"/>
              <a:gd name="csY1" fmla="*/ 0 h 964354"/>
              <a:gd name="csX2" fmla="*/ 920827 w 1017262"/>
              <a:gd name="csY2" fmla="*/ 0 h 964354"/>
              <a:gd name="csX3" fmla="*/ 1017262 w 1017262"/>
              <a:gd name="csY3" fmla="*/ 96435 h 964354"/>
              <a:gd name="csX4" fmla="*/ 1017262 w 1017262"/>
              <a:gd name="csY4" fmla="*/ 867919 h 964354"/>
              <a:gd name="csX5" fmla="*/ 920827 w 1017262"/>
              <a:gd name="csY5" fmla="*/ 964354 h 964354"/>
              <a:gd name="csX6" fmla="*/ 96435 w 1017262"/>
              <a:gd name="csY6" fmla="*/ 964354 h 964354"/>
              <a:gd name="csX7" fmla="*/ 0 w 1017262"/>
              <a:gd name="csY7" fmla="*/ 867919 h 964354"/>
              <a:gd name="csX8" fmla="*/ 0 w 1017262"/>
              <a:gd name="csY8" fmla="*/ 96435 h 9643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17262" h="964354">
                <a:moveTo>
                  <a:pt x="0" y="96435"/>
                </a:moveTo>
                <a:cubicBezTo>
                  <a:pt x="0" y="43175"/>
                  <a:pt x="43175" y="0"/>
                  <a:pt x="96435" y="0"/>
                </a:cubicBezTo>
                <a:lnTo>
                  <a:pt x="920827" y="0"/>
                </a:lnTo>
                <a:cubicBezTo>
                  <a:pt x="974087" y="0"/>
                  <a:pt x="1017262" y="43175"/>
                  <a:pt x="1017262" y="96435"/>
                </a:cubicBezTo>
                <a:lnTo>
                  <a:pt x="1017262" y="867919"/>
                </a:lnTo>
                <a:cubicBezTo>
                  <a:pt x="1017262" y="921179"/>
                  <a:pt x="974087" y="964354"/>
                  <a:pt x="920827" y="964354"/>
                </a:cubicBezTo>
                <a:lnTo>
                  <a:pt x="96435" y="964354"/>
                </a:lnTo>
                <a:cubicBezTo>
                  <a:pt x="43175" y="964354"/>
                  <a:pt x="0" y="921179"/>
                  <a:pt x="0" y="867919"/>
                </a:cubicBezTo>
                <a:lnTo>
                  <a:pt x="0" y="96435"/>
                </a:lnTo>
                <a:close/>
              </a:path>
            </a:pathLst>
          </a:custGeom>
          <a:solidFill>
            <a:schemeClr val="accent2"/>
          </a:solidFill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8255" tIns="108255" rIns="108255" bIns="108255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100" kern="1200" dirty="0"/>
              <a:t>App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C9AB358-64C1-FC38-5A8E-FC216C356354}"/>
              </a:ext>
            </a:extLst>
          </p:cNvPr>
          <p:cNvSpPr/>
          <p:nvPr/>
        </p:nvSpPr>
        <p:spPr>
          <a:xfrm>
            <a:off x="8279033" y="2875343"/>
            <a:ext cx="1017262" cy="964354"/>
          </a:xfrm>
          <a:custGeom>
            <a:avLst/>
            <a:gdLst>
              <a:gd name="csX0" fmla="*/ 0 w 1017262"/>
              <a:gd name="csY0" fmla="*/ 96435 h 964354"/>
              <a:gd name="csX1" fmla="*/ 96435 w 1017262"/>
              <a:gd name="csY1" fmla="*/ 0 h 964354"/>
              <a:gd name="csX2" fmla="*/ 920827 w 1017262"/>
              <a:gd name="csY2" fmla="*/ 0 h 964354"/>
              <a:gd name="csX3" fmla="*/ 1017262 w 1017262"/>
              <a:gd name="csY3" fmla="*/ 96435 h 964354"/>
              <a:gd name="csX4" fmla="*/ 1017262 w 1017262"/>
              <a:gd name="csY4" fmla="*/ 867919 h 964354"/>
              <a:gd name="csX5" fmla="*/ 920827 w 1017262"/>
              <a:gd name="csY5" fmla="*/ 964354 h 964354"/>
              <a:gd name="csX6" fmla="*/ 96435 w 1017262"/>
              <a:gd name="csY6" fmla="*/ 964354 h 964354"/>
              <a:gd name="csX7" fmla="*/ 0 w 1017262"/>
              <a:gd name="csY7" fmla="*/ 867919 h 964354"/>
              <a:gd name="csX8" fmla="*/ 0 w 1017262"/>
              <a:gd name="csY8" fmla="*/ 96435 h 9643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17262" h="964354">
                <a:moveTo>
                  <a:pt x="0" y="96435"/>
                </a:moveTo>
                <a:cubicBezTo>
                  <a:pt x="0" y="43175"/>
                  <a:pt x="43175" y="0"/>
                  <a:pt x="96435" y="0"/>
                </a:cubicBezTo>
                <a:lnTo>
                  <a:pt x="920827" y="0"/>
                </a:lnTo>
                <a:cubicBezTo>
                  <a:pt x="974087" y="0"/>
                  <a:pt x="1017262" y="43175"/>
                  <a:pt x="1017262" y="96435"/>
                </a:cubicBezTo>
                <a:lnTo>
                  <a:pt x="1017262" y="867919"/>
                </a:lnTo>
                <a:cubicBezTo>
                  <a:pt x="1017262" y="921179"/>
                  <a:pt x="974087" y="964354"/>
                  <a:pt x="920827" y="964354"/>
                </a:cubicBezTo>
                <a:lnTo>
                  <a:pt x="96435" y="964354"/>
                </a:lnTo>
                <a:cubicBezTo>
                  <a:pt x="43175" y="964354"/>
                  <a:pt x="0" y="921179"/>
                  <a:pt x="0" y="867919"/>
                </a:cubicBezTo>
                <a:lnTo>
                  <a:pt x="0" y="96435"/>
                </a:lnTo>
                <a:close/>
              </a:path>
            </a:pathLst>
          </a:custGeom>
          <a:solidFill>
            <a:schemeClr val="accent3"/>
          </a:solidFill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8255" tIns="108255" rIns="108255" bIns="108255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100" kern="1200" dirty="0"/>
              <a:t>App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E2A0C17-C48C-FA46-2CFA-AC47FCD94301}"/>
              </a:ext>
            </a:extLst>
          </p:cNvPr>
          <p:cNvSpPr/>
          <p:nvPr/>
        </p:nvSpPr>
        <p:spPr>
          <a:xfrm>
            <a:off x="9153393" y="3939274"/>
            <a:ext cx="1017262" cy="964354"/>
          </a:xfrm>
          <a:custGeom>
            <a:avLst/>
            <a:gdLst>
              <a:gd name="csX0" fmla="*/ 0 w 1017262"/>
              <a:gd name="csY0" fmla="*/ 96435 h 964354"/>
              <a:gd name="csX1" fmla="*/ 96435 w 1017262"/>
              <a:gd name="csY1" fmla="*/ 0 h 964354"/>
              <a:gd name="csX2" fmla="*/ 920827 w 1017262"/>
              <a:gd name="csY2" fmla="*/ 0 h 964354"/>
              <a:gd name="csX3" fmla="*/ 1017262 w 1017262"/>
              <a:gd name="csY3" fmla="*/ 96435 h 964354"/>
              <a:gd name="csX4" fmla="*/ 1017262 w 1017262"/>
              <a:gd name="csY4" fmla="*/ 867919 h 964354"/>
              <a:gd name="csX5" fmla="*/ 920827 w 1017262"/>
              <a:gd name="csY5" fmla="*/ 964354 h 964354"/>
              <a:gd name="csX6" fmla="*/ 96435 w 1017262"/>
              <a:gd name="csY6" fmla="*/ 964354 h 964354"/>
              <a:gd name="csX7" fmla="*/ 0 w 1017262"/>
              <a:gd name="csY7" fmla="*/ 867919 h 964354"/>
              <a:gd name="csX8" fmla="*/ 0 w 1017262"/>
              <a:gd name="csY8" fmla="*/ 96435 h 9643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17262" h="964354">
                <a:moveTo>
                  <a:pt x="0" y="96435"/>
                </a:moveTo>
                <a:cubicBezTo>
                  <a:pt x="0" y="43175"/>
                  <a:pt x="43175" y="0"/>
                  <a:pt x="96435" y="0"/>
                </a:cubicBezTo>
                <a:lnTo>
                  <a:pt x="920827" y="0"/>
                </a:lnTo>
                <a:cubicBezTo>
                  <a:pt x="974087" y="0"/>
                  <a:pt x="1017262" y="43175"/>
                  <a:pt x="1017262" y="96435"/>
                </a:cubicBezTo>
                <a:lnTo>
                  <a:pt x="1017262" y="867919"/>
                </a:lnTo>
                <a:cubicBezTo>
                  <a:pt x="1017262" y="921179"/>
                  <a:pt x="974087" y="964354"/>
                  <a:pt x="920827" y="964354"/>
                </a:cubicBezTo>
                <a:lnTo>
                  <a:pt x="96435" y="964354"/>
                </a:lnTo>
                <a:cubicBezTo>
                  <a:pt x="43175" y="964354"/>
                  <a:pt x="0" y="921179"/>
                  <a:pt x="0" y="867919"/>
                </a:cubicBezTo>
                <a:lnTo>
                  <a:pt x="0" y="96435"/>
                </a:lnTo>
                <a:close/>
              </a:path>
            </a:pathLst>
          </a:custGeom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8255" tIns="108255" rIns="108255" bIns="108255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100" kern="1200" dirty="0"/>
              <a:t>Queue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0E9725F-8DDE-48E7-512F-67270AAD9662}"/>
              </a:ext>
            </a:extLst>
          </p:cNvPr>
          <p:cNvSpPr/>
          <p:nvPr/>
        </p:nvSpPr>
        <p:spPr>
          <a:xfrm>
            <a:off x="9212462" y="3002287"/>
            <a:ext cx="1017262" cy="964354"/>
          </a:xfrm>
          <a:custGeom>
            <a:avLst/>
            <a:gdLst>
              <a:gd name="csX0" fmla="*/ 0 w 1017262"/>
              <a:gd name="csY0" fmla="*/ 96435 h 964354"/>
              <a:gd name="csX1" fmla="*/ 96435 w 1017262"/>
              <a:gd name="csY1" fmla="*/ 0 h 964354"/>
              <a:gd name="csX2" fmla="*/ 920827 w 1017262"/>
              <a:gd name="csY2" fmla="*/ 0 h 964354"/>
              <a:gd name="csX3" fmla="*/ 1017262 w 1017262"/>
              <a:gd name="csY3" fmla="*/ 96435 h 964354"/>
              <a:gd name="csX4" fmla="*/ 1017262 w 1017262"/>
              <a:gd name="csY4" fmla="*/ 867919 h 964354"/>
              <a:gd name="csX5" fmla="*/ 920827 w 1017262"/>
              <a:gd name="csY5" fmla="*/ 964354 h 964354"/>
              <a:gd name="csX6" fmla="*/ 96435 w 1017262"/>
              <a:gd name="csY6" fmla="*/ 964354 h 964354"/>
              <a:gd name="csX7" fmla="*/ 0 w 1017262"/>
              <a:gd name="csY7" fmla="*/ 867919 h 964354"/>
              <a:gd name="csX8" fmla="*/ 0 w 1017262"/>
              <a:gd name="csY8" fmla="*/ 96435 h 9643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17262" h="964354">
                <a:moveTo>
                  <a:pt x="0" y="96435"/>
                </a:moveTo>
                <a:cubicBezTo>
                  <a:pt x="0" y="43175"/>
                  <a:pt x="43175" y="0"/>
                  <a:pt x="96435" y="0"/>
                </a:cubicBezTo>
                <a:lnTo>
                  <a:pt x="920827" y="0"/>
                </a:lnTo>
                <a:cubicBezTo>
                  <a:pt x="974087" y="0"/>
                  <a:pt x="1017262" y="43175"/>
                  <a:pt x="1017262" y="96435"/>
                </a:cubicBezTo>
                <a:lnTo>
                  <a:pt x="1017262" y="867919"/>
                </a:lnTo>
                <a:cubicBezTo>
                  <a:pt x="1017262" y="921179"/>
                  <a:pt x="974087" y="964354"/>
                  <a:pt x="920827" y="964354"/>
                </a:cubicBezTo>
                <a:lnTo>
                  <a:pt x="96435" y="964354"/>
                </a:lnTo>
                <a:cubicBezTo>
                  <a:pt x="43175" y="964354"/>
                  <a:pt x="0" y="921179"/>
                  <a:pt x="0" y="867919"/>
                </a:cubicBezTo>
                <a:lnTo>
                  <a:pt x="0" y="96435"/>
                </a:lnTo>
                <a:close/>
              </a:path>
            </a:pathLst>
          </a:custGeom>
          <a:solidFill>
            <a:schemeClr val="accent4"/>
          </a:solidFill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8255" tIns="108255" rIns="108255" bIns="108255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100" kern="1200" dirty="0"/>
              <a:t>App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52D32E4-8A2B-CF1D-91B4-F59BA016DFBB}"/>
              </a:ext>
            </a:extLst>
          </p:cNvPr>
          <p:cNvSpPr/>
          <p:nvPr/>
        </p:nvSpPr>
        <p:spPr>
          <a:xfrm>
            <a:off x="10095237" y="4066218"/>
            <a:ext cx="1017262" cy="964354"/>
          </a:xfrm>
          <a:custGeom>
            <a:avLst/>
            <a:gdLst>
              <a:gd name="csX0" fmla="*/ 0 w 1017262"/>
              <a:gd name="csY0" fmla="*/ 96435 h 964354"/>
              <a:gd name="csX1" fmla="*/ 96435 w 1017262"/>
              <a:gd name="csY1" fmla="*/ 0 h 964354"/>
              <a:gd name="csX2" fmla="*/ 920827 w 1017262"/>
              <a:gd name="csY2" fmla="*/ 0 h 964354"/>
              <a:gd name="csX3" fmla="*/ 1017262 w 1017262"/>
              <a:gd name="csY3" fmla="*/ 96435 h 964354"/>
              <a:gd name="csX4" fmla="*/ 1017262 w 1017262"/>
              <a:gd name="csY4" fmla="*/ 867919 h 964354"/>
              <a:gd name="csX5" fmla="*/ 920827 w 1017262"/>
              <a:gd name="csY5" fmla="*/ 964354 h 964354"/>
              <a:gd name="csX6" fmla="*/ 96435 w 1017262"/>
              <a:gd name="csY6" fmla="*/ 964354 h 964354"/>
              <a:gd name="csX7" fmla="*/ 0 w 1017262"/>
              <a:gd name="csY7" fmla="*/ 867919 h 964354"/>
              <a:gd name="csX8" fmla="*/ 0 w 1017262"/>
              <a:gd name="csY8" fmla="*/ 96435 h 9643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17262" h="964354">
                <a:moveTo>
                  <a:pt x="0" y="96435"/>
                </a:moveTo>
                <a:cubicBezTo>
                  <a:pt x="0" y="43175"/>
                  <a:pt x="43175" y="0"/>
                  <a:pt x="96435" y="0"/>
                </a:cubicBezTo>
                <a:lnTo>
                  <a:pt x="920827" y="0"/>
                </a:lnTo>
                <a:cubicBezTo>
                  <a:pt x="974087" y="0"/>
                  <a:pt x="1017262" y="43175"/>
                  <a:pt x="1017262" y="96435"/>
                </a:cubicBezTo>
                <a:lnTo>
                  <a:pt x="1017262" y="867919"/>
                </a:lnTo>
                <a:cubicBezTo>
                  <a:pt x="1017262" y="921179"/>
                  <a:pt x="974087" y="964354"/>
                  <a:pt x="920827" y="964354"/>
                </a:cubicBezTo>
                <a:lnTo>
                  <a:pt x="96435" y="964354"/>
                </a:lnTo>
                <a:cubicBezTo>
                  <a:pt x="43175" y="964354"/>
                  <a:pt x="0" y="921179"/>
                  <a:pt x="0" y="867919"/>
                </a:cubicBezTo>
                <a:lnTo>
                  <a:pt x="0" y="96435"/>
                </a:lnTo>
                <a:close/>
              </a:path>
            </a:pathLst>
          </a:custGeom>
          <a:scene3d>
            <a:camera prst="isometricOffAxis2Left" zoom="95000"/>
            <a:lightRig rig="flat" dir="t"/>
          </a:scene3d>
          <a:sp3d extrusionH="381000" contourW="381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8255" tIns="108255" rIns="108255" bIns="108255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100" kern="1200" dirty="0"/>
              <a:t>Queue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57A15-ED56-9704-1ADF-D307AA905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04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" presetClass="exit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xit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45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45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45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D4AF85BB-81F9-6C8D-5598-FC32A1940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81649-F257-5CD2-36FD-CB5D197FF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Consistency and Availability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432DE-1548-A5FA-A8BD-75AF1651E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802880" cy="4351338"/>
          </a:xfrm>
        </p:spPr>
        <p:txBody>
          <a:bodyPr>
            <a:normAutofit/>
          </a:bodyPr>
          <a:lstStyle/>
          <a:p>
            <a:r>
              <a:rPr lang="en-GB" dirty="0"/>
              <a:t>Imagine a queue manager replicated across </a:t>
            </a:r>
            <a:r>
              <a:rPr lang="en-GB" dirty="0" err="1"/>
              <a:t>datacenters</a:t>
            </a:r>
            <a:endParaRPr lang="en-GB" dirty="0"/>
          </a:p>
          <a:p>
            <a:endParaRPr lang="en-GB" dirty="0"/>
          </a:p>
          <a:p>
            <a:r>
              <a:rPr lang="en-GB" dirty="0"/>
              <a:t>Network fails</a:t>
            </a:r>
          </a:p>
          <a:p>
            <a:r>
              <a:rPr lang="en-GB" dirty="0"/>
              <a:t>Would you prefer to have</a:t>
            </a:r>
          </a:p>
          <a:p>
            <a:pPr lvl="1"/>
            <a:r>
              <a:rPr lang="en-GB" dirty="0"/>
              <a:t>Consistency?</a:t>
            </a:r>
          </a:p>
          <a:p>
            <a:pPr lvl="1"/>
            <a:r>
              <a:rPr lang="en-GB" dirty="0"/>
              <a:t>Availability?</a:t>
            </a:r>
          </a:p>
          <a:p>
            <a:pPr lvl="1"/>
            <a:r>
              <a:rPr lang="en-GB" dirty="0"/>
              <a:t>Both would be nice?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endParaRPr lang="en-GB" dirty="0"/>
          </a:p>
        </p:txBody>
      </p:sp>
      <p:pic>
        <p:nvPicPr>
          <p:cNvPr id="5" name="Picture 4" descr="Data center interior">
            <a:extLst>
              <a:ext uri="{FF2B5EF4-FFF2-40B4-BE49-F238E27FC236}">
                <a16:creationId xmlns:a16="http://schemas.microsoft.com/office/drawing/2014/main" id="{3616512F-63F3-650B-6374-09945B6951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925" y="2694682"/>
            <a:ext cx="4852987" cy="272980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4EEA3-5771-28C3-3DA1-DC7E86CF5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9710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4B3FB957-C9C1-70EF-3D96-D8CC7956B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FAEC3-9345-119D-1422-4D959353C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Brewer’s (CAP) theorem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F0F4B-0D91-770D-D672-A5A602C04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65333" cy="4351338"/>
          </a:xfrm>
        </p:spPr>
        <p:txBody>
          <a:bodyPr>
            <a:normAutofit/>
          </a:bodyPr>
          <a:lstStyle/>
          <a:p>
            <a:r>
              <a:rPr lang="en-GB" dirty="0"/>
              <a:t>Having your cake and eating it?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C</a:t>
            </a:r>
            <a:r>
              <a:rPr lang="en-GB" dirty="0"/>
              <a:t>onsistency and </a:t>
            </a:r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en-GB" dirty="0"/>
              <a:t>vailability during Network </a:t>
            </a:r>
            <a:r>
              <a:rPr lang="en-GB" dirty="0">
                <a:solidFill>
                  <a:srgbClr val="FF0000"/>
                </a:solidFill>
              </a:rPr>
              <a:t>P</a:t>
            </a:r>
            <a:r>
              <a:rPr lang="en-GB" dirty="0"/>
              <a:t>artition?</a:t>
            </a:r>
          </a:p>
          <a:p>
            <a:pPr lvl="1"/>
            <a:r>
              <a:rPr lang="en-GB" dirty="0"/>
              <a:t>No. Sadly not…</a:t>
            </a:r>
          </a:p>
          <a:p>
            <a:pPr lvl="1"/>
            <a:r>
              <a:rPr lang="en-GB" dirty="0"/>
              <a:t>Network partitions are unavoidable</a:t>
            </a:r>
          </a:p>
          <a:p>
            <a:pPr lvl="2"/>
            <a:r>
              <a:rPr lang="en-GB" dirty="0"/>
              <a:t>So, do you prioritise consistency or service availability?</a:t>
            </a:r>
          </a:p>
          <a:p>
            <a:pPr marL="914400" lvl="2" indent="0">
              <a:buNone/>
            </a:pPr>
            <a:endParaRPr lang="en-GB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3BB951D-6D9C-BC40-3172-90FABAAB27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7923804"/>
              </p:ext>
            </p:extLst>
          </p:nvPr>
        </p:nvGraphicFramePr>
        <p:xfrm>
          <a:off x="6464300" y="2336800"/>
          <a:ext cx="5473701" cy="4156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Graphic 6" descr="No sign with solid fill">
            <a:extLst>
              <a:ext uri="{FF2B5EF4-FFF2-40B4-BE49-F238E27FC236}">
                <a16:creationId xmlns:a16="http://schemas.microsoft.com/office/drawing/2014/main" id="{C2E72F2B-22B7-91E9-7F16-97D4EB69A7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29700" y="4483099"/>
            <a:ext cx="389465" cy="38946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5B898-EA5D-EFE1-6B6B-F94DB8AD0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7090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46422860-3076-4ABF-4C4C-F7E016192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B893A-0638-6E66-4D87-64865A4E5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 x Replicas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469FB-F2D5-31C7-766E-A4B481EB6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38025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The simplest solution to provide distributed redundancy for storage is to maintain 2 copies</a:t>
            </a:r>
          </a:p>
          <a:p>
            <a:pPr lvl="1"/>
            <a:r>
              <a:rPr lang="en-GB" dirty="0"/>
              <a:t>Distributed copies of data in active/passive</a:t>
            </a:r>
          </a:p>
          <a:p>
            <a:pPr lvl="1"/>
            <a:r>
              <a:rPr lang="en-GB" dirty="0"/>
              <a:t>Natural topology across 2 </a:t>
            </a:r>
            <a:r>
              <a:rPr lang="en-GB" dirty="0" err="1"/>
              <a:t>datacenters</a:t>
            </a:r>
            <a:endParaRPr lang="en-GB" dirty="0"/>
          </a:p>
          <a:p>
            <a:pPr lvl="1"/>
            <a:r>
              <a:rPr lang="en-GB" dirty="0"/>
              <a:t>To provide RPO zero, link must be synchronous</a:t>
            </a:r>
          </a:p>
          <a:p>
            <a:pPr lvl="1"/>
            <a:r>
              <a:rPr lang="en-GB" dirty="0"/>
              <a:t>If RPO &gt; zero is acceptable, link could be asynchronous</a:t>
            </a:r>
          </a:p>
          <a:p>
            <a:pPr lvl="1"/>
            <a:endParaRPr lang="en-GB" dirty="0"/>
          </a:p>
          <a:p>
            <a:r>
              <a:rPr lang="en-GB" dirty="0"/>
              <a:t>But… Everything fails!</a:t>
            </a:r>
          </a:p>
          <a:p>
            <a:pPr lvl="1"/>
            <a:r>
              <a:rPr lang="en-GB" dirty="0"/>
              <a:t>What happens when the active is network partitioned?</a:t>
            </a:r>
          </a:p>
          <a:p>
            <a:pPr lvl="2"/>
            <a:r>
              <a:rPr lang="en-GB" dirty="0"/>
              <a:t>CAP Theorem</a:t>
            </a:r>
          </a:p>
          <a:p>
            <a:pPr lvl="2"/>
            <a:r>
              <a:rPr lang="en-GB" dirty="0"/>
              <a:t>Choosing to convert passive replica to active without knowing whether the replica is alive or dead risks loss of consistency… also known as “split-brain”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9FB86C-B4F5-4236-F933-071FD9B95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6225" y="2590640"/>
            <a:ext cx="3227832" cy="322783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EFC1F-A992-9943-159E-62FD67565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82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848DD477-0E77-787F-1092-5C0450877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36F4C-F2CA-127F-B780-17F379C5A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Sacrifices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FB6FF-AB69-05EE-0717-73F1CE59C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58025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With 2 x Replicas, without being connected to the other one replica cannot </a:t>
            </a:r>
            <a:r>
              <a:rPr lang="en-GB" i="1" dirty="0"/>
              <a:t>safely</a:t>
            </a:r>
            <a:r>
              <a:rPr lang="en-GB" dirty="0"/>
              <a:t>…</a:t>
            </a:r>
          </a:p>
          <a:p>
            <a:pPr lvl="1"/>
            <a:r>
              <a:rPr lang="en-GB" dirty="0"/>
              <a:t>Promote itself from passive to active</a:t>
            </a:r>
          </a:p>
          <a:p>
            <a:pPr lvl="1"/>
            <a:r>
              <a:rPr lang="en-GB" dirty="0"/>
              <a:t>Progress new work</a:t>
            </a:r>
          </a:p>
          <a:p>
            <a:pPr lvl="1"/>
            <a:r>
              <a:rPr lang="en-GB" dirty="0"/>
              <a:t>Determine what difference(s) it has to the other replica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Sacrifice consistency or availability</a:t>
            </a:r>
          </a:p>
          <a:p>
            <a:pPr lvl="2"/>
            <a:r>
              <a:rPr lang="en-GB" dirty="0"/>
              <a:t>Who should make that choice?</a:t>
            </a:r>
          </a:p>
          <a:p>
            <a:pPr lvl="2"/>
            <a:r>
              <a:rPr lang="en-GB" dirty="0"/>
              <a:t>Automatic?</a:t>
            </a:r>
          </a:p>
          <a:p>
            <a:pPr lvl="2"/>
            <a:r>
              <a:rPr lang="en-GB" dirty="0"/>
              <a:t>Perhaps not, sacrificing consistency of a queue would imply loss or duplication of messages</a:t>
            </a:r>
          </a:p>
          <a:p>
            <a:pPr lvl="2"/>
            <a:endParaRPr lang="en-GB" dirty="0"/>
          </a:p>
          <a:p>
            <a:pPr lvl="2"/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63641-A728-7BFE-C291-4241F920F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59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942F81EA-D169-6817-2736-2A36BFBC6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4CB4F-39F3-2B41-21B3-57FFC1E2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Jump on the raft!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DFBBA-CCC2-1C63-B5E9-4081F7AF8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45827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More replicas can help</a:t>
            </a:r>
          </a:p>
          <a:p>
            <a:pPr lvl="1"/>
            <a:r>
              <a:rPr lang="en-GB" dirty="0"/>
              <a:t>Algorithms like Paxos and Raft can be used to implement distributed data consistency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Some algorithms can be complex </a:t>
            </a:r>
          </a:p>
          <a:p>
            <a:pPr lvl="1"/>
            <a:r>
              <a:rPr lang="en-GB" dirty="0"/>
              <a:t>Raft was designed to be simple to understand</a:t>
            </a:r>
          </a:p>
          <a:p>
            <a:pPr lvl="2"/>
            <a:r>
              <a:rPr lang="en-GB" dirty="0"/>
              <a:t>Make decisions based on majority (quorum)</a:t>
            </a:r>
          </a:p>
          <a:p>
            <a:pPr lvl="2"/>
            <a:r>
              <a:rPr lang="en-GB" dirty="0"/>
              <a:t>Term elections are used to select strongest leader</a:t>
            </a:r>
          </a:p>
          <a:p>
            <a:pPr lvl="2"/>
            <a:r>
              <a:rPr lang="en-GB" dirty="0"/>
              <a:t>Only leaders author new log data and must continue to assert liveness</a:t>
            </a:r>
          </a:p>
          <a:p>
            <a:pPr lvl="2"/>
            <a:r>
              <a:rPr lang="en-GB" dirty="0"/>
              <a:t>Partitioning or loss of a minority does not impact availability</a:t>
            </a:r>
          </a:p>
          <a:p>
            <a:pPr lvl="2"/>
            <a:r>
              <a:rPr lang="en-GB" dirty="0"/>
              <a:t>IBM built raft into the recovery log for Native HA</a:t>
            </a:r>
          </a:p>
          <a:p>
            <a:pPr lvl="3"/>
            <a:r>
              <a:rPr lang="en-GB" dirty="0"/>
              <a:t>3 x Replicas</a:t>
            </a:r>
          </a:p>
          <a:p>
            <a:endParaRPr lang="en-GB" dirty="0"/>
          </a:p>
        </p:txBody>
      </p:sp>
      <p:pic>
        <p:nvPicPr>
          <p:cNvPr id="6" name="Picture 5" descr="Aerial view of whitewater rafters">
            <a:extLst>
              <a:ext uri="{FF2B5EF4-FFF2-40B4-BE49-F238E27FC236}">
                <a16:creationId xmlns:a16="http://schemas.microsoft.com/office/drawing/2014/main" id="{1FCB4775-A180-BC91-98B6-676AF76D7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428" y="2127425"/>
            <a:ext cx="4061169" cy="24445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DEC7C2-58B8-3A37-4BF4-0CFF2CB99B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5923" y="4572000"/>
            <a:ext cx="3598177" cy="160616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6D5907-2D34-587D-6E27-8C0D9B374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05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C8F7B51C-5A22-2904-57F8-E13842CAE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AC8B19-9028-5336-4DC1-21D4DC1EB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080" y="2649682"/>
            <a:ext cx="5112330" cy="25561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F9C880-F751-32AA-780B-448BA0B8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 what if…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56CD6-4A61-1385-30DB-0C74A9407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9734" y="2292421"/>
            <a:ext cx="6276110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A whole </a:t>
            </a:r>
            <a:r>
              <a:rPr lang="en-GB" dirty="0" err="1"/>
              <a:t>datacenter</a:t>
            </a:r>
            <a:r>
              <a:rPr lang="en-GB" dirty="0"/>
              <a:t> fails</a:t>
            </a:r>
          </a:p>
          <a:p>
            <a:pPr lvl="1"/>
            <a:r>
              <a:rPr lang="en-GB" dirty="0"/>
              <a:t>Unplanned event e.g. Power cut</a:t>
            </a:r>
          </a:p>
          <a:p>
            <a:pPr lvl="1"/>
            <a:endParaRPr lang="en-GB" dirty="0"/>
          </a:p>
          <a:p>
            <a:r>
              <a:rPr lang="en-GB" dirty="0"/>
              <a:t>A whole region fails or is about to fail</a:t>
            </a:r>
          </a:p>
          <a:p>
            <a:pPr lvl="1"/>
            <a:r>
              <a:rPr lang="en-GB" dirty="0"/>
              <a:t>Unplanned event e.g. Hurricane</a:t>
            </a:r>
          </a:p>
          <a:p>
            <a:pPr lvl="1"/>
            <a:r>
              <a:rPr lang="en-GB" dirty="0"/>
              <a:t>All the replicas are in the same region</a:t>
            </a:r>
          </a:p>
          <a:p>
            <a:pPr marL="457200" lvl="1" indent="0">
              <a:buNone/>
            </a:pPr>
            <a:endParaRPr lang="en-GB" dirty="0"/>
          </a:p>
          <a:p>
            <a:r>
              <a:rPr lang="en-GB" dirty="0"/>
              <a:t>Decide priority</a:t>
            </a:r>
          </a:p>
          <a:p>
            <a:pPr lvl="1"/>
            <a:r>
              <a:rPr lang="en-GB" dirty="0"/>
              <a:t>Wait until the storm blows over? (Consistency)</a:t>
            </a:r>
          </a:p>
          <a:p>
            <a:pPr lvl="2"/>
            <a:r>
              <a:rPr lang="en-GB" dirty="0"/>
              <a:t>Avoid split-brain but lose message availability</a:t>
            </a:r>
          </a:p>
          <a:p>
            <a:pPr lvl="1"/>
            <a:r>
              <a:rPr lang="en-GB" dirty="0"/>
              <a:t>Failover to a new region? (Availability)</a:t>
            </a:r>
          </a:p>
          <a:p>
            <a:pPr lvl="2"/>
            <a:r>
              <a:rPr lang="en-GB" dirty="0"/>
              <a:t>Laws of physics governs RPO</a:t>
            </a:r>
          </a:p>
          <a:p>
            <a:pPr lvl="2"/>
            <a:endParaRPr lang="en-GB" dirty="0"/>
          </a:p>
          <a:p>
            <a:pPr lvl="2"/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8E821-AB8A-DB77-FB6F-CAD8CBB1F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87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EC2CEEED-DA67-6AA8-A858-A2C17F308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D41BB-635C-1CD4-92B9-5F78E6003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7B984-BDDD-A1D3-AFD3-25EB21A3D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Resiliency isn’t just a product feature or hardware</a:t>
            </a:r>
          </a:p>
          <a:p>
            <a:pPr lvl="1"/>
            <a:r>
              <a:rPr lang="en-GB" dirty="0"/>
              <a:t>Basic choices can be hugely important</a:t>
            </a:r>
          </a:p>
          <a:p>
            <a:pPr lvl="1"/>
            <a:r>
              <a:rPr lang="en-GB" dirty="0"/>
              <a:t>Persistence alone does not imply resiliency</a:t>
            </a:r>
            <a:br>
              <a:rPr lang="en-GB" dirty="0"/>
            </a:br>
            <a:endParaRPr lang="en-GB" dirty="0"/>
          </a:p>
          <a:p>
            <a:r>
              <a:rPr lang="en-GB" dirty="0"/>
              <a:t>Messaging outages are typically caused by one thing</a:t>
            </a:r>
          </a:p>
          <a:p>
            <a:pPr lvl="1"/>
            <a:r>
              <a:rPr lang="en-GB" dirty="0"/>
              <a:t>Assumption</a:t>
            </a:r>
          </a:p>
          <a:p>
            <a:pPr lvl="1"/>
            <a:endParaRPr lang="en-GB" dirty="0"/>
          </a:p>
          <a:p>
            <a:r>
              <a:rPr lang="en-GB" dirty="0"/>
              <a:t>Be prepared!</a:t>
            </a:r>
          </a:p>
          <a:p>
            <a:pPr lvl="1"/>
            <a:r>
              <a:rPr lang="en-GB" dirty="0"/>
              <a:t>Make choices before the failure occurs</a:t>
            </a:r>
          </a:p>
          <a:p>
            <a:pPr marL="457200" lvl="1" indent="0">
              <a:buNone/>
            </a:pPr>
            <a:r>
              <a:rPr lang="en-GB" dirty="0"/>
              <a:t> </a:t>
            </a:r>
          </a:p>
          <a:p>
            <a:r>
              <a:rPr lang="en-GB" dirty="0"/>
              <a:t>Never forget…</a:t>
            </a:r>
          </a:p>
          <a:p>
            <a:pPr lvl="1"/>
            <a:r>
              <a:rPr lang="en-GB" dirty="0"/>
              <a:t>Nothing succeeds all of the time… everything fails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32BE4E-EFD3-A188-97E3-A5F23D4E6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03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>
          <a:extLst>
            <a:ext uri="{FF2B5EF4-FFF2-40B4-BE49-F238E27FC236}">
              <a16:creationId xmlns:a16="http://schemas.microsoft.com/office/drawing/2014/main" id="{C5857215-49F5-5EA0-192E-4711566C1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69874-06CA-90E8-8FF8-E5C74BB2B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988733" cy="1325563"/>
          </a:xfrm>
        </p:spPr>
        <p:txBody>
          <a:bodyPr/>
          <a:lstStyle/>
          <a:p>
            <a:r>
              <a:rPr lang="en-GB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FEFC3-057A-5B5F-D8E4-DCF984E06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802880" cy="4351338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endParaRPr lang="en-GB" dirty="0"/>
          </a:p>
          <a:p>
            <a:pPr marL="914400" lvl="2" indent="0">
              <a:buNone/>
            </a:pPr>
            <a:endParaRPr lang="en-GB" dirty="0"/>
          </a:p>
          <a:p>
            <a:pPr marL="914400" lvl="2" indent="0">
              <a:buNone/>
            </a:pPr>
            <a:endParaRPr lang="en-GB" dirty="0"/>
          </a:p>
          <a:p>
            <a:pPr marL="914400" lvl="2" indent="0">
              <a:buNone/>
            </a:pPr>
            <a:endParaRPr lang="en-GB" dirty="0"/>
          </a:p>
          <a:p>
            <a:pPr marL="914400" lvl="2" indent="0">
              <a:buNone/>
            </a:pPr>
            <a:endParaRPr lang="en-GB" dirty="0"/>
          </a:p>
          <a:p>
            <a:pPr marL="914400" lvl="2" indent="0">
              <a:buNone/>
            </a:pPr>
            <a:endParaRPr lang="en-GB" dirty="0"/>
          </a:p>
          <a:p>
            <a:pPr marL="914400" lvl="2" indent="0">
              <a:buNone/>
            </a:pPr>
            <a:endParaRPr lang="en-GB" dirty="0"/>
          </a:p>
          <a:p>
            <a:pPr marL="914400" lvl="2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23CA5E-D7B2-38C4-E6B7-A5AB72D3E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270" y="1751770"/>
            <a:ext cx="3274863" cy="39889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33F23F-087D-E1B1-D269-8A862A9D48BA}"/>
              </a:ext>
            </a:extLst>
          </p:cNvPr>
          <p:cNvSpPr txBox="1"/>
          <p:nvPr/>
        </p:nvSpPr>
        <p:spPr>
          <a:xfrm>
            <a:off x="838200" y="5620088"/>
            <a:ext cx="3407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hlinkClick r:id="rId5"/>
              </a:rPr>
              <a:t>www.linkedin.com/in/jonrumsey</a:t>
            </a:r>
            <a:br>
              <a:rPr lang="en-GB" dirty="0"/>
            </a:br>
            <a:r>
              <a:rPr lang="en-GB" dirty="0"/>
              <a:t>jrumsey@uk.ibm.com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189FD80-E830-E47A-9F6C-74D8070ABBE7}"/>
              </a:ext>
            </a:extLst>
          </p:cNvPr>
          <p:cNvSpPr txBox="1">
            <a:spLocks/>
          </p:cNvSpPr>
          <p:nvPr/>
        </p:nvSpPr>
        <p:spPr>
          <a:xfrm>
            <a:off x="838200" y="389279"/>
            <a:ext cx="33951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THANK YOU!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B51BB9-4A42-9CED-F07B-69B269B7B6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4901" y="1261716"/>
            <a:ext cx="4681537" cy="4681537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0D661B-2C33-DBB8-6263-2FEBAAD5F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453E5-19D5-4E09-A9BF-8A5272EFD215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82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12491</TotalTime>
  <Words>5845</Words>
  <Application>Microsoft Office PowerPoint</Application>
  <PresentationFormat>Widescreen</PresentationFormat>
  <Paragraphs>463</Paragraphs>
  <Slides>36</Slides>
  <Notes>36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Aptos</vt:lpstr>
      <vt:lpstr>Aptos Display</vt:lpstr>
      <vt:lpstr>Arial</vt:lpstr>
      <vt:lpstr>Cascadia Mono SemiBold</vt:lpstr>
      <vt:lpstr>IBM Plex Sans</vt:lpstr>
      <vt:lpstr>IBM Plex Sans Light</vt:lpstr>
      <vt:lpstr>Times New Roman</vt:lpstr>
      <vt:lpstr>Office Theme</vt:lpstr>
      <vt:lpstr>Simple Light</vt:lpstr>
      <vt:lpstr>PowerPoint Presentation</vt:lpstr>
      <vt:lpstr>What is Resilient Messaging?</vt:lpstr>
      <vt:lpstr>Building Resiliency</vt:lpstr>
      <vt:lpstr>Resiliency choices</vt:lpstr>
      <vt:lpstr>To be… Or not to be</vt:lpstr>
      <vt:lpstr>Transactions</vt:lpstr>
      <vt:lpstr>Resilient Applications</vt:lpstr>
      <vt:lpstr>Does non-persistent mean non-resilient? </vt:lpstr>
      <vt:lpstr>MQ Anatomy 101</vt:lpstr>
      <vt:lpstr>Recovery Log &amp; Queue Files</vt:lpstr>
      <vt:lpstr>The Recovery Log</vt:lpstr>
      <vt:lpstr>The Queue File</vt:lpstr>
      <vt:lpstr>Redo, Undo and Checkpoints</vt:lpstr>
      <vt:lpstr>Assured messaging</vt:lpstr>
      <vt:lpstr>Crash!</vt:lpstr>
      <vt:lpstr>Damaged queues</vt:lpstr>
      <vt:lpstr>Crash!</vt:lpstr>
      <vt:lpstr>Log page recovery</vt:lpstr>
      <vt:lpstr>Improving Availability</vt:lpstr>
      <vt:lpstr>Availability</vt:lpstr>
      <vt:lpstr>Big in the ‘90s</vt:lpstr>
      <vt:lpstr>What’s big today</vt:lpstr>
      <vt:lpstr>Measuring Resiliency</vt:lpstr>
      <vt:lpstr>Catching a train </vt:lpstr>
      <vt:lpstr>Service vs Message Availability</vt:lpstr>
      <vt:lpstr>Tandem skydiving from 15,000ft</vt:lpstr>
      <vt:lpstr>Redundancy</vt:lpstr>
      <vt:lpstr>Storage Redundancy</vt:lpstr>
      <vt:lpstr>Consistency and Availability</vt:lpstr>
      <vt:lpstr>Brewer’s (CAP) theorem</vt:lpstr>
      <vt:lpstr>2 x Replicas</vt:lpstr>
      <vt:lpstr>Sacrifices</vt:lpstr>
      <vt:lpstr>Jump on the raft!</vt:lpstr>
      <vt:lpstr>But what if… ?</vt:lpstr>
      <vt:lpstr>Recap</vt:lpstr>
      <vt:lpstr>Questions?</vt:lpstr>
    </vt:vector>
  </TitlesOfParts>
  <Company>IBM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 Rumsey</dc:creator>
  <cp:lastModifiedBy>Jon Rumsey</cp:lastModifiedBy>
  <cp:revision>120</cp:revision>
  <dcterms:created xsi:type="dcterms:W3CDTF">2026-09-30T08:12:51Z</dcterms:created>
  <dcterms:modified xsi:type="dcterms:W3CDTF">2026-10-19T17:10:42Z</dcterms:modified>
</cp:coreProperties>
</file>