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54" r:id="rId1"/>
  </p:sldMasterIdLst>
  <p:notesMasterIdLst>
    <p:notesMasterId r:id="rId33"/>
  </p:notesMasterIdLst>
  <p:sldIdLst>
    <p:sldId id="257" r:id="rId2"/>
    <p:sldId id="361" r:id="rId3"/>
    <p:sldId id="279" r:id="rId4"/>
    <p:sldId id="282" r:id="rId5"/>
    <p:sldId id="284" r:id="rId6"/>
    <p:sldId id="351" r:id="rId7"/>
    <p:sldId id="352" r:id="rId8"/>
    <p:sldId id="353" r:id="rId9"/>
    <p:sldId id="354" r:id="rId10"/>
    <p:sldId id="355" r:id="rId11"/>
    <p:sldId id="326" r:id="rId12"/>
    <p:sldId id="320" r:id="rId13"/>
    <p:sldId id="362" r:id="rId14"/>
    <p:sldId id="359" r:id="rId15"/>
    <p:sldId id="360" r:id="rId16"/>
    <p:sldId id="324" r:id="rId17"/>
    <p:sldId id="346" r:id="rId18"/>
    <p:sldId id="347" r:id="rId19"/>
    <p:sldId id="328" r:id="rId20"/>
    <p:sldId id="364" r:id="rId21"/>
    <p:sldId id="283" r:id="rId22"/>
    <p:sldId id="278" r:id="rId23"/>
    <p:sldId id="345" r:id="rId24"/>
    <p:sldId id="339" r:id="rId25"/>
    <p:sldId id="348" r:id="rId26"/>
    <p:sldId id="363" r:id="rId27"/>
    <p:sldId id="349" r:id="rId28"/>
    <p:sldId id="335" r:id="rId29"/>
    <p:sldId id="350" r:id="rId30"/>
    <p:sldId id="280" r:id="rId31"/>
    <p:sldId id="260" r:id="rId3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 id="{6F8DA189-D551-4CAF-8FDD-323436C28AC8}">
          <p14:sldIdLst>
            <p14:sldId id="257"/>
            <p14:sldId id="361"/>
            <p14:sldId id="279"/>
            <p14:sldId id="282"/>
            <p14:sldId id="284"/>
            <p14:sldId id="351"/>
            <p14:sldId id="352"/>
            <p14:sldId id="353"/>
            <p14:sldId id="354"/>
            <p14:sldId id="355"/>
            <p14:sldId id="326"/>
            <p14:sldId id="320"/>
            <p14:sldId id="362"/>
            <p14:sldId id="359"/>
            <p14:sldId id="360"/>
            <p14:sldId id="324"/>
            <p14:sldId id="346"/>
            <p14:sldId id="347"/>
            <p14:sldId id="328"/>
            <p14:sldId id="364"/>
            <p14:sldId id="283"/>
            <p14:sldId id="278"/>
            <p14:sldId id="345"/>
            <p14:sldId id="339"/>
            <p14:sldId id="348"/>
            <p14:sldId id="363"/>
            <p14:sldId id="349"/>
            <p14:sldId id="335"/>
            <p14:sldId id="350"/>
            <p14:sldId id="280"/>
            <p14:sldId id="260"/>
          </p14:sldIdLst>
        </p14:section>
      </p14:sectionLst>
    </p:ex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6" autoAdjust="0"/>
    <p:restoredTop sz="84988" autoAdjust="0"/>
  </p:normalViewPr>
  <p:slideViewPr>
    <p:cSldViewPr snapToGrid="0">
      <p:cViewPr varScale="1">
        <p:scale>
          <a:sx n="119" d="100"/>
          <a:sy n="119" d="100"/>
        </p:scale>
        <p:origin x="690"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3360bd641e_6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 name="Google Shape;61;g13360bd641e_6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5058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0D496E97-1361-406B-7131-A8112FAEE3CE}"/>
            </a:ext>
          </a:extLst>
        </p:cNvPr>
        <p:cNvGrpSpPr/>
        <p:nvPr/>
      </p:nvGrpSpPr>
      <p:grpSpPr>
        <a:xfrm>
          <a:off x="0" y="0"/>
          <a:ext cx="0" cy="0"/>
          <a:chOff x="0" y="0"/>
          <a:chExt cx="0" cy="0"/>
        </a:xfrm>
      </p:grpSpPr>
      <p:sp>
        <p:nvSpPr>
          <p:cNvPr id="104" name="Google Shape;104;g13360bd641e_6_213:notes">
            <a:extLst>
              <a:ext uri="{FF2B5EF4-FFF2-40B4-BE49-F238E27FC236}">
                <a16:creationId xmlns:a16="http://schemas.microsoft.com/office/drawing/2014/main" id="{79D635B3-20FD-DF9D-473E-9BF8927300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13360bd641e_6_213:notes">
            <a:extLst>
              <a:ext uri="{FF2B5EF4-FFF2-40B4-BE49-F238E27FC236}">
                <a16:creationId xmlns:a16="http://schemas.microsoft.com/office/drawing/2014/main" id="{0D9A5018-7563-B68C-E8EB-59ACA3213A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3996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8D3748B8-3DAB-9396-63C9-5EDB89AE7CFE}"/>
            </a:ext>
          </a:extLst>
        </p:cNvPr>
        <p:cNvGrpSpPr/>
        <p:nvPr/>
      </p:nvGrpSpPr>
      <p:grpSpPr>
        <a:xfrm>
          <a:off x="0" y="0"/>
          <a:ext cx="0" cy="0"/>
          <a:chOff x="0" y="0"/>
          <a:chExt cx="0" cy="0"/>
        </a:xfrm>
      </p:grpSpPr>
      <p:sp>
        <p:nvSpPr>
          <p:cNvPr id="120" name="Google Shape;120;g13360bd641e_6_225:notes">
            <a:extLst>
              <a:ext uri="{FF2B5EF4-FFF2-40B4-BE49-F238E27FC236}">
                <a16:creationId xmlns:a16="http://schemas.microsoft.com/office/drawing/2014/main" id="{96DF3E48-D8C2-E23C-33C8-658B009501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13360bd641e_6_225:notes">
            <a:extLst>
              <a:ext uri="{FF2B5EF4-FFF2-40B4-BE49-F238E27FC236}">
                <a16:creationId xmlns:a16="http://schemas.microsoft.com/office/drawing/2014/main" id="{191B285C-6B31-4E03-26A2-3AED6BF675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7171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97CA0569-EC4A-A4CC-B4B8-533F4C4F95C2}"/>
            </a:ext>
          </a:extLst>
        </p:cNvPr>
        <p:cNvGrpSpPr/>
        <p:nvPr/>
      </p:nvGrpSpPr>
      <p:grpSpPr>
        <a:xfrm>
          <a:off x="0" y="0"/>
          <a:ext cx="0" cy="0"/>
          <a:chOff x="0" y="0"/>
          <a:chExt cx="0" cy="0"/>
        </a:xfrm>
      </p:grpSpPr>
      <p:sp>
        <p:nvSpPr>
          <p:cNvPr id="120" name="Google Shape;120;g13360bd641e_6_225:notes">
            <a:extLst>
              <a:ext uri="{FF2B5EF4-FFF2-40B4-BE49-F238E27FC236}">
                <a16:creationId xmlns:a16="http://schemas.microsoft.com/office/drawing/2014/main" id="{EF7C2E73-CBD2-9B2E-451A-2B193DFFCB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13360bd641e_6_225:notes">
            <a:extLst>
              <a:ext uri="{FF2B5EF4-FFF2-40B4-BE49-F238E27FC236}">
                <a16:creationId xmlns:a16="http://schemas.microsoft.com/office/drawing/2014/main" id="{23CECA53-5C47-85F3-1D9D-EB434F6353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8916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B5EEE1FD-5AA6-25A8-0184-EDC22AA23816}"/>
            </a:ext>
          </a:extLst>
        </p:cNvPr>
        <p:cNvGrpSpPr/>
        <p:nvPr/>
      </p:nvGrpSpPr>
      <p:grpSpPr>
        <a:xfrm>
          <a:off x="0" y="0"/>
          <a:ext cx="0" cy="0"/>
          <a:chOff x="0" y="0"/>
          <a:chExt cx="0" cy="0"/>
        </a:xfrm>
      </p:grpSpPr>
      <p:sp>
        <p:nvSpPr>
          <p:cNvPr id="132" name="Google Shape;132;g13360bd641e_6_234:notes">
            <a:extLst>
              <a:ext uri="{FF2B5EF4-FFF2-40B4-BE49-F238E27FC236}">
                <a16:creationId xmlns:a16="http://schemas.microsoft.com/office/drawing/2014/main" id="{1FD9FD4B-1B31-5A09-C670-7959E6F903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Image source: https://newsroom.ibm.com/media-quantum-innovation?keywords=quantum&amp;l=100#gallery_gallery_0:21747</a:t>
            </a:r>
          </a:p>
          <a:p>
            <a:pPr marL="0" lvl="0" indent="0" algn="l" rtl="0">
              <a:spcBef>
                <a:spcPts val="0"/>
              </a:spcBef>
              <a:spcAft>
                <a:spcPts val="0"/>
              </a:spcAft>
              <a:buNone/>
            </a:pPr>
            <a:endParaRPr lang="en-GB" dirty="0"/>
          </a:p>
          <a:p>
            <a:r>
              <a:rPr lang="en-GB" dirty="0"/>
              <a:t>Classical computers use 1’s and 0’s to represent data. These bits are either 1 or 0 and storage of the value is easy.</a:t>
            </a:r>
          </a:p>
          <a:p>
            <a:endParaRPr lang="en-GB" dirty="0"/>
          </a:p>
          <a:p>
            <a:r>
              <a:rPr lang="en-GB" dirty="0"/>
              <a:t>Quantum computers use quantum phenomena such as superposition and entanglement to perform computations. A </a:t>
            </a:r>
            <a:r>
              <a:rPr lang="en-GB" dirty="0" err="1"/>
              <a:t>superposistion</a:t>
            </a:r>
            <a:r>
              <a:rPr lang="en-GB" dirty="0"/>
              <a:t> is where a bit exists in both states at once 0 and 1 as opposed to being 1 or 0. Quantum computers use qubits in quantum states to represent data. Using Qubits you can store 2</a:t>
            </a:r>
            <a:r>
              <a:rPr lang="en-GB" baseline="30000" dirty="0"/>
              <a:t>n </a:t>
            </a:r>
            <a:r>
              <a:rPr lang="en-GB" baseline="0" dirty="0"/>
              <a:t>bits of data using superpositions of multiple qubits. Using </a:t>
            </a:r>
            <a:r>
              <a:rPr lang="en-GB" baseline="0" dirty="0" err="1"/>
              <a:t>superposistion</a:t>
            </a:r>
            <a:r>
              <a:rPr lang="en-GB" baseline="0" dirty="0"/>
              <a:t> you can calculate permutations of the same bits of data in parallel. But doing so is destructive to the state of the quantum bits.</a:t>
            </a:r>
          </a:p>
          <a:p>
            <a:endParaRPr lang="en-GB" baseline="0" dirty="0"/>
          </a:p>
        </p:txBody>
      </p:sp>
      <p:sp>
        <p:nvSpPr>
          <p:cNvPr id="133" name="Google Shape;133;g13360bd641e_6_234:notes">
            <a:extLst>
              <a:ext uri="{FF2B5EF4-FFF2-40B4-BE49-F238E27FC236}">
                <a16:creationId xmlns:a16="http://schemas.microsoft.com/office/drawing/2014/main" id="{C80F1D85-D943-579C-5552-E78827E785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752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457C814E-7E60-E58F-6251-747DAF419786}"/>
            </a:ext>
          </a:extLst>
        </p:cNvPr>
        <p:cNvGrpSpPr/>
        <p:nvPr/>
      </p:nvGrpSpPr>
      <p:grpSpPr>
        <a:xfrm>
          <a:off x="0" y="0"/>
          <a:ext cx="0" cy="0"/>
          <a:chOff x="0" y="0"/>
          <a:chExt cx="0" cy="0"/>
        </a:xfrm>
      </p:grpSpPr>
      <p:sp>
        <p:nvSpPr>
          <p:cNvPr id="132" name="Google Shape;132;g13360bd641e_6_234:notes">
            <a:extLst>
              <a:ext uri="{FF2B5EF4-FFF2-40B4-BE49-F238E27FC236}">
                <a16:creationId xmlns:a16="http://schemas.microsoft.com/office/drawing/2014/main" id="{C1454E48-E561-D18C-701F-9B8D8AFBC8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Image source: https://newsroom.ibm.com/media-quantum-innovation?keywords=quantum&amp;l=100#gallery_gallery_0:21747</a:t>
            </a:r>
          </a:p>
          <a:p>
            <a:pPr marL="0" lvl="0" indent="0" algn="l" rtl="0">
              <a:spcBef>
                <a:spcPts val="0"/>
              </a:spcBef>
              <a:spcAft>
                <a:spcPts val="0"/>
              </a:spcAft>
              <a:buNone/>
            </a:pPr>
            <a:endParaRPr lang="en-GB" dirty="0"/>
          </a:p>
          <a:p>
            <a:r>
              <a:rPr lang="en-GB" dirty="0"/>
              <a:t>Classical computers use 1’s and 0’s to represent data. These bits are either 1 or 0 and storage of the value is easy.</a:t>
            </a:r>
          </a:p>
          <a:p>
            <a:endParaRPr lang="en-GB" dirty="0"/>
          </a:p>
          <a:p>
            <a:r>
              <a:rPr lang="en-GB" dirty="0"/>
              <a:t>Quantum computers use quantum phenomena such as superposition and entanglement to perform computations. A </a:t>
            </a:r>
            <a:r>
              <a:rPr lang="en-GB" dirty="0" err="1"/>
              <a:t>superposistion</a:t>
            </a:r>
            <a:r>
              <a:rPr lang="en-GB" dirty="0"/>
              <a:t> is where a bit exists in both states at once 0 and 1 as opposed to being 1 or 0. Quantum computers use qubits in quantum states to represent data. Using Qubits you can store 2</a:t>
            </a:r>
            <a:r>
              <a:rPr lang="en-GB" baseline="30000" dirty="0"/>
              <a:t>n </a:t>
            </a:r>
            <a:r>
              <a:rPr lang="en-GB" baseline="0" dirty="0"/>
              <a:t>bits of data using superpositions of multiple qubits. Using </a:t>
            </a:r>
            <a:r>
              <a:rPr lang="en-GB" baseline="0" dirty="0" err="1"/>
              <a:t>superposistion</a:t>
            </a:r>
            <a:r>
              <a:rPr lang="en-GB" baseline="0" dirty="0"/>
              <a:t> you can calculate permutations of the same bits of data in parallel. But doing so is destructive to the state of the quantum bits.</a:t>
            </a:r>
          </a:p>
          <a:p>
            <a:endParaRPr lang="en-GB" baseline="0" dirty="0"/>
          </a:p>
        </p:txBody>
      </p:sp>
      <p:sp>
        <p:nvSpPr>
          <p:cNvPr id="133" name="Google Shape;133;g13360bd641e_6_234:notes">
            <a:extLst>
              <a:ext uri="{FF2B5EF4-FFF2-40B4-BE49-F238E27FC236}">
                <a16:creationId xmlns:a16="http://schemas.microsoft.com/office/drawing/2014/main" id="{114868C0-7775-7B51-F68A-30D23B2F45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384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C4C077B4-F25E-7D1D-5ED4-94ECAE2903C1}"/>
            </a:ext>
          </a:extLst>
        </p:cNvPr>
        <p:cNvGrpSpPr/>
        <p:nvPr/>
      </p:nvGrpSpPr>
      <p:grpSpPr>
        <a:xfrm>
          <a:off x="0" y="0"/>
          <a:ext cx="0" cy="0"/>
          <a:chOff x="0" y="0"/>
          <a:chExt cx="0" cy="0"/>
        </a:xfrm>
      </p:grpSpPr>
      <p:sp>
        <p:nvSpPr>
          <p:cNvPr id="112" name="Google Shape;112;g13360bd641e_6_219:notes">
            <a:extLst>
              <a:ext uri="{FF2B5EF4-FFF2-40B4-BE49-F238E27FC236}">
                <a16:creationId xmlns:a16="http://schemas.microsoft.com/office/drawing/2014/main" id="{3B0F65F3-AB5C-F487-9AA5-6EE0AD3ADE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g13360bd641e_6_219:notes">
            <a:extLst>
              <a:ext uri="{FF2B5EF4-FFF2-40B4-BE49-F238E27FC236}">
                <a16:creationId xmlns:a16="http://schemas.microsoft.com/office/drawing/2014/main" id="{0EAC8334-9DF9-3C08-7517-A8872A3832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2547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325C81DC-C93F-A59E-C355-01A9D42A6AD2}"/>
            </a:ext>
          </a:extLst>
        </p:cNvPr>
        <p:cNvGrpSpPr/>
        <p:nvPr/>
      </p:nvGrpSpPr>
      <p:grpSpPr>
        <a:xfrm>
          <a:off x="0" y="0"/>
          <a:ext cx="0" cy="0"/>
          <a:chOff x="0" y="0"/>
          <a:chExt cx="0" cy="0"/>
        </a:xfrm>
      </p:grpSpPr>
      <p:sp>
        <p:nvSpPr>
          <p:cNvPr id="112" name="Google Shape;112;g13360bd641e_6_219:notes">
            <a:extLst>
              <a:ext uri="{FF2B5EF4-FFF2-40B4-BE49-F238E27FC236}">
                <a16:creationId xmlns:a16="http://schemas.microsoft.com/office/drawing/2014/main" id="{6824DDFA-D267-EC0A-EC89-460397A6176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g13360bd641e_6_219:notes">
            <a:extLst>
              <a:ext uri="{FF2B5EF4-FFF2-40B4-BE49-F238E27FC236}">
                <a16:creationId xmlns:a16="http://schemas.microsoft.com/office/drawing/2014/main" id="{1748D033-1414-F8AB-D3F8-F4FBA34EAD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0996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7E9F55D9-F7CA-35A3-B8D4-AFCA94AF16F7}"/>
            </a:ext>
          </a:extLst>
        </p:cNvPr>
        <p:cNvGrpSpPr/>
        <p:nvPr/>
      </p:nvGrpSpPr>
      <p:grpSpPr>
        <a:xfrm>
          <a:off x="0" y="0"/>
          <a:ext cx="0" cy="0"/>
          <a:chOff x="0" y="0"/>
          <a:chExt cx="0" cy="0"/>
        </a:xfrm>
      </p:grpSpPr>
      <p:sp>
        <p:nvSpPr>
          <p:cNvPr id="112" name="Google Shape;112;g13360bd641e_6_219:notes">
            <a:extLst>
              <a:ext uri="{FF2B5EF4-FFF2-40B4-BE49-F238E27FC236}">
                <a16:creationId xmlns:a16="http://schemas.microsoft.com/office/drawing/2014/main" id="{E206208A-60A6-B4EA-0AB1-DE145427FC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g13360bd641e_6_219:notes">
            <a:extLst>
              <a:ext uri="{FF2B5EF4-FFF2-40B4-BE49-F238E27FC236}">
                <a16:creationId xmlns:a16="http://schemas.microsoft.com/office/drawing/2014/main" id="{5BA5FA74-C449-2444-2F40-A41B8D3C0B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0300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https://nap.nationalacademies.org/read/25196/chapter/6#98</a:t>
                </a:r>
              </a:p>
              <a:p>
                <a:endParaRPr lang="en-GB" dirty="0"/>
              </a:p>
              <a:p>
                <a:r>
                  <a:rPr lang="en-GB" dirty="0"/>
                  <a:t>This table shows that with a sufficiently powerful quantum computer and using Shor’s algorithm, you could crack RSA or Elliptic Curve encryption within hours. Meaning someone could then listen in to your conversations unless you changed your RSA/EC keys.</a:t>
                </a:r>
              </a:p>
              <a:p>
                <a:r>
                  <a:rPr lang="en-GB" dirty="0"/>
                  <a:t>Ouch.</a:t>
                </a:r>
              </a:p>
              <a:p>
                <a:r>
                  <a:rPr lang="en-GB" dirty="0"/>
                  <a:t>Shor’s algorithm - Quantum algorithm for integer factorization (find prime factors of </a:t>
                </a:r>
                <a:r>
                  <a:rPr lang="en-GB" dirty="0" err="1"/>
                  <a:t>aQuantum</a:t>
                </a:r>
                <a:r>
                  <a:rPr lang="en-GB" dirty="0"/>
                  <a:t> algorithm for integer factorization (find prime factors of </a:t>
                </a:r>
                <a:r>
                  <a:rPr lang="en-GB" dirty="0" err="1"/>
                  <a:t>alarge</a:t>
                </a:r>
                <a:r>
                  <a:rPr lang="en-GB" dirty="0"/>
                  <a:t> integer) – 1994 by Peter Shor</a:t>
                </a:r>
              </a:p>
              <a:p>
                <a:r>
                  <a:rPr lang="en-GB" dirty="0"/>
                  <a:t>Grover’s Algorithm - Quantum algorithm for unstructured search. (Brute force faster) – 1996 by Lov Grover</a:t>
                </a:r>
              </a:p>
              <a:p>
                <a:endParaRPr lang="en-GB" dirty="0"/>
              </a:p>
              <a:p>
                <a:r>
                  <a:rPr lang="en-GB" dirty="0"/>
                  <a:t>And this is why we focus on Shor’s. It completely breaks Asymmetric cryptography.</a:t>
                </a:r>
              </a:p>
              <a:p>
                <a:r>
                  <a:rPr lang="en-GB" dirty="0"/>
                  <a:t>Grover’s impacts symmetric but the O notation is effectively </a:t>
                </a:r>
                <a14:m>
                  <m:oMath xmlns:m="http://schemas.openxmlformats.org/officeDocument/2006/math">
                    <m:r>
                      <a:rPr lang="en-GB" i="1" smtClean="0">
                        <a:latin typeface="Cambria Math" panose="02040503050406030204" pitchFamily="18" charset="0"/>
                      </a:rPr>
                      <m:t>𝒪</m:t>
                    </m:r>
                    <m:d>
                      <m:dPr>
                        <m:ctrlPr>
                          <a:rPr lang="en-GB" i="1" smtClean="0">
                            <a:latin typeface="Cambria Math" panose="02040503050406030204" pitchFamily="18" charset="0"/>
                          </a:rPr>
                        </m:ctrlPr>
                      </m:dPr>
                      <m:e>
                        <m:rad>
                          <m:radPr>
                            <m:degHide m:val="on"/>
                            <m:ctrlPr>
                              <a:rPr lang="en-GB" i="1" smtClean="0">
                                <a:latin typeface="Cambria Math" panose="02040503050406030204" pitchFamily="18" charset="0"/>
                              </a:rPr>
                            </m:ctrlPr>
                          </m:radPr>
                          <m:deg/>
                          <m:e>
                            <m:r>
                              <a:rPr lang="en-GB" i="1" smtClean="0">
                                <a:latin typeface="Cambria Math" panose="02040503050406030204" pitchFamily="18" charset="0"/>
                              </a:rPr>
                              <m:t>𝑛</m:t>
                            </m:r>
                          </m:e>
                        </m:rad>
                      </m:e>
                    </m:d>
                  </m:oMath>
                </a14:m>
                <a:r>
                  <a:rPr lang="en-GB" dirty="0"/>
                  <a:t> Which means that it will take a Quantum computer the same amount of time to break a AES-128 bit key as it will take a traditional</a:t>
                </a:r>
                <a:r>
                  <a:rPr lang="en-GB" baseline="0" dirty="0"/>
                  <a:t> computer to break an AES-64 bit key. So to get back to the standards of protection for today, we can _just_ double our key size. But even then, that is low priority given AES-128 break time is still many </a:t>
                </a:r>
                <a:r>
                  <a:rPr lang="en-GB" baseline="0" dirty="0" err="1"/>
                  <a:t>many</a:t>
                </a:r>
                <a:r>
                  <a:rPr lang="en-GB" baseline="0" dirty="0"/>
                  <a:t> years.</a:t>
                </a:r>
                <a:endParaRPr lang="en-GB" dirty="0"/>
              </a:p>
              <a:p>
                <a:endParaRPr lang="en-GB" dirty="0"/>
              </a:p>
              <a:p>
                <a:r>
                  <a:rPr lang="en-GB" dirty="0"/>
                  <a:t>One thing though, is the fact this is theoretical speed (again proven algorithm and capability just a matter of scale). To be able to achieve these speeds we need a quantum computer of the highlighted capacity…</a:t>
                </a:r>
              </a:p>
            </p:txBody>
          </p:sp>
        </mc:Choice>
        <mc:Fallback xmlns="">
          <p:sp>
            <p:nvSpPr>
              <p:cNvPr id="3" name="Notes Placeholder 2"/>
              <p:cNvSpPr>
                <a:spLocks noGrp="1"/>
              </p:cNvSpPr>
              <p:nvPr>
                <p:ph type="body" idx="1"/>
              </p:nvPr>
            </p:nvSpPr>
            <p:spPr/>
            <p:txBody>
              <a:bodyPr/>
              <a:lstStyle/>
              <a:p>
                <a:r>
                  <a:rPr lang="en-GB" dirty="0"/>
                  <a:t>https://nap.nationalacademies.org/read/25196/chapter/6#98</a:t>
                </a:r>
              </a:p>
              <a:p>
                <a:endParaRPr lang="en-GB" dirty="0"/>
              </a:p>
              <a:p>
                <a:r>
                  <a:rPr lang="en-GB" dirty="0"/>
                  <a:t>This table shows that with a sufficiently powerful quantum computer and using Shor’s algorithm, you could crack RSA or Elliptic Curve encryption within hours. Meaning someone could then listen in to your conversations unless you changed your RSA/EC keys.</a:t>
                </a:r>
              </a:p>
              <a:p>
                <a:r>
                  <a:rPr lang="en-GB" dirty="0"/>
                  <a:t>Ouch.</a:t>
                </a:r>
              </a:p>
              <a:p>
                <a:r>
                  <a:rPr lang="en-GB" dirty="0"/>
                  <a:t>Shor’s algorithm - Quantum algorithm for integer factorization (find prime factors of </a:t>
                </a:r>
                <a:r>
                  <a:rPr lang="en-GB" dirty="0" err="1"/>
                  <a:t>aQuantum</a:t>
                </a:r>
                <a:r>
                  <a:rPr lang="en-GB" dirty="0"/>
                  <a:t> algorithm for integer factorization (find prime factors of </a:t>
                </a:r>
                <a:r>
                  <a:rPr lang="en-GB" dirty="0" err="1"/>
                  <a:t>alarge</a:t>
                </a:r>
                <a:r>
                  <a:rPr lang="en-GB" dirty="0"/>
                  <a:t> integer) – 1994 by Peter Shor</a:t>
                </a:r>
              </a:p>
              <a:p>
                <a:r>
                  <a:rPr lang="en-GB" dirty="0"/>
                  <a:t>Grover’s Algorithm - Quantum algorithm for unstructured search. (Brute force faster) – 1996 by Lov Grover</a:t>
                </a:r>
              </a:p>
              <a:p>
                <a:endParaRPr lang="en-GB" dirty="0"/>
              </a:p>
              <a:p>
                <a:r>
                  <a:rPr lang="en-GB" dirty="0"/>
                  <a:t>And this is why we focus on Shor’s. It completely breaks Asymmetric cryptography.</a:t>
                </a:r>
              </a:p>
              <a:p>
                <a:r>
                  <a:rPr lang="en-GB" dirty="0"/>
                  <a:t>Grover’s impacts symmetric but the O notation is effectively </a:t>
                </a:r>
                <a:r>
                  <a:rPr lang="en-GB" i="0">
                    <a:latin typeface="Cambria Math" panose="02040503050406030204" pitchFamily="18" charset="0"/>
                  </a:rPr>
                  <a:t>𝒪(√𝑛)</a:t>
                </a:r>
                <a:r>
                  <a:rPr lang="en-GB" dirty="0"/>
                  <a:t> Which means that it will take a Quantum computer the same amount of time to break a AES-128 bit key as it will take a traditional</a:t>
                </a:r>
                <a:r>
                  <a:rPr lang="en-GB" baseline="0" dirty="0"/>
                  <a:t> computer to break an AES-64 bit key. So to get back to the standards of protection for today, we can _just_ double our key size. But even then, that is low priority given AES-128 break time is still many </a:t>
                </a:r>
                <a:r>
                  <a:rPr lang="en-GB" baseline="0" dirty="0" err="1"/>
                  <a:t>many</a:t>
                </a:r>
                <a:r>
                  <a:rPr lang="en-GB" baseline="0" dirty="0"/>
                  <a:t> years.</a:t>
                </a:r>
                <a:endParaRPr lang="en-GB" dirty="0"/>
              </a:p>
              <a:p>
                <a:endParaRPr lang="en-GB" dirty="0"/>
              </a:p>
              <a:p>
                <a:r>
                  <a:rPr lang="en-GB" dirty="0"/>
                  <a:t>One thing though, is the fact this is theoretical speed (again proven algorithm and capability just a matter of scale). To be able to achieve these speeds we need a quantum computer of the highlighted capacity…</a:t>
                </a:r>
              </a:p>
            </p:txBody>
          </p:sp>
        </mc:Fallback>
      </mc:AlternateContent>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BB39E303-CFDB-4060-ABBB-A07E98FF84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080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32AC9-987B-E6AA-DEA7-5AEE009F1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A8084-F2C9-4B29-D5CA-F00115D1978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06508CB-3BFC-5FB0-CC49-CC3A42F8D3E9}"/>
              </a:ext>
            </a:extLst>
          </p:cNvPr>
          <p:cNvSpPr>
            <a:spLocks noGrp="1"/>
          </p:cNvSpPr>
          <p:nvPr>
            <p:ph type="body" idx="1"/>
          </p:nvPr>
        </p:nvSpPr>
        <p:spPr/>
        <p:txBody>
          <a:bodyPr/>
          <a:lstStyle/>
          <a:p>
            <a:r>
              <a:rPr lang="en-GB" dirty="0"/>
              <a:t>And this is IBMs roadmaps. Blue Jay on the far right is postered as going to have the necessary Qubits to achieve the speeds from before. This means 2033 could see a quantum computer that can break encryption. 7 years away.</a:t>
            </a:r>
          </a:p>
          <a:p>
            <a:r>
              <a:rPr lang="en-GB" dirty="0"/>
              <a:t>Although it’s important to highlight to get there, there are a lot of steps and innovations that need to be met to achieve this goal.</a:t>
            </a:r>
          </a:p>
          <a:p>
            <a:endParaRPr lang="en-GB" dirty="0"/>
          </a:p>
          <a:p>
            <a:endParaRPr lang="en-GB" dirty="0"/>
          </a:p>
        </p:txBody>
      </p:sp>
      <p:sp>
        <p:nvSpPr>
          <p:cNvPr id="4" name="Slide Number Placeholder 3">
            <a:extLst>
              <a:ext uri="{FF2B5EF4-FFF2-40B4-BE49-F238E27FC236}">
                <a16:creationId xmlns:a16="http://schemas.microsoft.com/office/drawing/2014/main" id="{7BE00C48-9DAC-3E9A-F99D-AC47919D3D2E}"/>
              </a:ext>
            </a:extLst>
          </p:cNvPr>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BB39E303-CFDB-4060-ABBB-A07E98FF84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710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5243D-09FE-CF55-9E5E-C981EA96C5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BA0540-09F1-5EE1-DEF9-E41E1BE8703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3C03434-0410-216E-B5EB-FD964E4AFB2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77343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024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We’ll be looking at one use case though. TLS. This shows the TLS handshake (blue boxes) and an abstract of what is needed to be done in the TLS handshake before we start sending encrypted application data.</a:t>
            </a:r>
          </a:p>
          <a:p>
            <a:pPr marL="228600" indent="-228600">
              <a:buAutoNum type="arabicPeriod"/>
            </a:pPr>
            <a:r>
              <a:rPr lang="en-GB" dirty="0"/>
              <a:t>Authenticate. The TLS server (and sometimes the TLS client as well) will have a certificate that needs to be validated by the other side. This uses PKI cryptography to assert we are talking to who we expect to and that we trust them.</a:t>
            </a:r>
          </a:p>
          <a:p>
            <a:pPr marL="228600" indent="-228600">
              <a:buAutoNum type="arabicPeriod"/>
            </a:pPr>
            <a:r>
              <a:rPr lang="en-GB" dirty="0"/>
              <a:t>Key Exchange. This is where we exchange the key we will be using for the encrypting the application data. We want to use a symmetric algorithm like AES for this as it is performant but we need to exchange a unique symmetric key. This step achieves that. Commonly it is done using Diffie-Helmen.</a:t>
            </a:r>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3BC57BA9-6413-4C50-9039-73005EB0695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4617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So 7 years to go, why should anyone care now. </a:t>
            </a:r>
          </a:p>
          <a:p>
            <a:endParaRPr lang="en-GB" dirty="0"/>
          </a:p>
          <a:p>
            <a:r>
              <a:rPr lang="en-GB" dirty="0"/>
              <a:t>Well attacks will always go for the weakest part of a system. And we if we look at the TLS handshake the asymmetric part is the weakest. Unfortunately, the way that encryption works is that if you know the key you can decrypt and as part of the TLS handshake shares the key we could attack this key share to obtain the key and read data.</a:t>
            </a:r>
          </a:p>
          <a:p>
            <a:endParaRPr lang="en-GB" dirty="0"/>
          </a:p>
          <a:p>
            <a:r>
              <a:rPr lang="en-GB" dirty="0"/>
              <a:t>So TLS handshakes today would be weak against Quantum Computers because we could either:</a:t>
            </a:r>
          </a:p>
          <a:p>
            <a:pPr marL="171450" indent="-171450">
              <a:buFont typeface="Arial" panose="020B0604020202020204" pitchFamily="34" charset="0"/>
              <a:buChar char="•"/>
            </a:pPr>
            <a:r>
              <a:rPr lang="en-GB" dirty="0"/>
              <a:t>Attack the Authentication stage to impersonate someone </a:t>
            </a:r>
          </a:p>
          <a:p>
            <a:pPr marL="171450" indent="-171450">
              <a:buFont typeface="Arial" panose="020B0604020202020204" pitchFamily="34" charset="0"/>
              <a:buChar char="•"/>
            </a:pPr>
            <a:r>
              <a:rPr lang="en-GB" dirty="0"/>
              <a:t>Attack the key exchange stage to be able to read/modify encrypted data.</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But all of this requires a quantum computer to exists! So why care now?</a:t>
            </a:r>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3BC57BA9-6413-4C50-9039-73005EB0695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2966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Because let’s assume someone just listens to all the TLS communication in the world. </a:t>
            </a:r>
          </a:p>
          <a:p>
            <a:r>
              <a:rPr lang="en-GB" dirty="0"/>
              <a:t>It’s easy to see when a TLS handshake happens and the data that is transmitted after. So, we could store all of that in a data vault.</a:t>
            </a:r>
          </a:p>
          <a:p>
            <a:r>
              <a:rPr lang="en-GB" dirty="0"/>
              <a:t>Then 7 years time, we run it through a quantum computer and get the key to decrypt it.</a:t>
            </a:r>
          </a:p>
          <a:p>
            <a:endParaRPr lang="en-GB" dirty="0"/>
          </a:p>
          <a:p>
            <a:r>
              <a:rPr lang="en-GB" dirty="0"/>
              <a:t>Harvest Now, Decrypt later.</a:t>
            </a:r>
          </a:p>
          <a:p>
            <a:endParaRPr lang="en-GB" dirty="0"/>
          </a:p>
          <a:p>
            <a:r>
              <a:rPr lang="en-GB" dirty="0"/>
              <a:t>Does this matter? Well that depends on your data. For me personally, probably not? My credit card numbers will expire in a few years. I don’t send anything that in 7 years will be relevant still. But some companies and industries do care. 7 Years is a short time. Their data will be relevant and it needs to be protected.</a:t>
            </a:r>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3BC57BA9-6413-4C50-9039-73005EB0695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1796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908046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So we’re doomed. But what has been happening to protect this?</a:t>
            </a:r>
          </a:p>
          <a:p>
            <a:endParaRPr lang="en-GB" dirty="0"/>
          </a:p>
          <a:p>
            <a:r>
              <a:rPr lang="en-GB" dirty="0"/>
              <a:t>NIST has a dedicated page for PQC. They started work in </a:t>
            </a:r>
            <a:r>
              <a:rPr lang="en-GB"/>
              <a:t>2016. </a:t>
            </a:r>
            <a:endParaRPr lang="en-GB"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BB39E303-CFDB-4060-ABBB-A07E98FF84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64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Here are what the algorithms protect.</a:t>
            </a:r>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3BC57BA9-6413-4C50-9039-73005EB0695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4448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As slide</a:t>
            </a:r>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3BC57BA9-6413-4C50-9039-73005EB0695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8975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https://blog.google/innovation-and-ai/technology/safety-security/cryptography-migration-timeline/ </a:t>
            </a:r>
          </a:p>
          <a:p>
            <a:pPr marL="171450" indent="-171450">
              <a:buFont typeface="Arial" panose="020B0604020202020204" pitchFamily="34" charset="0"/>
              <a:buChar char="•"/>
            </a:pPr>
            <a:r>
              <a:rPr lang="en-GB" dirty="0"/>
              <a:t>https://blog.cloudflare.com/post-quantum-roadmap/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But this is not limited to just IBM saying it, industries, governments, the white house, </a:t>
            </a:r>
            <a:r>
              <a:rPr lang="en-GB" dirty="0" err="1"/>
              <a:t>cloudflare</a:t>
            </a:r>
            <a:r>
              <a:rPr lang="en-GB" dirty="0"/>
              <a:t>, google etc are all pushing for PQC migration at a timely speed to help protect systems.</a:t>
            </a:r>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3BC57BA9-6413-4C50-9039-73005EB0695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3026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B66EAFC6-C3E6-9B74-4AB9-9C88055C97FA}"/>
            </a:ext>
          </a:extLst>
        </p:cNvPr>
        <p:cNvGrpSpPr/>
        <p:nvPr/>
      </p:nvGrpSpPr>
      <p:grpSpPr>
        <a:xfrm>
          <a:off x="0" y="0"/>
          <a:ext cx="0" cy="0"/>
          <a:chOff x="0" y="0"/>
          <a:chExt cx="0" cy="0"/>
        </a:xfrm>
      </p:grpSpPr>
      <p:sp>
        <p:nvSpPr>
          <p:cNvPr id="96" name="Google Shape;96;g13360bd641e_6_207:notes">
            <a:extLst>
              <a:ext uri="{FF2B5EF4-FFF2-40B4-BE49-F238E27FC236}">
                <a16:creationId xmlns:a16="http://schemas.microsoft.com/office/drawing/2014/main" id="{09B709BD-7BEA-6E8D-5402-A194824DD38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g13360bd641e_6_207:notes">
            <a:extLst>
              <a:ext uri="{FF2B5EF4-FFF2-40B4-BE49-F238E27FC236}">
                <a16:creationId xmlns:a16="http://schemas.microsoft.com/office/drawing/2014/main" id="{AFA0A228-FE58-8EC4-2DDB-18734EC261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28950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3360bd641e_6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13360bd641e_6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aption 1" preserve="1">
  <p:cSld name="Caption 1">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1682589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ption 2" preserve="1">
  <p:cSld name="Caption 2">
    <p:bg>
      <p:bgPr>
        <a:blipFill>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484228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reserve="1">
  <p:cSld name="Blank">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24"/>
          <p:cNvSpPr txBox="1">
            <a:spLocks noGrp="1"/>
          </p:cNvSpPr>
          <p:nvPr>
            <p:ph type="sldNum" idx="12"/>
          </p:nvPr>
        </p:nvSpPr>
        <p:spPr>
          <a:xfrm>
            <a:off x="8459011" y="46363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159961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C9FD68-49FF-90D7-7E5A-2A22C94EC2A9}"/>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3" name="Slide Number Placeholder 2">
            <a:extLst>
              <a:ext uri="{FF2B5EF4-FFF2-40B4-BE49-F238E27FC236}">
                <a16:creationId xmlns:a16="http://schemas.microsoft.com/office/drawing/2014/main" id="{BD5B60F6-0902-2ED8-4B12-CB3E618A6521}"/>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31383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7736B4-5B6C-EBF1-4E42-B0E74D138192}"/>
              </a:ext>
            </a:extLst>
          </p:cNvPr>
          <p:cNvPicPr>
            <a:picLocks noChangeAspect="1"/>
          </p:cNvPicPr>
          <p:nvPr userDrawn="1"/>
        </p:nvPicPr>
        <p:blipFill>
          <a:blip r:embed="rId2"/>
          <a:stretch>
            <a:fillRect/>
          </a:stretch>
        </p:blipFill>
        <p:spPr>
          <a:xfrm>
            <a:off x="-396" y="-223"/>
            <a:ext cx="9144396" cy="5143723"/>
          </a:xfrm>
          <a:prstGeom prst="rect">
            <a:avLst/>
          </a:prstGeom>
        </p:spPr>
      </p:pic>
      <p:sp>
        <p:nvSpPr>
          <p:cNvPr id="3" name="Slide Number Placeholder 2">
            <a:extLst>
              <a:ext uri="{FF2B5EF4-FFF2-40B4-BE49-F238E27FC236}">
                <a16:creationId xmlns:a16="http://schemas.microsoft.com/office/drawing/2014/main" id="{333452C1-141D-056A-203E-54DF8C49BAB4}"/>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268205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52EC1A9-ED4B-04D5-A4AB-7CF9E382D4FC}"/>
              </a:ext>
            </a:extLst>
          </p:cNvPr>
          <p:cNvPicPr>
            <a:picLocks noChangeAspect="1"/>
          </p:cNvPicPr>
          <p:nvPr userDrawn="1"/>
        </p:nvPicPr>
        <p:blipFill>
          <a:blip r:embed="rId2"/>
          <a:stretch>
            <a:fillRect/>
          </a:stretch>
        </p:blipFill>
        <p:spPr>
          <a:xfrm>
            <a:off x="0" y="-223"/>
            <a:ext cx="9144000" cy="5143500"/>
          </a:xfrm>
          <a:prstGeom prst="rect">
            <a:avLst/>
          </a:prstGeom>
        </p:spPr>
      </p:pic>
      <p:sp>
        <p:nvSpPr>
          <p:cNvPr id="3" name="Slide Number Placeholder 2">
            <a:extLst>
              <a:ext uri="{FF2B5EF4-FFF2-40B4-BE49-F238E27FC236}">
                <a16:creationId xmlns:a16="http://schemas.microsoft.com/office/drawing/2014/main" id="{4221D9C7-0561-A4E8-A4AE-A6F1C49EE610}"/>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09611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BF7FFB-9D9F-E3D4-4894-40D7CB715987}"/>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3" name="Slide Number Placeholder 2">
            <a:extLst>
              <a:ext uri="{FF2B5EF4-FFF2-40B4-BE49-F238E27FC236}">
                <a16:creationId xmlns:a16="http://schemas.microsoft.com/office/drawing/2014/main" id="{85F06E4C-C028-233E-0102-7785CDD136F6}"/>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765176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7D80D4-F84F-754D-8D4D-A71EAC0AA787}"/>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3" name="Slide Number Placeholder 2">
            <a:extLst>
              <a:ext uri="{FF2B5EF4-FFF2-40B4-BE49-F238E27FC236}">
                <a16:creationId xmlns:a16="http://schemas.microsoft.com/office/drawing/2014/main" id="{CC4C9ABB-FE52-1EA0-5BE1-BF8F42B4FE73}"/>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476883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6C08B6-23DD-E4AC-F7EB-A5BA5177F92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3" name="Slide Number Placeholder 2">
            <a:extLst>
              <a:ext uri="{FF2B5EF4-FFF2-40B4-BE49-F238E27FC236}">
                <a16:creationId xmlns:a16="http://schemas.microsoft.com/office/drawing/2014/main" id="{2F066BD0-87E4-9A8D-E15D-9AC603DD8A8E}"/>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832259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9F1B1E-85A1-B5BC-AE15-B5CFE97EED4B}"/>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3" name="Slide Number Placeholder 2">
            <a:extLst>
              <a:ext uri="{FF2B5EF4-FFF2-40B4-BE49-F238E27FC236}">
                <a16:creationId xmlns:a16="http://schemas.microsoft.com/office/drawing/2014/main" id="{B589FF97-4F25-957C-11FE-7822A6B265AE}"/>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163679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11DE2F-D2BD-4077-1581-06A14AD04F39}"/>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3" name="Slide Number Placeholder 2">
            <a:extLst>
              <a:ext uri="{FF2B5EF4-FFF2-40B4-BE49-F238E27FC236}">
                <a16:creationId xmlns:a16="http://schemas.microsoft.com/office/drawing/2014/main" id="{28416D54-546F-1ED6-3556-0E492D8E26E0}"/>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4239229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84745-6877-DDEB-3138-F3D9F77116C4}"/>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2A95D09D-04C0-64AB-1CFE-8FF791B94631}"/>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16831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0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931623111"/>
      </p:ext>
    </p:extLst>
  </p:cSld>
  <p:clrMap bg1="lt1" tx1="dk1" bg2="dk2" tx2="lt2" accent1="accent1" accent2="accent2" accent3="accent3" accent4="accent4" accent5="accent5" accent6="accent6" hlink="hlink" folHlink="folHlink"/>
  <p:sldLayoutIdLst>
    <p:sldLayoutId id="2147484274" r:id="rId1"/>
    <p:sldLayoutId id="2147484275" r:id="rId2"/>
    <p:sldLayoutId id="2147484276" r:id="rId3"/>
    <p:sldLayoutId id="2147484280" r:id="rId4"/>
    <p:sldLayoutId id="2147484281" r:id="rId5"/>
    <p:sldLayoutId id="2147484288" r:id="rId6"/>
    <p:sldLayoutId id="2147484289" r:id="rId7"/>
    <p:sldLayoutId id="2147484290" r:id="rId8"/>
    <p:sldLayoutId id="2147484291" r:id="rId9"/>
    <p:sldLayoutId id="2147484292" r:id="rId10"/>
    <p:sldLayoutId id="2147484293" r:id="rId11"/>
    <p:sldLayoutId id="214748429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hyperlink" Target="https://mastodon.social/@robparkertech" TargetMode="External"/><Relationship Id="rId3" Type="http://schemas.openxmlformats.org/officeDocument/2006/relationships/slideLayout" Target="../slideLayouts/slideLayout8.xml"/><Relationship Id="rId7" Type="http://schemas.openxmlformats.org/officeDocument/2006/relationships/hyperlink" Target="https://www.linkedin.com/in/robert-parker-3403475a/" TargetMode="External"/><Relationship Id="rId12" Type="http://schemas.openxmlformats.org/officeDocument/2006/relationships/image" Target="../media/image1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png"/><Relationship Id="rId11" Type="http://schemas.openxmlformats.org/officeDocument/2006/relationships/image" Target="../media/image16.svg"/><Relationship Id="rId5" Type="http://schemas.openxmlformats.org/officeDocument/2006/relationships/image" Target="../media/image13.png"/><Relationship Id="rId10" Type="http://schemas.openxmlformats.org/officeDocument/2006/relationships/hyperlink" Target="mailto:parrobe@uk.ibm.com" TargetMode="External"/><Relationship Id="rId4" Type="http://schemas.openxmlformats.org/officeDocument/2006/relationships/notesSlide" Target="../notesSlides/notesSlide2.xml"/><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8.png"/><Relationship Id="rId7" Type="http://schemas.openxmlformats.org/officeDocument/2006/relationships/hyperlink" Target="https://mastodon.social/@robparkertech"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hyperlink" Target="https://www.linkedin.com/in/robert-parker-3403475a/" TargetMode="External"/><Relationship Id="rId4" Type="http://schemas.openxmlformats.org/officeDocument/2006/relationships/image" Target="../media/image14.png"/><Relationship Id="rId9" Type="http://schemas.openxmlformats.org/officeDocument/2006/relationships/hyperlink" Target="mailto:parrobe@uk.ibm.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8.jp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2.sv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3.jpg"/></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7226/25196"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hyperlink" Target="https://www.ibm.com/quantum/blog/large-scale-ftqc"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csrc.nist.gov/projects/post-quantum-cryptography"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2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g"/></Relationships>
</file>

<file path=ppt/slides/_rels/slide3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55.png"/><Relationship Id="rId7" Type="http://schemas.openxmlformats.org/officeDocument/2006/relationships/hyperlink" Target="https://mastodon.social/@robparkertech"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hyperlink" Target="https://www.linkedin.com/in/robert-parker-3403475a/" TargetMode="External"/><Relationship Id="rId10" Type="http://schemas.openxmlformats.org/officeDocument/2006/relationships/image" Target="../media/image56.png"/><Relationship Id="rId4" Type="http://schemas.openxmlformats.org/officeDocument/2006/relationships/image" Target="../media/image14.png"/><Relationship Id="rId9" Type="http://schemas.openxmlformats.org/officeDocument/2006/relationships/hyperlink" Target="mailto:parrobe@uk.ibm.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 2" title="Technicolor Lit Dots Forming Waves">
            <a:hlinkClick r:id="" action="ppaction://media"/>
            <a:extLst>
              <a:ext uri="{FF2B5EF4-FFF2-40B4-BE49-F238E27FC236}">
                <a16:creationId xmlns:a16="http://schemas.microsoft.com/office/drawing/2014/main" id="{6B8C6D26-14C3-140E-6C20-9BD90765C8C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1"/>
            <a:ext cx="9144001" cy="5143501"/>
          </a:xfrm>
          <a:prstGeom prst="rect">
            <a:avLst/>
          </a:prstGeom>
        </p:spPr>
      </p:pic>
      <p:sp>
        <p:nvSpPr>
          <p:cNvPr id="4" name="TextBox 3">
            <a:extLst>
              <a:ext uri="{FF2B5EF4-FFF2-40B4-BE49-F238E27FC236}">
                <a16:creationId xmlns:a16="http://schemas.microsoft.com/office/drawing/2014/main" id="{DE2FA15D-650A-FB59-01D2-7EAD398909C8}"/>
              </a:ext>
            </a:extLst>
          </p:cNvPr>
          <p:cNvSpPr txBox="1"/>
          <p:nvPr/>
        </p:nvSpPr>
        <p:spPr>
          <a:xfrm>
            <a:off x="148918" y="4415479"/>
            <a:ext cx="3877537" cy="584775"/>
          </a:xfrm>
          <a:prstGeom prst="rect">
            <a:avLst/>
          </a:prstGeom>
          <a:noFill/>
        </p:spPr>
        <p:txBody>
          <a:bodyPr wrap="square" rtlCol="0">
            <a:spAutoFit/>
          </a:bodyPr>
          <a:lstStyle/>
          <a:p>
            <a:r>
              <a:rPr lang="en-GB" sz="1600" dirty="0">
                <a:solidFill>
                  <a:schemeClr val="bg1"/>
                </a:solidFill>
              </a:rPr>
              <a:t>Rob Parker</a:t>
            </a:r>
          </a:p>
          <a:p>
            <a:r>
              <a:rPr lang="en-GB" sz="1600" dirty="0">
                <a:solidFill>
                  <a:schemeClr val="bg1"/>
                </a:solidFill>
              </a:rPr>
              <a:t>Security Architect, IBM MQ</a:t>
            </a:r>
          </a:p>
        </p:txBody>
      </p:sp>
      <p:grpSp>
        <p:nvGrpSpPr>
          <p:cNvPr id="5" name="Group 4">
            <a:extLst>
              <a:ext uri="{FF2B5EF4-FFF2-40B4-BE49-F238E27FC236}">
                <a16:creationId xmlns:a16="http://schemas.microsoft.com/office/drawing/2014/main" id="{D101B25A-A369-2AC0-3A20-4073DA875542}"/>
              </a:ext>
            </a:extLst>
          </p:cNvPr>
          <p:cNvGrpSpPr/>
          <p:nvPr/>
        </p:nvGrpSpPr>
        <p:grpSpPr>
          <a:xfrm>
            <a:off x="8852897" y="4789045"/>
            <a:ext cx="248366" cy="211209"/>
            <a:chOff x="3406298" y="4062455"/>
            <a:chExt cx="248366" cy="211209"/>
          </a:xfrm>
        </p:grpSpPr>
        <p:sp>
          <p:nvSpPr>
            <p:cNvPr id="6" name="Rectangle 5">
              <a:extLst>
                <a:ext uri="{FF2B5EF4-FFF2-40B4-BE49-F238E27FC236}">
                  <a16:creationId xmlns:a16="http://schemas.microsoft.com/office/drawing/2014/main" id="{19E4C90E-906F-908B-D83C-4CB98BC302E7}"/>
                </a:ext>
              </a:extLst>
            </p:cNvPr>
            <p:cNvSpPr/>
            <p:nvPr/>
          </p:nvSpPr>
          <p:spPr>
            <a:xfrm>
              <a:off x="3430400" y="4081612"/>
              <a:ext cx="175300" cy="1769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7" name="Picture 6">
              <a:extLst>
                <a:ext uri="{FF2B5EF4-FFF2-40B4-BE49-F238E27FC236}">
                  <a16:creationId xmlns:a16="http://schemas.microsoft.com/office/drawing/2014/main" id="{779323D0-3A65-4151-5AEF-50C78A30541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406298" y="4062455"/>
              <a:ext cx="248366" cy="211209"/>
            </a:xfrm>
            <a:prstGeom prst="rect">
              <a:avLst/>
            </a:prstGeom>
          </p:spPr>
        </p:pic>
      </p:grpSp>
      <p:sp>
        <p:nvSpPr>
          <p:cNvPr id="8" name="TextBox 7">
            <a:extLst>
              <a:ext uri="{FF2B5EF4-FFF2-40B4-BE49-F238E27FC236}">
                <a16:creationId xmlns:a16="http://schemas.microsoft.com/office/drawing/2014/main" id="{2C78AED9-A39D-FAB0-1079-6A36789F5562}"/>
              </a:ext>
            </a:extLst>
          </p:cNvPr>
          <p:cNvSpPr txBox="1"/>
          <p:nvPr/>
        </p:nvSpPr>
        <p:spPr>
          <a:xfrm>
            <a:off x="4497722" y="4738644"/>
            <a:ext cx="4312439" cy="261610"/>
          </a:xfrm>
          <a:prstGeom prst="rect">
            <a:avLst/>
          </a:prstGeom>
          <a:noFill/>
        </p:spPr>
        <p:txBody>
          <a:bodyPr wrap="square">
            <a:spAutoFit/>
          </a:bodyPr>
          <a:lstStyle/>
          <a:p>
            <a:pPr algn="r"/>
            <a:r>
              <a:rPr lang="en-GB" sz="1100" dirty="0">
                <a:solidFill>
                  <a:schemeClr val="bg1"/>
                </a:solidFill>
                <a:hlinkClick r:id="rId7">
                  <a:extLst>
                    <a:ext uri="{A12FA001-AC4F-418D-AE19-62706E023703}">
                      <ahyp:hlinkClr xmlns:ahyp="http://schemas.microsoft.com/office/drawing/2018/hyperlinkcolor" val="tx"/>
                    </a:ext>
                  </a:extLst>
                </a:hlinkClick>
              </a:rPr>
              <a:t>https://www.linkedin.com/in/robert-parker-3403475a/</a:t>
            </a:r>
            <a:r>
              <a:rPr lang="en-GB" sz="1100" dirty="0">
                <a:solidFill>
                  <a:schemeClr val="bg1"/>
                </a:solidFill>
              </a:rPr>
              <a:t> </a:t>
            </a:r>
          </a:p>
        </p:txBody>
      </p:sp>
      <p:sp>
        <p:nvSpPr>
          <p:cNvPr id="9" name="TextBox 8">
            <a:extLst>
              <a:ext uri="{FF2B5EF4-FFF2-40B4-BE49-F238E27FC236}">
                <a16:creationId xmlns:a16="http://schemas.microsoft.com/office/drawing/2014/main" id="{8623DEB0-CE80-6D94-C34E-9877F806B54B}"/>
              </a:ext>
            </a:extLst>
          </p:cNvPr>
          <p:cNvSpPr txBox="1"/>
          <p:nvPr/>
        </p:nvSpPr>
        <p:spPr>
          <a:xfrm>
            <a:off x="5451746" y="4407871"/>
            <a:ext cx="3358415" cy="261610"/>
          </a:xfrm>
          <a:prstGeom prst="rect">
            <a:avLst/>
          </a:prstGeom>
          <a:noFill/>
        </p:spPr>
        <p:txBody>
          <a:bodyPr wrap="square">
            <a:spAutoFit/>
          </a:bodyPr>
          <a:lstStyle/>
          <a:p>
            <a:pPr algn="r"/>
            <a:r>
              <a:rPr lang="en-GB" sz="1100" dirty="0">
                <a:solidFill>
                  <a:schemeClr val="bg1"/>
                </a:solidFill>
                <a:hlinkClick r:id="rId8">
                  <a:extLst>
                    <a:ext uri="{A12FA001-AC4F-418D-AE19-62706E023703}">
                      <ahyp:hlinkClr xmlns:ahyp="http://schemas.microsoft.com/office/drawing/2018/hyperlinkcolor" val="tx"/>
                    </a:ext>
                  </a:extLst>
                </a:hlinkClick>
              </a:rPr>
              <a:t>https://mastodon.social/@robparkertech</a:t>
            </a:r>
            <a:r>
              <a:rPr lang="en-GB" sz="1100" dirty="0">
                <a:solidFill>
                  <a:schemeClr val="bg1"/>
                </a:solidFill>
              </a:rPr>
              <a:t> </a:t>
            </a:r>
          </a:p>
        </p:txBody>
      </p:sp>
      <p:pic>
        <p:nvPicPr>
          <p:cNvPr id="10" name="Graphic 9" descr="Envelope with solid fill">
            <a:extLst>
              <a:ext uri="{FF2B5EF4-FFF2-40B4-BE49-F238E27FC236}">
                <a16:creationId xmlns:a16="http://schemas.microsoft.com/office/drawing/2014/main" id="{FD0B5C0C-EAF1-4EBA-F9E2-79446438A83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22616" y="4043392"/>
            <a:ext cx="321384" cy="284510"/>
          </a:xfrm>
          <a:prstGeom prst="rect">
            <a:avLst/>
          </a:prstGeom>
        </p:spPr>
      </p:pic>
      <p:sp>
        <p:nvSpPr>
          <p:cNvPr id="11" name="TextBox 10">
            <a:extLst>
              <a:ext uri="{FF2B5EF4-FFF2-40B4-BE49-F238E27FC236}">
                <a16:creationId xmlns:a16="http://schemas.microsoft.com/office/drawing/2014/main" id="{6D3667A5-82B9-6152-404A-94B79CE71918}"/>
              </a:ext>
            </a:extLst>
          </p:cNvPr>
          <p:cNvSpPr txBox="1"/>
          <p:nvPr/>
        </p:nvSpPr>
        <p:spPr>
          <a:xfrm>
            <a:off x="6652176" y="4043392"/>
            <a:ext cx="2157985" cy="261610"/>
          </a:xfrm>
          <a:prstGeom prst="rect">
            <a:avLst/>
          </a:prstGeom>
          <a:noFill/>
        </p:spPr>
        <p:txBody>
          <a:bodyPr wrap="square" rtlCol="0">
            <a:spAutoFit/>
          </a:bodyPr>
          <a:lstStyle/>
          <a:p>
            <a:pPr algn="r"/>
            <a:r>
              <a:rPr lang="en-GB" sz="1100" dirty="0">
                <a:solidFill>
                  <a:schemeClr val="bg1"/>
                </a:solidFill>
                <a:hlinkClick r:id="rId10">
                  <a:extLst>
                    <a:ext uri="{A12FA001-AC4F-418D-AE19-62706E023703}">
                      <ahyp:hlinkClr xmlns:ahyp="http://schemas.microsoft.com/office/drawing/2018/hyperlinkcolor" val="tx"/>
                    </a:ext>
                  </a:extLst>
                </a:hlinkClick>
              </a:rPr>
              <a:t>parrobe@uk.ibm.com</a:t>
            </a:r>
            <a:r>
              <a:rPr lang="en-GB" sz="1100" dirty="0">
                <a:solidFill>
                  <a:schemeClr val="bg1"/>
                </a:solidFill>
              </a:rPr>
              <a:t> </a:t>
            </a:r>
          </a:p>
        </p:txBody>
      </p:sp>
      <p:sp>
        <p:nvSpPr>
          <p:cNvPr id="12" name="TextBox 11">
            <a:extLst>
              <a:ext uri="{FF2B5EF4-FFF2-40B4-BE49-F238E27FC236}">
                <a16:creationId xmlns:a16="http://schemas.microsoft.com/office/drawing/2014/main" id="{B0D38FDF-590E-5219-C1C4-E6BA1416959F}"/>
              </a:ext>
            </a:extLst>
          </p:cNvPr>
          <p:cNvSpPr txBox="1"/>
          <p:nvPr/>
        </p:nvSpPr>
        <p:spPr>
          <a:xfrm>
            <a:off x="437745" y="143246"/>
            <a:ext cx="7900405" cy="1323439"/>
          </a:xfrm>
          <a:prstGeom prst="rect">
            <a:avLst/>
          </a:prstGeom>
          <a:noFill/>
        </p:spPr>
        <p:txBody>
          <a:bodyPr wrap="square" rtlCol="0">
            <a:spAutoFit/>
          </a:bodyPr>
          <a:lstStyle/>
          <a:p>
            <a:r>
              <a:rPr lang="en-GB" sz="4000" dirty="0">
                <a:ln>
                  <a:solidFill>
                    <a:schemeClr val="bg2"/>
                  </a:solidFill>
                </a:ln>
                <a:solidFill>
                  <a:schemeClr val="bg1"/>
                </a:solidFill>
                <a:effectLst>
                  <a:outerShdw blurRad="50800" dist="38100" dir="10800000" algn="r" rotWithShape="0">
                    <a:prstClr val="black">
                      <a:alpha val="40000"/>
                    </a:prstClr>
                  </a:outerShdw>
                </a:effectLst>
                <a:latin typeface="Amasis MT Pro Black" panose="02040A04050005020304" pitchFamily="18" charset="0"/>
                <a:ea typeface="ADLaM Display" panose="020F0502020204030204" pitchFamily="2" charset="0"/>
                <a:cs typeface="ADLaM Display" panose="020F0502020204030204" pitchFamily="2" charset="0"/>
              </a:rPr>
              <a:t>The quantum threat is here... Is your messaging ready?</a:t>
            </a:r>
          </a:p>
        </p:txBody>
      </p:sp>
      <p:pic>
        <p:nvPicPr>
          <p:cNvPr id="14" name="Graphic 13">
            <a:extLst>
              <a:ext uri="{FF2B5EF4-FFF2-40B4-BE49-F238E27FC236}">
                <a16:creationId xmlns:a16="http://schemas.microsoft.com/office/drawing/2014/main" id="{3ED98B1D-E19E-E073-28E5-80D220B066F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54255" y="4428973"/>
            <a:ext cx="248365" cy="261611"/>
          </a:xfrm>
          <a:prstGeom prst="rect">
            <a:avLst/>
          </a:prstGeom>
        </p:spPr>
      </p:pic>
      <p:pic>
        <p:nvPicPr>
          <p:cNvPr id="16" name="Picture 15">
            <a:extLst>
              <a:ext uri="{FF2B5EF4-FFF2-40B4-BE49-F238E27FC236}">
                <a16:creationId xmlns:a16="http://schemas.microsoft.com/office/drawing/2014/main" id="{41446F99-5234-DC79-E4F9-6957B9F6B34A}"/>
              </a:ext>
            </a:extLst>
          </p:cNvPr>
          <p:cNvPicPr>
            <a:picLocks noChangeAspect="1"/>
          </p:cNvPicPr>
          <p:nvPr/>
        </p:nvPicPr>
        <p:blipFill>
          <a:blip r:embed="rId12"/>
          <a:stretch>
            <a:fillRect/>
          </a:stretch>
        </p:blipFill>
        <p:spPr>
          <a:xfrm>
            <a:off x="3671901" y="4327902"/>
            <a:ext cx="1206846" cy="776770"/>
          </a:xfrm>
          <a:prstGeom prst="rect">
            <a:avLst/>
          </a:prstGeom>
        </p:spPr>
      </p:pic>
    </p:spTree>
    <p:extLst>
      <p:ext uri="{BB962C8B-B14F-4D97-AF65-F5344CB8AC3E}">
        <p14:creationId xmlns:p14="http://schemas.microsoft.com/office/powerpoint/2010/main" val="332420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06">
          <a:extLst>
            <a:ext uri="{FF2B5EF4-FFF2-40B4-BE49-F238E27FC236}">
              <a16:creationId xmlns:a16="http://schemas.microsoft.com/office/drawing/2014/main" id="{F67E7B76-8809-9779-F8BD-59E432F44E6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D6434D-9FAB-DFC7-A83B-9CAC51431E23}"/>
              </a:ext>
            </a:extLst>
          </p:cNvPr>
          <p:cNvSpPr txBox="1"/>
          <p:nvPr/>
        </p:nvSpPr>
        <p:spPr>
          <a:xfrm>
            <a:off x="88933" y="4469482"/>
            <a:ext cx="3877537" cy="584775"/>
          </a:xfrm>
          <a:prstGeom prst="rect">
            <a:avLst/>
          </a:prstGeom>
          <a:noFill/>
        </p:spPr>
        <p:txBody>
          <a:bodyPr wrap="square" rtlCol="0">
            <a:spAutoFit/>
          </a:bodyPr>
          <a:lstStyle/>
          <a:p>
            <a:r>
              <a:rPr lang="en-GB" sz="1600" dirty="0">
                <a:solidFill>
                  <a:schemeClr val="bg1"/>
                </a:solidFill>
                <a:latin typeface="Amasis MT Pro Black" panose="02040A04050005020304" pitchFamily="18" charset="0"/>
              </a:rPr>
              <a:t>Rob Parker</a:t>
            </a:r>
          </a:p>
          <a:p>
            <a:r>
              <a:rPr lang="en-GB" sz="1600" dirty="0">
                <a:solidFill>
                  <a:schemeClr val="bg1"/>
                </a:solidFill>
                <a:latin typeface="Amasis MT Pro Black" panose="02040A04050005020304" pitchFamily="18" charset="0"/>
              </a:rPr>
              <a:t>Security Architect, IBM MQ</a:t>
            </a:r>
          </a:p>
        </p:txBody>
      </p:sp>
      <p:grpSp>
        <p:nvGrpSpPr>
          <p:cNvPr id="13" name="Group 12">
            <a:extLst>
              <a:ext uri="{FF2B5EF4-FFF2-40B4-BE49-F238E27FC236}">
                <a16:creationId xmlns:a16="http://schemas.microsoft.com/office/drawing/2014/main" id="{84C39FD0-A925-0B5B-A643-C847883740BD}"/>
              </a:ext>
            </a:extLst>
          </p:cNvPr>
          <p:cNvGrpSpPr/>
          <p:nvPr/>
        </p:nvGrpSpPr>
        <p:grpSpPr>
          <a:xfrm>
            <a:off x="8806701" y="4817847"/>
            <a:ext cx="248366" cy="211209"/>
            <a:chOff x="3406298" y="4062455"/>
            <a:chExt cx="248366" cy="211209"/>
          </a:xfrm>
        </p:grpSpPr>
        <p:sp>
          <p:nvSpPr>
            <p:cNvPr id="12" name="Rectangle 11">
              <a:extLst>
                <a:ext uri="{FF2B5EF4-FFF2-40B4-BE49-F238E27FC236}">
                  <a16:creationId xmlns:a16="http://schemas.microsoft.com/office/drawing/2014/main" id="{2DF66A66-BEB3-D5CB-433E-C4E3BBD3AC36}"/>
                </a:ext>
              </a:extLst>
            </p:cNvPr>
            <p:cNvSpPr/>
            <p:nvPr/>
          </p:nvSpPr>
          <p:spPr>
            <a:xfrm>
              <a:off x="3430400" y="4081612"/>
              <a:ext cx="175300" cy="1769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latin typeface="Amasis MT Pro Black" panose="02040A04050005020304" pitchFamily="18" charset="0"/>
              </a:endParaRPr>
            </a:p>
          </p:txBody>
        </p:sp>
        <p:pic>
          <p:nvPicPr>
            <p:cNvPr id="4" name="Picture 3">
              <a:extLst>
                <a:ext uri="{FF2B5EF4-FFF2-40B4-BE49-F238E27FC236}">
                  <a16:creationId xmlns:a16="http://schemas.microsoft.com/office/drawing/2014/main" id="{6F6F7566-2837-7070-7BAA-50659ABD7C5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06298" y="4062455"/>
              <a:ext cx="248366" cy="211209"/>
            </a:xfrm>
            <a:prstGeom prst="rect">
              <a:avLst/>
            </a:prstGeom>
          </p:spPr>
        </p:pic>
      </p:grpSp>
      <p:sp>
        <p:nvSpPr>
          <p:cNvPr id="5" name="TextBox 4">
            <a:extLst>
              <a:ext uri="{FF2B5EF4-FFF2-40B4-BE49-F238E27FC236}">
                <a16:creationId xmlns:a16="http://schemas.microsoft.com/office/drawing/2014/main" id="{97F96A5E-2614-DBF9-97E6-E18B5BA2E8F6}"/>
              </a:ext>
            </a:extLst>
          </p:cNvPr>
          <p:cNvSpPr txBox="1"/>
          <p:nvPr/>
        </p:nvSpPr>
        <p:spPr>
          <a:xfrm>
            <a:off x="4437737" y="4792647"/>
            <a:ext cx="4312439" cy="261610"/>
          </a:xfrm>
          <a:prstGeom prst="rect">
            <a:avLst/>
          </a:prstGeom>
          <a:noFill/>
        </p:spPr>
        <p:txBody>
          <a:bodyPr wrap="square">
            <a:spAutoFit/>
          </a:bodyPr>
          <a:lstStyle/>
          <a:p>
            <a:pPr algn="r"/>
            <a:r>
              <a:rPr lang="en-GB" sz="1100" dirty="0">
                <a:solidFill>
                  <a:schemeClr val="bg1"/>
                </a:solidFill>
                <a:latin typeface="Amasis MT Pro Black" panose="02040A04050005020304" pitchFamily="18" charset="0"/>
                <a:hlinkClick r:id="rId5">
                  <a:extLst>
                    <a:ext uri="{A12FA001-AC4F-418D-AE19-62706E023703}">
                      <ahyp:hlinkClr xmlns:ahyp="http://schemas.microsoft.com/office/drawing/2018/hyperlinkcolor" val="tx"/>
                    </a:ext>
                  </a:extLst>
                </a:hlinkClick>
              </a:rPr>
              <a:t>https://www.linkedin.com/in/robert-parker-3403475a/</a:t>
            </a:r>
            <a:r>
              <a:rPr lang="en-GB" sz="1100" dirty="0">
                <a:solidFill>
                  <a:schemeClr val="bg1"/>
                </a:solidFill>
                <a:latin typeface="Amasis MT Pro Black" panose="02040A04050005020304" pitchFamily="18" charset="0"/>
              </a:rPr>
              <a:t> </a:t>
            </a:r>
          </a:p>
        </p:txBody>
      </p:sp>
      <p:pic>
        <p:nvPicPr>
          <p:cNvPr id="7" name="Graphic 6">
            <a:extLst>
              <a:ext uri="{FF2B5EF4-FFF2-40B4-BE49-F238E27FC236}">
                <a16:creationId xmlns:a16="http://schemas.microsoft.com/office/drawing/2014/main" id="{857AD7EE-2BDC-3C10-1346-ADB83DFCF21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02486" y="4463492"/>
            <a:ext cx="248365" cy="261611"/>
          </a:xfrm>
          <a:prstGeom prst="rect">
            <a:avLst/>
          </a:prstGeom>
        </p:spPr>
      </p:pic>
      <p:sp>
        <p:nvSpPr>
          <p:cNvPr id="8" name="TextBox 7">
            <a:extLst>
              <a:ext uri="{FF2B5EF4-FFF2-40B4-BE49-F238E27FC236}">
                <a16:creationId xmlns:a16="http://schemas.microsoft.com/office/drawing/2014/main" id="{B2256BB0-FD9C-84FD-82EC-ED9ED6E9ABD7}"/>
              </a:ext>
            </a:extLst>
          </p:cNvPr>
          <p:cNvSpPr txBox="1"/>
          <p:nvPr/>
        </p:nvSpPr>
        <p:spPr>
          <a:xfrm>
            <a:off x="5391761" y="4461874"/>
            <a:ext cx="3358415" cy="261610"/>
          </a:xfrm>
          <a:prstGeom prst="rect">
            <a:avLst/>
          </a:prstGeom>
          <a:noFill/>
        </p:spPr>
        <p:txBody>
          <a:bodyPr wrap="square">
            <a:spAutoFit/>
          </a:bodyPr>
          <a:lstStyle/>
          <a:p>
            <a:pPr algn="r"/>
            <a:r>
              <a:rPr lang="en-GB" sz="1100" dirty="0">
                <a:solidFill>
                  <a:schemeClr val="bg1"/>
                </a:solidFill>
                <a:latin typeface="Amasis MT Pro Black" panose="02040A04050005020304" pitchFamily="18" charset="0"/>
                <a:hlinkClick r:id="rId7">
                  <a:extLst>
                    <a:ext uri="{A12FA001-AC4F-418D-AE19-62706E023703}">
                      <ahyp:hlinkClr xmlns:ahyp="http://schemas.microsoft.com/office/drawing/2018/hyperlinkcolor" val="tx"/>
                    </a:ext>
                  </a:extLst>
                </a:hlinkClick>
              </a:rPr>
              <a:t>https://mastodon.social/@robparkertech</a:t>
            </a:r>
            <a:r>
              <a:rPr lang="en-GB" sz="1100" dirty="0">
                <a:solidFill>
                  <a:schemeClr val="bg1"/>
                </a:solidFill>
                <a:latin typeface="Amasis MT Pro Black" panose="02040A04050005020304" pitchFamily="18" charset="0"/>
              </a:rPr>
              <a:t> </a:t>
            </a:r>
          </a:p>
        </p:txBody>
      </p:sp>
      <p:pic>
        <p:nvPicPr>
          <p:cNvPr id="10" name="Graphic 9" descr="Envelope with solid fill">
            <a:extLst>
              <a:ext uri="{FF2B5EF4-FFF2-40B4-BE49-F238E27FC236}">
                <a16:creationId xmlns:a16="http://schemas.microsoft.com/office/drawing/2014/main" id="{9903E95D-407B-AB5F-A906-CAC01B392F6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62631" y="4097395"/>
            <a:ext cx="321384" cy="284510"/>
          </a:xfrm>
          <a:prstGeom prst="rect">
            <a:avLst/>
          </a:prstGeom>
        </p:spPr>
      </p:pic>
      <p:sp>
        <p:nvSpPr>
          <p:cNvPr id="11" name="TextBox 10">
            <a:extLst>
              <a:ext uri="{FF2B5EF4-FFF2-40B4-BE49-F238E27FC236}">
                <a16:creationId xmlns:a16="http://schemas.microsoft.com/office/drawing/2014/main" id="{D4568935-C33A-B346-5C46-0308881D7513}"/>
              </a:ext>
            </a:extLst>
          </p:cNvPr>
          <p:cNvSpPr txBox="1"/>
          <p:nvPr/>
        </p:nvSpPr>
        <p:spPr>
          <a:xfrm>
            <a:off x="6592191" y="4097395"/>
            <a:ext cx="2157985" cy="261610"/>
          </a:xfrm>
          <a:prstGeom prst="rect">
            <a:avLst/>
          </a:prstGeom>
          <a:noFill/>
        </p:spPr>
        <p:txBody>
          <a:bodyPr wrap="square" rtlCol="0">
            <a:spAutoFit/>
          </a:bodyPr>
          <a:lstStyle/>
          <a:p>
            <a:pPr algn="r"/>
            <a:r>
              <a:rPr lang="en-GB" sz="1100" dirty="0">
                <a:solidFill>
                  <a:schemeClr val="bg1"/>
                </a:solidFill>
                <a:latin typeface="Amasis MT Pro Black" panose="02040A04050005020304" pitchFamily="18" charset="0"/>
                <a:hlinkClick r:id="rId9">
                  <a:extLst>
                    <a:ext uri="{A12FA001-AC4F-418D-AE19-62706E023703}">
                      <ahyp:hlinkClr xmlns:ahyp="http://schemas.microsoft.com/office/drawing/2018/hyperlinkcolor" val="tx"/>
                    </a:ext>
                  </a:extLst>
                </a:hlinkClick>
              </a:rPr>
              <a:t>parrobe@uk.ibm.com</a:t>
            </a:r>
            <a:r>
              <a:rPr lang="en-GB" sz="1100" dirty="0">
                <a:solidFill>
                  <a:schemeClr val="bg1"/>
                </a:solidFill>
                <a:latin typeface="Amasis MT Pro Black" panose="02040A04050005020304" pitchFamily="18" charset="0"/>
              </a:rPr>
              <a:t> </a:t>
            </a:r>
          </a:p>
        </p:txBody>
      </p:sp>
      <p:sp>
        <p:nvSpPr>
          <p:cNvPr id="16" name="TextBox 15">
            <a:extLst>
              <a:ext uri="{FF2B5EF4-FFF2-40B4-BE49-F238E27FC236}">
                <a16:creationId xmlns:a16="http://schemas.microsoft.com/office/drawing/2014/main" id="{0F557E8C-75E9-C058-4F06-6756FCECE998}"/>
              </a:ext>
            </a:extLst>
          </p:cNvPr>
          <p:cNvSpPr txBox="1"/>
          <p:nvPr/>
        </p:nvSpPr>
        <p:spPr>
          <a:xfrm>
            <a:off x="377760" y="1659225"/>
            <a:ext cx="7900405" cy="1323439"/>
          </a:xfrm>
          <a:prstGeom prst="rect">
            <a:avLst/>
          </a:prstGeom>
          <a:noFill/>
        </p:spPr>
        <p:txBody>
          <a:bodyPr wrap="square" rtlCol="0">
            <a:spAutoFit/>
          </a:bodyPr>
          <a:lstStyle/>
          <a:p>
            <a:r>
              <a:rPr lang="en-GB" sz="4000" dirty="0">
                <a:ln>
                  <a:solidFill>
                    <a:schemeClr val="bg2"/>
                  </a:solidFill>
                </a:ln>
                <a:solidFill>
                  <a:schemeClr val="bg1"/>
                </a:solidFill>
                <a:effectLst>
                  <a:outerShdw blurRad="50800" dist="38100" dir="10800000" algn="r" rotWithShape="0">
                    <a:prstClr val="black">
                      <a:alpha val="40000"/>
                    </a:prstClr>
                  </a:outerShdw>
                </a:effectLst>
                <a:latin typeface="Amasis MT Pro Black" panose="02040A04050005020304" pitchFamily="18" charset="0"/>
                <a:ea typeface="ADLaM Display" panose="020F0502020204030204" pitchFamily="2" charset="0"/>
                <a:cs typeface="ADLaM Display" panose="020F0502020204030204" pitchFamily="2" charset="0"/>
              </a:rPr>
              <a:t>The quantum threat is here... Is your messaging ready?</a:t>
            </a:r>
          </a:p>
        </p:txBody>
      </p:sp>
    </p:spTree>
    <p:extLst>
      <p:ext uri="{BB962C8B-B14F-4D97-AF65-F5344CB8AC3E}">
        <p14:creationId xmlns:p14="http://schemas.microsoft.com/office/powerpoint/2010/main" val="663511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a:extLst>
            <a:ext uri="{FF2B5EF4-FFF2-40B4-BE49-F238E27FC236}">
              <a16:creationId xmlns:a16="http://schemas.microsoft.com/office/drawing/2014/main" id="{400A917D-2950-5549-DD7F-A7AE60C719B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1539FC-FC82-9DA0-4467-A8861D3ACF58}"/>
              </a:ext>
            </a:extLst>
          </p:cNvPr>
          <p:cNvSpPr txBox="1"/>
          <p:nvPr/>
        </p:nvSpPr>
        <p:spPr>
          <a:xfrm>
            <a:off x="315068" y="395796"/>
            <a:ext cx="7056280" cy="707886"/>
          </a:xfrm>
          <a:prstGeom prst="rect">
            <a:avLst/>
          </a:prstGeom>
          <a:noFill/>
        </p:spPr>
        <p:txBody>
          <a:bodyPr wrap="square" rtlCol="0">
            <a:spAutoFit/>
          </a:bodyPr>
          <a:lstStyle/>
          <a:p>
            <a:r>
              <a:rPr lang="en-GB" sz="40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Who am i?</a:t>
            </a:r>
          </a:p>
        </p:txBody>
      </p:sp>
      <p:pic>
        <p:nvPicPr>
          <p:cNvPr id="9" name="Picture 8">
            <a:extLst>
              <a:ext uri="{FF2B5EF4-FFF2-40B4-BE49-F238E27FC236}">
                <a16:creationId xmlns:a16="http://schemas.microsoft.com/office/drawing/2014/main" id="{F5BAB915-CD28-7F91-8F1C-35901F59A6BF}"/>
              </a:ext>
            </a:extLst>
          </p:cNvPr>
          <p:cNvPicPr>
            <a:picLocks noChangeAspect="1"/>
          </p:cNvPicPr>
          <p:nvPr/>
        </p:nvPicPr>
        <p:blipFill>
          <a:blip r:embed="rId4"/>
          <a:srcRect t="397" b="397"/>
          <a:stretch/>
        </p:blipFill>
        <p:spPr>
          <a:xfrm>
            <a:off x="761911" y="1769050"/>
            <a:ext cx="2194147" cy="21767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a:extLst>
              <a:ext uri="{FF2B5EF4-FFF2-40B4-BE49-F238E27FC236}">
                <a16:creationId xmlns:a16="http://schemas.microsoft.com/office/drawing/2014/main" id="{B9D91503-DEC9-B692-12AF-7BF292E9BB8E}"/>
              </a:ext>
            </a:extLst>
          </p:cNvPr>
          <p:cNvSpPr txBox="1"/>
          <p:nvPr/>
        </p:nvSpPr>
        <p:spPr>
          <a:xfrm>
            <a:off x="3230403" y="2120348"/>
            <a:ext cx="5060329" cy="1754326"/>
          </a:xfrm>
          <a:prstGeom prst="rect">
            <a:avLst/>
          </a:prstGeom>
          <a:noFill/>
        </p:spPr>
        <p:txBody>
          <a:bodyPr wrap="square" rtlCol="0">
            <a:spAutoFit/>
          </a:bodyPr>
          <a:lstStyle/>
          <a:p>
            <a:pPr marL="342900" indent="-342900">
              <a:buClr>
                <a:schemeClr val="bg1"/>
              </a:buClr>
              <a:buFont typeface="Arial" panose="020B0604020202020204" pitchFamily="34" charset="0"/>
              <a:buChar char="•"/>
            </a:pPr>
            <a:r>
              <a:rPr lang="en-GB" sz="1800" dirty="0">
                <a:solidFill>
                  <a:schemeClr val="bg1"/>
                </a:solidFill>
                <a:latin typeface="Amasis MT Pro Black" panose="02040A04050005020304" pitchFamily="18" charset="0"/>
              </a:rPr>
              <a:t>Joined IBM MQ in 2012</a:t>
            </a:r>
          </a:p>
          <a:p>
            <a:pPr marL="342900" indent="-342900">
              <a:buClr>
                <a:schemeClr val="bg1"/>
              </a:buClr>
              <a:buFont typeface="Arial" panose="020B0604020202020204" pitchFamily="34" charset="0"/>
              <a:buChar char="•"/>
            </a:pPr>
            <a:r>
              <a:rPr lang="en-GB" sz="1800" dirty="0">
                <a:solidFill>
                  <a:schemeClr val="bg1"/>
                </a:solidFill>
                <a:latin typeface="Amasis MT Pro Black" panose="02040A04050005020304" pitchFamily="18" charset="0"/>
              </a:rPr>
              <a:t>Worked on security, containers, cloud.</a:t>
            </a:r>
          </a:p>
          <a:p>
            <a:pPr marL="342900" indent="-342900">
              <a:buClr>
                <a:schemeClr val="bg1"/>
              </a:buClr>
              <a:buFont typeface="Arial" panose="020B0604020202020204" pitchFamily="34" charset="0"/>
              <a:buChar char="•"/>
            </a:pPr>
            <a:r>
              <a:rPr lang="en-GB" sz="1800" dirty="0">
                <a:solidFill>
                  <a:schemeClr val="bg1"/>
                </a:solidFill>
                <a:latin typeface="Amasis MT Pro Black" panose="02040A04050005020304" pitchFamily="18" charset="0"/>
              </a:rPr>
              <a:t>Appointed Security Architect for IBM MQ in 2018</a:t>
            </a:r>
          </a:p>
          <a:p>
            <a:pPr marL="342900" lvl="1" indent="-342900">
              <a:buClr>
                <a:schemeClr val="bg1"/>
              </a:buClr>
              <a:buFont typeface="Arial" panose="020B0604020202020204" pitchFamily="34" charset="0"/>
              <a:buChar char="•"/>
            </a:pPr>
            <a:r>
              <a:rPr lang="en-GB" sz="1800" dirty="0">
                <a:solidFill>
                  <a:schemeClr val="bg1"/>
                </a:solidFill>
                <a:latin typeface="Amasis MT Pro Black" panose="02040A04050005020304" pitchFamily="18" charset="0"/>
              </a:rPr>
              <a:t>Leads security development from design to development to release.</a:t>
            </a:r>
          </a:p>
        </p:txBody>
      </p:sp>
    </p:spTree>
    <p:extLst>
      <p:ext uri="{BB962C8B-B14F-4D97-AF65-F5344CB8AC3E}">
        <p14:creationId xmlns:p14="http://schemas.microsoft.com/office/powerpoint/2010/main" val="1245399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a:extLst>
            <a:ext uri="{FF2B5EF4-FFF2-40B4-BE49-F238E27FC236}">
              <a16:creationId xmlns:a16="http://schemas.microsoft.com/office/drawing/2014/main" id="{55A5B433-5232-0737-AD18-1F683907AA2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1AB407-6454-42FE-3276-CC226A6D18EB}"/>
              </a:ext>
            </a:extLst>
          </p:cNvPr>
          <p:cNvSpPr txBox="1"/>
          <p:nvPr/>
        </p:nvSpPr>
        <p:spPr>
          <a:xfrm>
            <a:off x="1509603" y="2063486"/>
            <a:ext cx="5726397" cy="1477328"/>
          </a:xfrm>
          <a:prstGeom prst="rect">
            <a:avLst/>
          </a:prstGeom>
          <a:noFill/>
        </p:spPr>
        <p:txBody>
          <a:bodyPr wrap="square" rtlCol="0">
            <a:spAutoFit/>
          </a:bodyPr>
          <a:lstStyle/>
          <a:p>
            <a:pPr marL="342900" indent="-342900">
              <a:buClr>
                <a:schemeClr val="bg1"/>
              </a:buClr>
              <a:buFont typeface="Arial" panose="020B0604020202020204" pitchFamily="34" charset="0"/>
              <a:buChar char="•"/>
            </a:pPr>
            <a:r>
              <a:rPr lang="en-GB" sz="1800" dirty="0">
                <a:solidFill>
                  <a:schemeClr val="bg1"/>
                </a:solidFill>
                <a:latin typeface="Amasis MT Pro Black" panose="02040A04050005020304" pitchFamily="18" charset="0"/>
              </a:rPr>
              <a:t>Quantum Computing</a:t>
            </a:r>
          </a:p>
          <a:p>
            <a:pPr marL="342900" indent="-342900">
              <a:buClr>
                <a:schemeClr val="bg1"/>
              </a:buClr>
              <a:buFont typeface="Arial" panose="020B0604020202020204" pitchFamily="34" charset="0"/>
              <a:buChar char="•"/>
            </a:pPr>
            <a:r>
              <a:rPr lang="en-GB" sz="1800" dirty="0">
                <a:solidFill>
                  <a:schemeClr val="bg1"/>
                </a:solidFill>
                <a:latin typeface="Amasis MT Pro Black" panose="02040A04050005020304" pitchFamily="18" charset="0"/>
              </a:rPr>
              <a:t>Quantum Threat</a:t>
            </a:r>
          </a:p>
          <a:p>
            <a:pPr marL="342900" indent="-342900">
              <a:buClr>
                <a:schemeClr val="bg1"/>
              </a:buClr>
              <a:buFont typeface="Arial" panose="020B0604020202020204" pitchFamily="34" charset="0"/>
              <a:buChar char="•"/>
            </a:pPr>
            <a:r>
              <a:rPr lang="en-GB" sz="1800" dirty="0">
                <a:solidFill>
                  <a:schemeClr val="bg1"/>
                </a:solidFill>
                <a:latin typeface="Amasis MT Pro Black" panose="02040A04050005020304" pitchFamily="18" charset="0"/>
              </a:rPr>
              <a:t>Why this affects messaging.</a:t>
            </a:r>
          </a:p>
          <a:p>
            <a:pPr marL="342900" indent="-342900">
              <a:buClr>
                <a:schemeClr val="bg1"/>
              </a:buClr>
              <a:buFont typeface="Arial" panose="020B0604020202020204" pitchFamily="34" charset="0"/>
              <a:buChar char="•"/>
            </a:pPr>
            <a:r>
              <a:rPr lang="en-GB" sz="1800" dirty="0">
                <a:solidFill>
                  <a:schemeClr val="bg1"/>
                </a:solidFill>
                <a:latin typeface="Amasis MT Pro Black" panose="02040A04050005020304" pitchFamily="18" charset="0"/>
              </a:rPr>
              <a:t>What does it take to be Quantum Secure?</a:t>
            </a:r>
          </a:p>
          <a:p>
            <a:pPr marL="342900" indent="-342900">
              <a:buClr>
                <a:schemeClr val="bg1"/>
              </a:buClr>
              <a:buFont typeface="Arial" panose="020B0604020202020204" pitchFamily="34" charset="0"/>
              <a:buChar char="•"/>
            </a:pPr>
            <a:r>
              <a:rPr lang="en-GB" sz="1800" dirty="0">
                <a:solidFill>
                  <a:schemeClr val="bg1"/>
                </a:solidFill>
                <a:latin typeface="Amasis MT Pro Black" panose="02040A04050005020304" pitchFamily="18" charset="0"/>
              </a:rPr>
              <a:t>Conclusions</a:t>
            </a:r>
          </a:p>
        </p:txBody>
      </p:sp>
      <p:sp>
        <p:nvSpPr>
          <p:cNvPr id="5" name="TextBox 4">
            <a:extLst>
              <a:ext uri="{FF2B5EF4-FFF2-40B4-BE49-F238E27FC236}">
                <a16:creationId xmlns:a16="http://schemas.microsoft.com/office/drawing/2014/main" id="{B2B5C5D1-B65A-363C-0D91-5260180D8693}"/>
              </a:ext>
            </a:extLst>
          </p:cNvPr>
          <p:cNvSpPr txBox="1"/>
          <p:nvPr/>
        </p:nvSpPr>
        <p:spPr>
          <a:xfrm>
            <a:off x="315068" y="368636"/>
            <a:ext cx="3696494" cy="707886"/>
          </a:xfrm>
          <a:prstGeom prst="rect">
            <a:avLst/>
          </a:prstGeom>
          <a:noFill/>
        </p:spPr>
        <p:txBody>
          <a:bodyPr wrap="square" rtlCol="0">
            <a:spAutoFit/>
          </a:bodyPr>
          <a:lstStyle/>
          <a:p>
            <a:r>
              <a:rPr lang="en-GB" sz="40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Let’s talk.</a:t>
            </a:r>
          </a:p>
        </p:txBody>
      </p:sp>
    </p:spTree>
    <p:extLst>
      <p:ext uri="{BB962C8B-B14F-4D97-AF65-F5344CB8AC3E}">
        <p14:creationId xmlns:p14="http://schemas.microsoft.com/office/powerpoint/2010/main" val="2743035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a:extLst>
            <a:ext uri="{FF2B5EF4-FFF2-40B4-BE49-F238E27FC236}">
              <a16:creationId xmlns:a16="http://schemas.microsoft.com/office/drawing/2014/main" id="{E6316017-0A34-A135-A138-B345DD5A58E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EABDDC8-C1CE-E883-CDAC-2CBA8A2EAFE9}"/>
              </a:ext>
            </a:extLst>
          </p:cNvPr>
          <p:cNvGrpSpPr>
            <a:grpSpLocks noGrp="1" noUngrp="1" noRot="1" noMove="1" noResize="1"/>
          </p:cNvGrpSpPr>
          <p:nvPr/>
        </p:nvGrpSpPr>
        <p:grpSpPr>
          <a:xfrm>
            <a:off x="0" y="0"/>
            <a:ext cx="9144000" cy="5143500"/>
            <a:chOff x="0" y="0"/>
            <a:chExt cx="9144000" cy="5143500"/>
          </a:xfrm>
        </p:grpSpPr>
        <p:pic>
          <p:nvPicPr>
            <p:cNvPr id="2" name="Picture 1" descr="IBM - Image Gallery">
              <a:extLst>
                <a:ext uri="{FF2B5EF4-FFF2-40B4-BE49-F238E27FC236}">
                  <a16:creationId xmlns:a16="http://schemas.microsoft.com/office/drawing/2014/main" id="{74CFC0C7-3AA3-0B35-19B5-40CC4E6083A7}"/>
                </a:ext>
              </a:extLst>
            </p:cNvPr>
            <p:cNvPicPr>
              <a:picLocks noGrp="1" noRot="1" noChangeAspect="1" noMove="1" noResize="1" noEditPoints="1" noAdjustHandles="1" noChangeArrowheads="1" noChangeShapeType="1" noCrop="1"/>
            </p:cNvPicPr>
            <p:nvPr/>
          </p:nvPicPr>
          <p:blipFill>
            <a:blip r:embed="rId4"/>
            <a:stretch>
              <a:fillRect/>
            </a:stretch>
          </p:blipFill>
          <p:spPr>
            <a:xfrm>
              <a:off x="1432800" y="0"/>
              <a:ext cx="7711200" cy="5143370"/>
            </a:xfrm>
            <a:prstGeom prst="rect">
              <a:avLst/>
            </a:prstGeom>
          </p:spPr>
        </p:pic>
        <p:sp>
          <p:nvSpPr>
            <p:cNvPr id="3" name="Rectangle 2">
              <a:extLst>
                <a:ext uri="{FF2B5EF4-FFF2-40B4-BE49-F238E27FC236}">
                  <a16:creationId xmlns:a16="http://schemas.microsoft.com/office/drawing/2014/main" id="{8004EF00-8CE4-FD78-C84B-81D5CA42C7F6}"/>
                </a:ext>
              </a:extLst>
            </p:cNvPr>
            <p:cNvSpPr>
              <a:spLocks noGrp="1" noRot="1" noMove="1" noResize="1" noEditPoints="1" noAdjustHandles="1" noChangeArrowheads="1" noChangeShapeType="1"/>
            </p:cNvSpPr>
            <p:nvPr/>
          </p:nvSpPr>
          <p:spPr>
            <a:xfrm>
              <a:off x="0" y="0"/>
              <a:ext cx="14328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 name="Picture 5" descr="A white circles in a black background&#10;&#10;Description automatically generated">
            <a:extLst>
              <a:ext uri="{FF2B5EF4-FFF2-40B4-BE49-F238E27FC236}">
                <a16:creationId xmlns:a16="http://schemas.microsoft.com/office/drawing/2014/main" id="{C534B5E1-48B5-5845-AB14-FBB52F4180C4}"/>
              </a:ext>
            </a:extLst>
          </p:cNvPr>
          <p:cNvPicPr>
            <a:picLocks noChangeAspect="1"/>
          </p:cNvPicPr>
          <p:nvPr/>
        </p:nvPicPr>
        <p:blipFill>
          <a:blip r:embed="rId5">
            <a:lum bright="70000" contrast="-70000"/>
            <a:extLst>
              <a:ext uri="{28A0092B-C50C-407E-A947-70E740481C1C}">
                <a14:useLocalDpi xmlns:a14="http://schemas.microsoft.com/office/drawing/2010/main" val="0"/>
              </a:ext>
            </a:extLst>
          </a:blip>
          <a:stretch>
            <a:fillRect/>
          </a:stretch>
        </p:blipFill>
        <p:spPr>
          <a:xfrm>
            <a:off x="1546106" y="1893902"/>
            <a:ext cx="2096195" cy="2219565"/>
          </a:xfrm>
          <a:prstGeom prst="rect">
            <a:avLst/>
          </a:prstGeom>
        </p:spPr>
      </p:pic>
      <p:sp>
        <p:nvSpPr>
          <p:cNvPr id="8" name="TextBox 7">
            <a:extLst>
              <a:ext uri="{FF2B5EF4-FFF2-40B4-BE49-F238E27FC236}">
                <a16:creationId xmlns:a16="http://schemas.microsoft.com/office/drawing/2014/main" id="{78352190-41B1-F7C8-D4A6-8DB4B58E9099}"/>
              </a:ext>
            </a:extLst>
          </p:cNvPr>
          <p:cNvSpPr txBox="1"/>
          <p:nvPr/>
        </p:nvSpPr>
        <p:spPr>
          <a:xfrm>
            <a:off x="393603" y="562033"/>
            <a:ext cx="3667197" cy="646331"/>
          </a:xfrm>
          <a:prstGeom prst="rect">
            <a:avLst/>
          </a:prstGeom>
          <a:noFill/>
        </p:spPr>
        <p:txBody>
          <a:bodyPr wrap="square" rtlCol="0">
            <a:spAutoFit/>
          </a:bodyPr>
          <a:lstStyle/>
          <a:p>
            <a:pPr>
              <a:buClr>
                <a:schemeClr val="bg1"/>
              </a:buClr>
            </a:pPr>
            <a:r>
              <a:rPr lang="en-GB" sz="1800" dirty="0">
                <a:solidFill>
                  <a:schemeClr val="bg1"/>
                </a:solidFill>
                <a:latin typeface="Amasis MT Pro Black" panose="02040A04050005020304" pitchFamily="18" charset="0"/>
              </a:rPr>
              <a:t>Quantum computers are a new way of computing data.</a:t>
            </a:r>
          </a:p>
        </p:txBody>
      </p:sp>
      <p:sp>
        <p:nvSpPr>
          <p:cNvPr id="10" name="TextBox 9">
            <a:extLst>
              <a:ext uri="{FF2B5EF4-FFF2-40B4-BE49-F238E27FC236}">
                <a16:creationId xmlns:a16="http://schemas.microsoft.com/office/drawing/2014/main" id="{5D9C5F24-AA5D-5A5F-ADAB-F21BB86EC5CA}"/>
              </a:ext>
            </a:extLst>
          </p:cNvPr>
          <p:cNvSpPr txBox="1"/>
          <p:nvPr/>
        </p:nvSpPr>
        <p:spPr>
          <a:xfrm>
            <a:off x="1432801" y="4113467"/>
            <a:ext cx="2016994" cy="369332"/>
          </a:xfrm>
          <a:prstGeom prst="rect">
            <a:avLst/>
          </a:prstGeom>
          <a:noFill/>
        </p:spPr>
        <p:txBody>
          <a:bodyPr wrap="square" rtlCol="0">
            <a:spAutoFit/>
          </a:bodyPr>
          <a:lstStyle/>
          <a:p>
            <a:pPr algn="ctr">
              <a:buClr>
                <a:schemeClr val="bg1"/>
              </a:buClr>
            </a:pPr>
            <a:r>
              <a:rPr lang="en-GB" sz="1800" dirty="0">
                <a:solidFill>
                  <a:schemeClr val="bg1"/>
                </a:solidFill>
                <a:latin typeface="Amasis MT Pro Black" panose="02040A04050005020304" pitchFamily="18" charset="0"/>
              </a:rPr>
              <a:t>qubit</a:t>
            </a:r>
          </a:p>
        </p:txBody>
      </p:sp>
    </p:spTree>
    <p:extLst>
      <p:ext uri="{BB962C8B-B14F-4D97-AF65-F5344CB8AC3E}">
        <p14:creationId xmlns:p14="http://schemas.microsoft.com/office/powerpoint/2010/main" val="228338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3A9CE1A7-D9B4-CF67-569F-C90EE1E21ED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BDDB0A5-4A61-D46C-3C37-7E7B6A221279}"/>
              </a:ext>
            </a:extLst>
          </p:cNvPr>
          <p:cNvGrpSpPr>
            <a:grpSpLocks noGrp="1" noUngrp="1" noRot="1" noMove="1" noResize="1"/>
          </p:cNvGrpSpPr>
          <p:nvPr/>
        </p:nvGrpSpPr>
        <p:grpSpPr>
          <a:xfrm>
            <a:off x="0" y="0"/>
            <a:ext cx="9144000" cy="5143500"/>
            <a:chOff x="0" y="0"/>
            <a:chExt cx="9144000" cy="5143500"/>
          </a:xfrm>
        </p:grpSpPr>
        <p:pic>
          <p:nvPicPr>
            <p:cNvPr id="2" name="Picture 1" descr="IBM - Image Gallery">
              <a:extLst>
                <a:ext uri="{FF2B5EF4-FFF2-40B4-BE49-F238E27FC236}">
                  <a16:creationId xmlns:a16="http://schemas.microsoft.com/office/drawing/2014/main" id="{715282C7-0F23-1119-CFE9-9B5D987B7496}"/>
                </a:ext>
              </a:extLst>
            </p:cNvPr>
            <p:cNvPicPr>
              <a:picLocks noGrp="1" noRot="1" noChangeAspect="1" noMove="1" noResize="1" noEditPoints="1" noAdjustHandles="1" noChangeArrowheads="1" noChangeShapeType="1" noCrop="1"/>
            </p:cNvPicPr>
            <p:nvPr/>
          </p:nvPicPr>
          <p:blipFill>
            <a:blip r:embed="rId3"/>
            <a:stretch>
              <a:fillRect/>
            </a:stretch>
          </p:blipFill>
          <p:spPr>
            <a:xfrm>
              <a:off x="1432800" y="0"/>
              <a:ext cx="7711200" cy="5143370"/>
            </a:xfrm>
            <a:prstGeom prst="rect">
              <a:avLst/>
            </a:prstGeom>
          </p:spPr>
        </p:pic>
        <p:sp>
          <p:nvSpPr>
            <p:cNvPr id="3" name="Rectangle 2">
              <a:extLst>
                <a:ext uri="{FF2B5EF4-FFF2-40B4-BE49-F238E27FC236}">
                  <a16:creationId xmlns:a16="http://schemas.microsoft.com/office/drawing/2014/main" id="{C207C9F7-82D1-03B6-8767-9B1D6C84172D}"/>
                </a:ext>
              </a:extLst>
            </p:cNvPr>
            <p:cNvSpPr>
              <a:spLocks noGrp="1" noRot="1" noMove="1" noResize="1" noEditPoints="1" noAdjustHandles="1" noChangeArrowheads="1" noChangeShapeType="1"/>
            </p:cNvSpPr>
            <p:nvPr/>
          </p:nvSpPr>
          <p:spPr>
            <a:xfrm>
              <a:off x="0" y="0"/>
              <a:ext cx="14328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7" name="Graphic 6" descr="Atom with solid fill">
            <a:extLst>
              <a:ext uri="{FF2B5EF4-FFF2-40B4-BE49-F238E27FC236}">
                <a16:creationId xmlns:a16="http://schemas.microsoft.com/office/drawing/2014/main" id="{D4F81D7D-863E-B983-4845-F2D85031E39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694" y="583657"/>
            <a:ext cx="850106" cy="850106"/>
          </a:xfrm>
          <a:prstGeom prst="rect">
            <a:avLst/>
          </a:prstGeom>
        </p:spPr>
      </p:pic>
      <p:pic>
        <p:nvPicPr>
          <p:cNvPr id="13" name="Graphic 12" descr="Abacus with solid fill">
            <a:extLst>
              <a:ext uri="{FF2B5EF4-FFF2-40B4-BE49-F238E27FC236}">
                <a16:creationId xmlns:a16="http://schemas.microsoft.com/office/drawing/2014/main" id="{A77DFC38-F040-34E5-362E-32AE7CFCF0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2694" y="3709737"/>
            <a:ext cx="850106" cy="850106"/>
          </a:xfrm>
          <a:prstGeom prst="rect">
            <a:avLst/>
          </a:prstGeom>
        </p:spPr>
      </p:pic>
      <p:sp>
        <p:nvSpPr>
          <p:cNvPr id="17" name="TextBox 16">
            <a:extLst>
              <a:ext uri="{FF2B5EF4-FFF2-40B4-BE49-F238E27FC236}">
                <a16:creationId xmlns:a16="http://schemas.microsoft.com/office/drawing/2014/main" id="{5D658537-2F7E-28E2-63DB-91B9501A0073}"/>
              </a:ext>
            </a:extLst>
          </p:cNvPr>
          <p:cNvSpPr txBox="1"/>
          <p:nvPr/>
        </p:nvSpPr>
        <p:spPr>
          <a:xfrm>
            <a:off x="1432800" y="685544"/>
            <a:ext cx="2629260" cy="646331"/>
          </a:xfrm>
          <a:prstGeom prst="rect">
            <a:avLst/>
          </a:prstGeom>
          <a:noFill/>
        </p:spPr>
        <p:txBody>
          <a:bodyPr wrap="square" rtlCol="0">
            <a:spAutoFit/>
          </a:bodyPr>
          <a:lstStyle/>
          <a:p>
            <a:pPr>
              <a:buClr>
                <a:schemeClr val="bg1"/>
              </a:buClr>
            </a:pPr>
            <a:r>
              <a:rPr lang="en-GB" sz="1800" dirty="0">
                <a:solidFill>
                  <a:schemeClr val="bg1"/>
                </a:solidFill>
                <a:latin typeface="Amasis MT Pro Black" panose="02040A04050005020304" pitchFamily="18" charset="0"/>
              </a:rPr>
              <a:t>Predicting complex molecule interaction</a:t>
            </a:r>
          </a:p>
        </p:txBody>
      </p:sp>
      <p:sp>
        <p:nvSpPr>
          <p:cNvPr id="19" name="TextBox 18">
            <a:extLst>
              <a:ext uri="{FF2B5EF4-FFF2-40B4-BE49-F238E27FC236}">
                <a16:creationId xmlns:a16="http://schemas.microsoft.com/office/drawing/2014/main" id="{7110DFAF-FF17-09D2-4A66-50D1D21E5732}"/>
              </a:ext>
            </a:extLst>
          </p:cNvPr>
          <p:cNvSpPr txBox="1"/>
          <p:nvPr/>
        </p:nvSpPr>
        <p:spPr>
          <a:xfrm>
            <a:off x="1432800" y="2218789"/>
            <a:ext cx="2629260" cy="923330"/>
          </a:xfrm>
          <a:prstGeom prst="rect">
            <a:avLst/>
          </a:prstGeom>
          <a:noFill/>
        </p:spPr>
        <p:txBody>
          <a:bodyPr wrap="square" rtlCol="0">
            <a:spAutoFit/>
          </a:bodyPr>
          <a:lstStyle/>
          <a:p>
            <a:pPr>
              <a:buClr>
                <a:schemeClr val="bg1"/>
              </a:buClr>
            </a:pPr>
            <a:r>
              <a:rPr lang="en-GB" sz="1800" dirty="0">
                <a:solidFill>
                  <a:schemeClr val="bg1"/>
                </a:solidFill>
                <a:latin typeface="Amasis MT Pro Black" panose="02040A04050005020304" pitchFamily="18" charset="0"/>
              </a:rPr>
              <a:t>Calculating optimum routes in large possibilities. </a:t>
            </a:r>
          </a:p>
        </p:txBody>
      </p:sp>
      <p:sp>
        <p:nvSpPr>
          <p:cNvPr id="21" name="TextBox 20">
            <a:extLst>
              <a:ext uri="{FF2B5EF4-FFF2-40B4-BE49-F238E27FC236}">
                <a16:creationId xmlns:a16="http://schemas.microsoft.com/office/drawing/2014/main" id="{B685BC29-35EF-02A7-3BB5-B7E9A56C27C9}"/>
              </a:ext>
            </a:extLst>
          </p:cNvPr>
          <p:cNvSpPr txBox="1"/>
          <p:nvPr/>
        </p:nvSpPr>
        <p:spPr>
          <a:xfrm>
            <a:off x="1432800" y="3673125"/>
            <a:ext cx="4238085" cy="923330"/>
          </a:xfrm>
          <a:prstGeom prst="rect">
            <a:avLst/>
          </a:prstGeom>
          <a:noFill/>
        </p:spPr>
        <p:txBody>
          <a:bodyPr wrap="square" rtlCol="0">
            <a:spAutoFit/>
          </a:bodyPr>
          <a:lstStyle/>
          <a:p>
            <a:pPr>
              <a:buClr>
                <a:schemeClr val="bg1"/>
              </a:buClr>
            </a:pPr>
            <a:r>
              <a:rPr lang="en-GB" sz="1800" dirty="0">
                <a:solidFill>
                  <a:schemeClr val="bg1"/>
                </a:solidFill>
                <a:latin typeface="Amasis MT Pro Black" panose="02040A04050005020304" pitchFamily="18" charset="0"/>
              </a:rPr>
              <a:t>Factorizing massive prime numbers, reversing math formula with many permutations.  </a:t>
            </a:r>
          </a:p>
        </p:txBody>
      </p:sp>
      <p:pic>
        <p:nvPicPr>
          <p:cNvPr id="23" name="Graphic 22" descr="Playbook with solid fill">
            <a:extLst>
              <a:ext uri="{FF2B5EF4-FFF2-40B4-BE49-F238E27FC236}">
                <a16:creationId xmlns:a16="http://schemas.microsoft.com/office/drawing/2014/main" id="{D06521D6-22BB-CB3E-804B-FECC0AAAFF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8400" y="2209413"/>
            <a:ext cx="914400" cy="914400"/>
          </a:xfrm>
          <a:prstGeom prst="rect">
            <a:avLst/>
          </a:prstGeom>
        </p:spPr>
      </p:pic>
    </p:spTree>
    <p:extLst>
      <p:ext uri="{BB962C8B-B14F-4D97-AF65-F5344CB8AC3E}">
        <p14:creationId xmlns:p14="http://schemas.microsoft.com/office/powerpoint/2010/main" val="1158777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a:extLst>
            <a:ext uri="{FF2B5EF4-FFF2-40B4-BE49-F238E27FC236}">
              <a16:creationId xmlns:a16="http://schemas.microsoft.com/office/drawing/2014/main" id="{722839ED-11B4-E4D2-D14C-C2DA5A2687E5}"/>
            </a:ext>
          </a:extLst>
        </p:cNvPr>
        <p:cNvGrpSpPr/>
        <p:nvPr/>
      </p:nvGrpSpPr>
      <p:grpSpPr>
        <a:xfrm>
          <a:off x="0" y="0"/>
          <a:ext cx="0" cy="0"/>
          <a:chOff x="0" y="0"/>
          <a:chExt cx="0" cy="0"/>
        </a:xfrm>
      </p:grpSpPr>
      <p:pic>
        <p:nvPicPr>
          <p:cNvPr id="2" name="Picture Placeholder 13" descr="Exclamation mark on a yellow background">
            <a:extLst>
              <a:ext uri="{FF2B5EF4-FFF2-40B4-BE49-F238E27FC236}">
                <a16:creationId xmlns:a16="http://schemas.microsoft.com/office/drawing/2014/main" id="{C79B0957-D371-42C0-EB64-F856AC5C7BD0}"/>
              </a:ext>
            </a:extLst>
          </p:cNvPr>
          <p:cNvPicPr>
            <a:picLocks noChangeAspect="1"/>
          </p:cNvPicPr>
          <p:nvPr/>
        </p:nvPicPr>
        <p:blipFill>
          <a:blip r:embed="rId4">
            <a:extLst>
              <a:ext uri="{28A0092B-C50C-407E-A947-70E740481C1C}">
                <a14:useLocalDpi xmlns:a14="http://schemas.microsoft.com/office/drawing/2010/main" val="0"/>
              </a:ext>
            </a:extLst>
          </a:blip>
          <a:srcRect t="13892" b="13892"/>
          <a:stretch>
            <a:fillRect/>
          </a:stretch>
        </p:blipFill>
        <p:spPr>
          <a:xfrm>
            <a:off x="-894" y="0"/>
            <a:ext cx="9144000" cy="5143500"/>
          </a:xfrm>
          <a:prstGeom prst="rect">
            <a:avLst/>
          </a:prstGeom>
        </p:spPr>
      </p:pic>
      <p:sp>
        <p:nvSpPr>
          <p:cNvPr id="4" name="TextBox 3">
            <a:extLst>
              <a:ext uri="{FF2B5EF4-FFF2-40B4-BE49-F238E27FC236}">
                <a16:creationId xmlns:a16="http://schemas.microsoft.com/office/drawing/2014/main" id="{41B985A5-1935-E97B-82C7-A8CF24EA5869}"/>
              </a:ext>
            </a:extLst>
          </p:cNvPr>
          <p:cNvSpPr txBox="1"/>
          <p:nvPr/>
        </p:nvSpPr>
        <p:spPr>
          <a:xfrm>
            <a:off x="216665" y="1388994"/>
            <a:ext cx="8708883" cy="18114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1828800">
              <a:spcBef>
                <a:spcPts val="2175"/>
              </a:spcBef>
              <a:buClrTx/>
              <a:buSzPct val="100000"/>
            </a:pPr>
            <a:r>
              <a:rPr lang="en-GB" sz="5400" dirty="0">
                <a:ln>
                  <a:solidFill>
                    <a:srgbClr val="FFFFFF"/>
                  </a:solidFill>
                </a:ln>
                <a:solidFill>
                  <a:srgbClr val="FFFFFF"/>
                </a:solidFill>
                <a:effectLst>
                  <a:innerShdw blurRad="63500" dist="50800" dir="13500000">
                    <a:prstClr val="black">
                      <a:alpha val="50000"/>
                    </a:prstClr>
                  </a:innerShdw>
                </a:effectLst>
                <a:latin typeface="Arial Black" panose="020B0A04020102020204" pitchFamily="34" charset="0"/>
                <a:ea typeface="+mn-ea"/>
                <a:cs typeface="+mn-cs"/>
                <a:sym typeface="IBM Plex Sans Light"/>
              </a:rPr>
              <a:t>The Quantum Threat</a:t>
            </a:r>
          </a:p>
        </p:txBody>
      </p:sp>
    </p:spTree>
    <p:extLst>
      <p:ext uri="{BB962C8B-B14F-4D97-AF65-F5344CB8AC3E}">
        <p14:creationId xmlns:p14="http://schemas.microsoft.com/office/powerpoint/2010/main" val="1904808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a:extLst>
            <a:ext uri="{FF2B5EF4-FFF2-40B4-BE49-F238E27FC236}">
              <a16:creationId xmlns:a16="http://schemas.microsoft.com/office/drawing/2014/main" id="{2D0D3631-1F84-268A-8281-4324F32FF6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8EC472-894E-2558-8234-5C4DBBC826EC}"/>
              </a:ext>
            </a:extLst>
          </p:cNvPr>
          <p:cNvSpPr txBox="1">
            <a:spLocks/>
          </p:cNvSpPr>
          <p:nvPr/>
        </p:nvSpPr>
        <p:spPr>
          <a:xfrm>
            <a:off x="215999" y="216027"/>
            <a:ext cx="4591745" cy="57209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GB" sz="1800" dirty="0">
                <a:latin typeface="Amasis MT Pro Black" panose="02040A04050005020304" pitchFamily="18" charset="0"/>
              </a:rPr>
              <a:t>Types of Cryptography</a:t>
            </a:r>
          </a:p>
        </p:txBody>
      </p:sp>
      <p:sp>
        <p:nvSpPr>
          <p:cNvPr id="3" name="TextBox 2">
            <a:extLst>
              <a:ext uri="{FF2B5EF4-FFF2-40B4-BE49-F238E27FC236}">
                <a16:creationId xmlns:a16="http://schemas.microsoft.com/office/drawing/2014/main" id="{B87DB0CD-CD07-F877-9223-653A7A6CC41B}"/>
              </a:ext>
            </a:extLst>
          </p:cNvPr>
          <p:cNvSpPr txBox="1"/>
          <p:nvPr/>
        </p:nvSpPr>
        <p:spPr>
          <a:xfrm>
            <a:off x="457196" y="2234283"/>
            <a:ext cx="3407569" cy="1064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chor="ctr">
            <a:noAutofit/>
          </a:bodyPr>
          <a:lstStyle/>
          <a:p>
            <a:pPr algn="ctr" defTabSz="1828800">
              <a:spcBef>
                <a:spcPts val="2175"/>
              </a:spcBef>
              <a:buClrTx/>
              <a:buSzPct val="100000"/>
            </a:pPr>
            <a:r>
              <a:rPr lang="en-GB" sz="2100" dirty="0">
                <a:latin typeface="Amasis MT Pro Black" panose="02040A04050005020304" pitchFamily="18" charset="0"/>
                <a:ea typeface="+mn-ea"/>
                <a:cs typeface="+mn-cs"/>
                <a:sym typeface="IBM Plex Sans Light"/>
              </a:rPr>
              <a:t>Encryption/Decryption</a:t>
            </a:r>
          </a:p>
        </p:txBody>
      </p:sp>
      <p:sp>
        <p:nvSpPr>
          <p:cNvPr id="4" name="TextBox 3">
            <a:extLst>
              <a:ext uri="{FF2B5EF4-FFF2-40B4-BE49-F238E27FC236}">
                <a16:creationId xmlns:a16="http://schemas.microsoft.com/office/drawing/2014/main" id="{5F53363F-64CC-FC1B-0835-FA924FBB458F}"/>
              </a:ext>
            </a:extLst>
          </p:cNvPr>
          <p:cNvSpPr txBox="1"/>
          <p:nvPr/>
        </p:nvSpPr>
        <p:spPr>
          <a:xfrm>
            <a:off x="1436784" y="4120455"/>
            <a:ext cx="1364456" cy="5072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chor="ctr">
            <a:noAutofit/>
          </a:bodyPr>
          <a:lstStyle/>
          <a:p>
            <a:pPr algn="ctr" defTabSz="1828800">
              <a:spcBef>
                <a:spcPts val="2175"/>
              </a:spcBef>
              <a:buClrTx/>
              <a:buSzPct val="100000"/>
            </a:pPr>
            <a:r>
              <a:rPr lang="en-GB" sz="2100" dirty="0">
                <a:latin typeface="Amasis MT Pro Black" panose="02040A04050005020304" pitchFamily="18" charset="0"/>
                <a:ea typeface="+mn-ea"/>
                <a:cs typeface="+mn-cs"/>
                <a:sym typeface="IBM Plex Sans Light"/>
              </a:rPr>
              <a:t>Hashing</a:t>
            </a:r>
          </a:p>
        </p:txBody>
      </p:sp>
      <p:sp>
        <p:nvSpPr>
          <p:cNvPr id="5" name="TextBox 4">
            <a:extLst>
              <a:ext uri="{FF2B5EF4-FFF2-40B4-BE49-F238E27FC236}">
                <a16:creationId xmlns:a16="http://schemas.microsoft.com/office/drawing/2014/main" id="{0FE0FB68-DACB-ECCE-2D13-1E93CE2BD811}"/>
              </a:ext>
            </a:extLst>
          </p:cNvPr>
          <p:cNvSpPr txBox="1"/>
          <p:nvPr/>
        </p:nvSpPr>
        <p:spPr>
          <a:xfrm>
            <a:off x="6300793" y="3473945"/>
            <a:ext cx="1364456" cy="9001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chor="ctr">
            <a:noAutofit/>
          </a:bodyPr>
          <a:lstStyle/>
          <a:p>
            <a:pPr algn="ctr" defTabSz="1828800">
              <a:spcBef>
                <a:spcPts val="2175"/>
              </a:spcBef>
              <a:buClrTx/>
              <a:buSzPct val="100000"/>
            </a:pPr>
            <a:r>
              <a:rPr lang="en-GB" sz="2100" dirty="0">
                <a:latin typeface="Amasis MT Pro Black" panose="02040A04050005020304" pitchFamily="18" charset="0"/>
                <a:ea typeface="+mn-ea"/>
                <a:cs typeface="+mn-cs"/>
                <a:sym typeface="IBM Plex Sans Light"/>
              </a:rPr>
              <a:t>Data Signing</a:t>
            </a:r>
          </a:p>
        </p:txBody>
      </p:sp>
      <p:sp>
        <p:nvSpPr>
          <p:cNvPr id="6" name="TextBox 5">
            <a:extLst>
              <a:ext uri="{FF2B5EF4-FFF2-40B4-BE49-F238E27FC236}">
                <a16:creationId xmlns:a16="http://schemas.microsoft.com/office/drawing/2014/main" id="{0AA833FF-3EF8-F147-DC6F-95D8E6E006BB}"/>
              </a:ext>
            </a:extLst>
          </p:cNvPr>
          <p:cNvSpPr txBox="1"/>
          <p:nvPr/>
        </p:nvSpPr>
        <p:spPr>
          <a:xfrm>
            <a:off x="5829302" y="2303859"/>
            <a:ext cx="2307431" cy="9001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chor="ctr">
            <a:noAutofit/>
          </a:bodyPr>
          <a:lstStyle/>
          <a:p>
            <a:pPr algn="ctr" defTabSz="1828800">
              <a:spcBef>
                <a:spcPts val="2175"/>
              </a:spcBef>
              <a:buClrTx/>
              <a:buSzPct val="100000"/>
            </a:pPr>
            <a:r>
              <a:rPr lang="en-GB" sz="2100" dirty="0">
                <a:latin typeface="Amasis MT Pro Black" panose="02040A04050005020304" pitchFamily="18" charset="0"/>
                <a:ea typeface="+mn-ea"/>
                <a:cs typeface="+mn-cs"/>
                <a:sym typeface="IBM Plex Sans Light"/>
              </a:rPr>
              <a:t>Authentication</a:t>
            </a:r>
          </a:p>
        </p:txBody>
      </p:sp>
      <p:cxnSp>
        <p:nvCxnSpPr>
          <p:cNvPr id="7" name="Straight Connector 6">
            <a:extLst>
              <a:ext uri="{FF2B5EF4-FFF2-40B4-BE49-F238E27FC236}">
                <a16:creationId xmlns:a16="http://schemas.microsoft.com/office/drawing/2014/main" id="{28C042EB-22B2-810D-DA97-DABF3E0AF0D6}"/>
              </a:ext>
            </a:extLst>
          </p:cNvPr>
          <p:cNvCxnSpPr>
            <a:cxnSpLocks/>
          </p:cNvCxnSpPr>
          <p:nvPr/>
        </p:nvCxnSpPr>
        <p:spPr bwMode="auto">
          <a:xfrm>
            <a:off x="4572000" y="1050132"/>
            <a:ext cx="0" cy="4364831"/>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147D32EA-C2C4-B4D1-CCFC-C709DBB6B0A6}"/>
              </a:ext>
            </a:extLst>
          </p:cNvPr>
          <p:cNvSpPr txBox="1"/>
          <p:nvPr/>
        </p:nvSpPr>
        <p:spPr>
          <a:xfrm>
            <a:off x="1128713" y="1578031"/>
            <a:ext cx="2314575" cy="572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1828800">
              <a:spcBef>
                <a:spcPts val="2175"/>
              </a:spcBef>
              <a:buClrTx/>
              <a:buSzPct val="100000"/>
            </a:pPr>
            <a:r>
              <a:rPr lang="en-GB" sz="2700" b="1" dirty="0">
                <a:latin typeface="Amasis MT Pro Black" panose="02040A04050005020304" pitchFamily="18" charset="0"/>
                <a:ea typeface="+mn-ea"/>
                <a:cs typeface="+mn-cs"/>
                <a:sym typeface="IBM Plex Sans Light"/>
              </a:rPr>
              <a:t>Symmetric </a:t>
            </a:r>
          </a:p>
        </p:txBody>
      </p:sp>
      <p:sp>
        <p:nvSpPr>
          <p:cNvPr id="9" name="TextBox 8">
            <a:extLst>
              <a:ext uri="{FF2B5EF4-FFF2-40B4-BE49-F238E27FC236}">
                <a16:creationId xmlns:a16="http://schemas.microsoft.com/office/drawing/2014/main" id="{46ECD8D7-08DB-18E0-E1B9-844617A56DEE}"/>
              </a:ext>
            </a:extLst>
          </p:cNvPr>
          <p:cNvSpPr txBox="1"/>
          <p:nvPr/>
        </p:nvSpPr>
        <p:spPr>
          <a:xfrm>
            <a:off x="5957638" y="1657535"/>
            <a:ext cx="2314575" cy="572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2700" b="1" dirty="0">
                <a:latin typeface="Amasis MT Pro Black" panose="02040A04050005020304" pitchFamily="18" charset="0"/>
                <a:ea typeface="+mn-ea"/>
                <a:cs typeface="+mn-cs"/>
                <a:sym typeface="IBM Plex Sans Light"/>
              </a:rPr>
              <a:t>Asymmetric </a:t>
            </a:r>
          </a:p>
        </p:txBody>
      </p:sp>
      <p:pic>
        <p:nvPicPr>
          <p:cNvPr id="10" name="Graphic 9" descr="Magnifying glass with solid fill">
            <a:extLst>
              <a:ext uri="{FF2B5EF4-FFF2-40B4-BE49-F238E27FC236}">
                <a16:creationId xmlns:a16="http://schemas.microsoft.com/office/drawing/2014/main" id="{640FFD77-9427-0514-A314-F398F47312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0696" y="2509319"/>
            <a:ext cx="517925" cy="517925"/>
          </a:xfrm>
          <a:prstGeom prst="rect">
            <a:avLst/>
          </a:prstGeom>
        </p:spPr>
      </p:pic>
      <p:pic>
        <p:nvPicPr>
          <p:cNvPr id="11" name="Graphic 10" descr="Signature with solid fill">
            <a:extLst>
              <a:ext uri="{FF2B5EF4-FFF2-40B4-BE49-F238E27FC236}">
                <a16:creationId xmlns:a16="http://schemas.microsoft.com/office/drawing/2014/main" id="{1CF057AC-8D47-E6AA-4E67-014A5593330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13650" y="3668906"/>
            <a:ext cx="514348" cy="514348"/>
          </a:xfrm>
          <a:prstGeom prst="rect">
            <a:avLst/>
          </a:prstGeom>
        </p:spPr>
      </p:pic>
      <p:pic>
        <p:nvPicPr>
          <p:cNvPr id="12" name="Graphic 11" descr="Clipboard Checked with solid fill">
            <a:extLst>
              <a:ext uri="{FF2B5EF4-FFF2-40B4-BE49-F238E27FC236}">
                <a16:creationId xmlns:a16="http://schemas.microsoft.com/office/drawing/2014/main" id="{3819606D-CB21-241A-D70B-6D376AA1FF2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15039" y="2509319"/>
            <a:ext cx="514347" cy="514347"/>
          </a:xfrm>
          <a:prstGeom prst="rect">
            <a:avLst/>
          </a:prstGeom>
        </p:spPr>
      </p:pic>
      <p:pic>
        <p:nvPicPr>
          <p:cNvPr id="13" name="Graphic 12" descr="Hashtag with solid fill">
            <a:extLst>
              <a:ext uri="{FF2B5EF4-FFF2-40B4-BE49-F238E27FC236}">
                <a16:creationId xmlns:a16="http://schemas.microsoft.com/office/drawing/2014/main" id="{85022670-3DF5-12E7-2955-1C17407137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78024" y="4163313"/>
            <a:ext cx="471490" cy="471490"/>
          </a:xfrm>
          <a:prstGeom prst="rect">
            <a:avLst/>
          </a:prstGeom>
        </p:spPr>
      </p:pic>
      <p:cxnSp>
        <p:nvCxnSpPr>
          <p:cNvPr id="14" name="Straight Connector 13">
            <a:extLst>
              <a:ext uri="{FF2B5EF4-FFF2-40B4-BE49-F238E27FC236}">
                <a16:creationId xmlns:a16="http://schemas.microsoft.com/office/drawing/2014/main" id="{D9CEA8D4-6DDE-0D3D-930B-46AEB9E6D723}"/>
              </a:ext>
            </a:extLst>
          </p:cNvPr>
          <p:cNvCxnSpPr>
            <a:cxnSpLocks/>
          </p:cNvCxnSpPr>
          <p:nvPr/>
        </p:nvCxnSpPr>
        <p:spPr bwMode="auto">
          <a:xfrm>
            <a:off x="0" y="3668906"/>
            <a:ext cx="457200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486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a:extLst>
            <a:ext uri="{FF2B5EF4-FFF2-40B4-BE49-F238E27FC236}">
              <a16:creationId xmlns:a16="http://schemas.microsoft.com/office/drawing/2014/main" id="{5C4C1B0E-81EF-935D-C527-B6EA1CB16B6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3D0C51F9-C895-DA38-70EB-B746FAFB1DA1}"/>
              </a:ext>
            </a:extLst>
          </p:cNvPr>
          <p:cNvSpPr txBox="1">
            <a:spLocks/>
          </p:cNvSpPr>
          <p:nvPr/>
        </p:nvSpPr>
        <p:spPr>
          <a:xfrm>
            <a:off x="215999" y="216027"/>
            <a:ext cx="4271519" cy="57209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GB" sz="1800">
                <a:latin typeface="Amasis MT Pro Black" panose="02040A04050005020304" pitchFamily="18" charset="0"/>
              </a:rPr>
              <a:t>Quantum Computers versus Cryptography</a:t>
            </a:r>
            <a:endParaRPr lang="en-GB" sz="1800" dirty="0">
              <a:latin typeface="Amasis MT Pro Black" panose="02040A04050005020304" pitchFamily="18" charset="0"/>
            </a:endParaRPr>
          </a:p>
        </p:txBody>
      </p:sp>
      <p:pic>
        <p:nvPicPr>
          <p:cNvPr id="9" name="Picture Placeholder 8" descr="Formulas on a background">
            <a:extLst>
              <a:ext uri="{FF2B5EF4-FFF2-40B4-BE49-F238E27FC236}">
                <a16:creationId xmlns:a16="http://schemas.microsoft.com/office/drawing/2014/main" id="{96702452-AD79-710F-4501-27325FEB9C75}"/>
              </a:ext>
            </a:extLst>
          </p:cNvPr>
          <p:cNvPicPr>
            <a:picLocks noChangeAspect="1"/>
          </p:cNvPicPr>
          <p:nvPr/>
        </p:nvPicPr>
        <p:blipFill>
          <a:blip r:embed="rId4">
            <a:extLst>
              <a:ext uri="{28A0092B-C50C-407E-A947-70E740481C1C}">
                <a14:useLocalDpi xmlns:a14="http://schemas.microsoft.com/office/drawing/2010/main" val="0"/>
              </a:ext>
            </a:extLst>
          </a:blip>
          <a:srcRect l="17045" r="17045"/>
          <a:stretch>
            <a:fillRect/>
          </a:stretch>
        </p:blipFill>
        <p:spPr>
          <a:xfrm>
            <a:off x="4785688" y="-56208"/>
            <a:ext cx="4617650" cy="5255915"/>
          </a:xfrm>
          <a:prstGeom prst="rect">
            <a:avLst/>
          </a:prstGeom>
        </p:spPr>
      </p:pic>
      <p:sp>
        <p:nvSpPr>
          <p:cNvPr id="13" name="TextBox 12">
            <a:extLst>
              <a:ext uri="{FF2B5EF4-FFF2-40B4-BE49-F238E27FC236}">
                <a16:creationId xmlns:a16="http://schemas.microsoft.com/office/drawing/2014/main" id="{1FC46F63-6CA6-86DC-9C63-EF18F47456F7}"/>
              </a:ext>
            </a:extLst>
          </p:cNvPr>
          <p:cNvSpPr txBox="1"/>
          <p:nvPr/>
        </p:nvSpPr>
        <p:spPr>
          <a:xfrm>
            <a:off x="550069" y="1413867"/>
            <a:ext cx="3507581" cy="8643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defRPr/>
            </a:pPr>
            <a:r>
              <a:rPr lang="en-GB" sz="1500" dirty="0">
                <a:latin typeface="Amasis MT Pro Black" panose="02040A04050005020304" pitchFamily="18" charset="0"/>
                <a:ea typeface="+mn-ea"/>
                <a:cs typeface="+mn-cs"/>
                <a:sym typeface="IBM Plex Sans Light"/>
              </a:rPr>
              <a:t>Cryptography is transforming data using complex formulas with many permutations </a:t>
            </a:r>
          </a:p>
        </p:txBody>
      </p:sp>
      <p:sp>
        <p:nvSpPr>
          <p:cNvPr id="14" name="TextBox 13">
            <a:extLst>
              <a:ext uri="{FF2B5EF4-FFF2-40B4-BE49-F238E27FC236}">
                <a16:creationId xmlns:a16="http://schemas.microsoft.com/office/drawing/2014/main" id="{C4A581AE-C0F8-367D-46BB-A24E0F7D268E}"/>
              </a:ext>
            </a:extLst>
          </p:cNvPr>
          <p:cNvSpPr txBox="1"/>
          <p:nvPr/>
        </p:nvSpPr>
        <p:spPr>
          <a:xfrm>
            <a:off x="0" y="2865239"/>
            <a:ext cx="2314575" cy="572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1828800">
              <a:spcBef>
                <a:spcPts val="2175"/>
              </a:spcBef>
              <a:buClrTx/>
              <a:buSzPct val="100000"/>
            </a:pPr>
            <a:r>
              <a:rPr lang="en-GB" sz="2700" b="1" dirty="0">
                <a:latin typeface="Amasis MT Pro Black" panose="02040A04050005020304" pitchFamily="18" charset="0"/>
                <a:ea typeface="+mn-ea"/>
                <a:cs typeface="+mn-cs"/>
                <a:sym typeface="IBM Plex Sans Light"/>
              </a:rPr>
              <a:t>Symmetric </a:t>
            </a:r>
          </a:p>
        </p:txBody>
      </p:sp>
      <p:sp>
        <p:nvSpPr>
          <p:cNvPr id="15" name="TextBox 14">
            <a:extLst>
              <a:ext uri="{FF2B5EF4-FFF2-40B4-BE49-F238E27FC236}">
                <a16:creationId xmlns:a16="http://schemas.microsoft.com/office/drawing/2014/main" id="{9D642D5E-49F0-E254-40F7-551920FF282B}"/>
              </a:ext>
            </a:extLst>
          </p:cNvPr>
          <p:cNvSpPr txBox="1"/>
          <p:nvPr/>
        </p:nvSpPr>
        <p:spPr>
          <a:xfrm>
            <a:off x="2392844" y="2865835"/>
            <a:ext cx="2314575" cy="572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2700" b="1" dirty="0">
                <a:latin typeface="Amasis MT Pro Black" panose="02040A04050005020304" pitchFamily="18" charset="0"/>
                <a:ea typeface="+mn-ea"/>
                <a:cs typeface="+mn-cs"/>
                <a:sym typeface="IBM Plex Sans Light"/>
              </a:rPr>
              <a:t>Asymmetric </a:t>
            </a:r>
          </a:p>
        </p:txBody>
      </p:sp>
      <p:sp>
        <p:nvSpPr>
          <p:cNvPr id="16" name="Arrow: Down 15">
            <a:extLst>
              <a:ext uri="{FF2B5EF4-FFF2-40B4-BE49-F238E27FC236}">
                <a16:creationId xmlns:a16="http://schemas.microsoft.com/office/drawing/2014/main" id="{989AA6EC-33F0-FE16-CF5D-42BB8E090E62}"/>
              </a:ext>
            </a:extLst>
          </p:cNvPr>
          <p:cNvSpPr/>
          <p:nvPr/>
        </p:nvSpPr>
        <p:spPr bwMode="auto">
          <a:xfrm>
            <a:off x="971550" y="3307556"/>
            <a:ext cx="350044" cy="572096"/>
          </a:xfrm>
          <a:prstGeom prst="downArrow">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pPr>
            <a:endParaRPr lang="en-GB" sz="1050" kern="1200" dirty="0">
              <a:solidFill>
                <a:srgbClr val="FFFFFF"/>
              </a:solidFill>
              <a:latin typeface="Amasis MT Pro Black" panose="02040A04050005020304" pitchFamily="18" charset="0"/>
            </a:endParaRPr>
          </a:p>
        </p:txBody>
      </p:sp>
      <p:sp>
        <p:nvSpPr>
          <p:cNvPr id="18" name="Arrow: Down 17">
            <a:extLst>
              <a:ext uri="{FF2B5EF4-FFF2-40B4-BE49-F238E27FC236}">
                <a16:creationId xmlns:a16="http://schemas.microsoft.com/office/drawing/2014/main" id="{243D5F71-1F86-80A6-B7A2-523739E514E3}"/>
              </a:ext>
            </a:extLst>
          </p:cNvPr>
          <p:cNvSpPr/>
          <p:nvPr/>
        </p:nvSpPr>
        <p:spPr bwMode="auto">
          <a:xfrm>
            <a:off x="3375110" y="3307556"/>
            <a:ext cx="350044" cy="572096"/>
          </a:xfrm>
          <a:prstGeom prst="downArrow">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pPr>
            <a:endParaRPr lang="en-GB" sz="1050" kern="1200" dirty="0">
              <a:solidFill>
                <a:srgbClr val="FFFFFF"/>
              </a:solidFill>
              <a:latin typeface="Amasis MT Pro Black" panose="02040A04050005020304" pitchFamily="18" charset="0"/>
            </a:endParaRPr>
          </a:p>
        </p:txBody>
      </p:sp>
      <p:sp>
        <p:nvSpPr>
          <p:cNvPr id="19" name="TextBox 18">
            <a:extLst>
              <a:ext uri="{FF2B5EF4-FFF2-40B4-BE49-F238E27FC236}">
                <a16:creationId xmlns:a16="http://schemas.microsoft.com/office/drawing/2014/main" id="{ADA7D1B5-AE48-44D2-279D-ED876DFA6E1D}"/>
              </a:ext>
            </a:extLst>
          </p:cNvPr>
          <p:cNvSpPr txBox="1"/>
          <p:nvPr/>
        </p:nvSpPr>
        <p:spPr>
          <a:xfrm>
            <a:off x="-31681" y="4024312"/>
            <a:ext cx="2314575" cy="572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1828800">
              <a:spcBef>
                <a:spcPts val="2175"/>
              </a:spcBef>
              <a:buClrTx/>
              <a:buSzPct val="100000"/>
            </a:pPr>
            <a:r>
              <a:rPr lang="en-GB" sz="1800" dirty="0">
                <a:latin typeface="Amasis MT Pro Black" panose="02040A04050005020304" pitchFamily="18" charset="0"/>
                <a:ea typeface="+mn-ea"/>
                <a:cs typeface="+mn-cs"/>
                <a:sym typeface="IBM Plex Sans Light"/>
              </a:rPr>
              <a:t>Grover’s algorithm (1996)</a:t>
            </a:r>
          </a:p>
        </p:txBody>
      </p:sp>
      <p:sp>
        <p:nvSpPr>
          <p:cNvPr id="20" name="TextBox 19">
            <a:extLst>
              <a:ext uri="{FF2B5EF4-FFF2-40B4-BE49-F238E27FC236}">
                <a16:creationId xmlns:a16="http://schemas.microsoft.com/office/drawing/2014/main" id="{9101A365-DCBC-2089-6CB2-F289738A7813}"/>
              </a:ext>
            </a:extLst>
          </p:cNvPr>
          <p:cNvSpPr txBox="1"/>
          <p:nvPr/>
        </p:nvSpPr>
        <p:spPr>
          <a:xfrm>
            <a:off x="2361164" y="4024908"/>
            <a:ext cx="2314575" cy="572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1800" dirty="0">
                <a:latin typeface="Amasis MT Pro Black" panose="02040A04050005020304" pitchFamily="18" charset="0"/>
                <a:ea typeface="+mn-ea"/>
                <a:cs typeface="+mn-cs"/>
                <a:sym typeface="IBM Plex Sans Light"/>
              </a:rPr>
              <a:t>Shor’s algorithm (1994) </a:t>
            </a:r>
          </a:p>
        </p:txBody>
      </p:sp>
    </p:spTree>
    <p:extLst>
      <p:ext uri="{BB962C8B-B14F-4D97-AF65-F5344CB8AC3E}">
        <p14:creationId xmlns:p14="http://schemas.microsoft.com/office/powerpoint/2010/main" val="312588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19"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D1DE670-12CD-8A74-9F85-ED26F8CCE3E5}"/>
              </a:ext>
            </a:extLst>
          </p:cNvPr>
          <p:cNvGraphicFramePr>
            <a:graphicFrameLocks noGrp="1"/>
          </p:cNvGraphicFramePr>
          <p:nvPr>
            <p:extLst>
              <p:ext uri="{D42A27DB-BD31-4B8C-83A1-F6EECF244321}">
                <p14:modId xmlns:p14="http://schemas.microsoft.com/office/powerpoint/2010/main" val="2868423449"/>
              </p:ext>
            </p:extLst>
          </p:nvPr>
        </p:nvGraphicFramePr>
        <p:xfrm>
          <a:off x="232611" y="382587"/>
          <a:ext cx="8157408" cy="4421720"/>
        </p:xfrm>
        <a:graphic>
          <a:graphicData uri="http://schemas.openxmlformats.org/drawingml/2006/table">
            <a:tbl>
              <a:tblPr firstRow="1" bandRow="1">
                <a:tableStyleId>{C083E6E3-FA7D-4D7B-A595-EF9225AFEA82}</a:tableStyleId>
              </a:tblPr>
              <a:tblGrid>
                <a:gridCol w="1256008">
                  <a:extLst>
                    <a:ext uri="{9D8B030D-6E8A-4147-A177-3AD203B41FA5}">
                      <a16:colId xmlns:a16="http://schemas.microsoft.com/office/drawing/2014/main" val="3242454154"/>
                    </a:ext>
                  </a:extLst>
                </a:gridCol>
                <a:gridCol w="1074680">
                  <a:extLst>
                    <a:ext uri="{9D8B030D-6E8A-4147-A177-3AD203B41FA5}">
                      <a16:colId xmlns:a16="http://schemas.microsoft.com/office/drawing/2014/main" val="2144014289"/>
                    </a:ext>
                  </a:extLst>
                </a:gridCol>
                <a:gridCol w="1165344">
                  <a:extLst>
                    <a:ext uri="{9D8B030D-6E8A-4147-A177-3AD203B41FA5}">
                      <a16:colId xmlns:a16="http://schemas.microsoft.com/office/drawing/2014/main" val="229837356"/>
                    </a:ext>
                  </a:extLst>
                </a:gridCol>
                <a:gridCol w="1165344">
                  <a:extLst>
                    <a:ext uri="{9D8B030D-6E8A-4147-A177-3AD203B41FA5}">
                      <a16:colId xmlns:a16="http://schemas.microsoft.com/office/drawing/2014/main" val="2294224993"/>
                    </a:ext>
                  </a:extLst>
                </a:gridCol>
                <a:gridCol w="1165344">
                  <a:extLst>
                    <a:ext uri="{9D8B030D-6E8A-4147-A177-3AD203B41FA5}">
                      <a16:colId xmlns:a16="http://schemas.microsoft.com/office/drawing/2014/main" val="4224099915"/>
                    </a:ext>
                  </a:extLst>
                </a:gridCol>
                <a:gridCol w="1165344">
                  <a:extLst>
                    <a:ext uri="{9D8B030D-6E8A-4147-A177-3AD203B41FA5}">
                      <a16:colId xmlns:a16="http://schemas.microsoft.com/office/drawing/2014/main" val="1560813910"/>
                    </a:ext>
                  </a:extLst>
                </a:gridCol>
                <a:gridCol w="1165344">
                  <a:extLst>
                    <a:ext uri="{9D8B030D-6E8A-4147-A177-3AD203B41FA5}">
                      <a16:colId xmlns:a16="http://schemas.microsoft.com/office/drawing/2014/main" val="385517050"/>
                    </a:ext>
                  </a:extLst>
                </a:gridCol>
              </a:tblGrid>
              <a:tr h="610130">
                <a:tc>
                  <a:txBody>
                    <a:bodyPr/>
                    <a:lstStyle/>
                    <a:p>
                      <a:r>
                        <a:rPr lang="en-GB" sz="1100" dirty="0"/>
                        <a:t>Cryptosystem</a:t>
                      </a:r>
                    </a:p>
                  </a:txBody>
                  <a:tcPr marL="68580" marR="68580" marT="34290" marB="34290"/>
                </a:tc>
                <a:tc>
                  <a:txBody>
                    <a:bodyPr/>
                    <a:lstStyle/>
                    <a:p>
                      <a:r>
                        <a:rPr lang="en-GB" sz="1100" dirty="0"/>
                        <a:t>Category</a:t>
                      </a:r>
                    </a:p>
                  </a:txBody>
                  <a:tcPr marL="68580" marR="68580" marT="34290" marB="34290"/>
                </a:tc>
                <a:tc>
                  <a:txBody>
                    <a:bodyPr/>
                    <a:lstStyle/>
                    <a:p>
                      <a:r>
                        <a:rPr lang="en-GB" sz="1100" dirty="0"/>
                        <a:t>Key Size</a:t>
                      </a:r>
                    </a:p>
                  </a:txBody>
                  <a:tcPr marL="68580" marR="68580" marT="34290" marB="34290"/>
                </a:tc>
                <a:tc>
                  <a:txBody>
                    <a:bodyPr/>
                    <a:lstStyle/>
                    <a:p>
                      <a:r>
                        <a:rPr lang="en-GB" sz="1100" dirty="0"/>
                        <a:t>Quantum algorithm to defeat</a:t>
                      </a:r>
                    </a:p>
                  </a:txBody>
                  <a:tcPr marL="68580" marR="68580" marT="34290" marB="34290"/>
                </a:tc>
                <a:tc>
                  <a:txBody>
                    <a:bodyPr/>
                    <a:lstStyle/>
                    <a:p>
                      <a:r>
                        <a:rPr lang="en-GB" sz="1100" dirty="0"/>
                        <a:t>Logical Qubits required</a:t>
                      </a:r>
                    </a:p>
                  </a:txBody>
                  <a:tcPr marL="68580" marR="68580" marT="34290" marB="34290"/>
                </a:tc>
                <a:tc>
                  <a:txBody>
                    <a:bodyPr/>
                    <a:lstStyle/>
                    <a:p>
                      <a:r>
                        <a:rPr lang="en-GB" sz="1100" dirty="0"/>
                        <a:t>Physical Qubits required</a:t>
                      </a:r>
                    </a:p>
                  </a:txBody>
                  <a:tcPr marL="68580" marR="68580" marT="34290" marB="34290"/>
                </a:tc>
                <a:tc>
                  <a:txBody>
                    <a:bodyPr/>
                    <a:lstStyle/>
                    <a:p>
                      <a:r>
                        <a:rPr lang="en-GB" sz="1100" dirty="0"/>
                        <a:t>Time to break</a:t>
                      </a:r>
                    </a:p>
                  </a:txBody>
                  <a:tcPr marL="68580" marR="68580" marT="34290" marB="34290"/>
                </a:tc>
                <a:extLst>
                  <a:ext uri="{0D108BD9-81ED-4DB2-BD59-A6C34878D82A}">
                    <a16:rowId xmlns:a16="http://schemas.microsoft.com/office/drawing/2014/main" val="1296111411"/>
                  </a:ext>
                </a:extLst>
              </a:tr>
              <a:tr h="1028700">
                <a:tc>
                  <a:txBody>
                    <a:bodyPr/>
                    <a:lstStyle/>
                    <a:p>
                      <a:r>
                        <a:rPr lang="en-GB" sz="1100" dirty="0"/>
                        <a:t>AES-GCM</a:t>
                      </a:r>
                    </a:p>
                  </a:txBody>
                  <a:tcPr marL="68580" marR="68580" marT="34290" marB="34290"/>
                </a:tc>
                <a:tc>
                  <a:txBody>
                    <a:bodyPr/>
                    <a:lstStyle/>
                    <a:p>
                      <a:r>
                        <a:rPr lang="en-GB" sz="1100" dirty="0"/>
                        <a:t>Symmetric encryption</a:t>
                      </a:r>
                    </a:p>
                  </a:txBody>
                  <a:tcPr marL="68580" marR="68580" marT="34290" marB="34290"/>
                </a:tc>
                <a:tc>
                  <a:txBody>
                    <a:bodyPr/>
                    <a:lstStyle/>
                    <a:p>
                      <a:r>
                        <a:rPr lang="en-GB" sz="1100" dirty="0"/>
                        <a:t>128</a:t>
                      </a:r>
                      <a:br>
                        <a:rPr lang="en-GB" sz="1100" dirty="0"/>
                      </a:br>
                      <a:r>
                        <a:rPr lang="en-GB" sz="1100" dirty="0"/>
                        <a:t>192</a:t>
                      </a:r>
                      <a:br>
                        <a:rPr lang="en-GB" sz="1100" dirty="0"/>
                      </a:br>
                      <a:r>
                        <a:rPr lang="en-GB" sz="1100" dirty="0"/>
                        <a:t>256</a:t>
                      </a:r>
                    </a:p>
                  </a:txBody>
                  <a:tcPr marL="68580" marR="68580" marT="34290" marB="34290"/>
                </a:tc>
                <a:tc>
                  <a:txBody>
                    <a:bodyPr/>
                    <a:lstStyle/>
                    <a:p>
                      <a:r>
                        <a:rPr lang="en-GB" sz="1100" dirty="0"/>
                        <a:t>Grover’s Algorithm</a:t>
                      </a:r>
                    </a:p>
                  </a:txBody>
                  <a:tcPr marL="68580" marR="68580" marT="34290" marB="34290"/>
                </a:tc>
                <a:tc>
                  <a:txBody>
                    <a:bodyPr/>
                    <a:lstStyle/>
                    <a:p>
                      <a:r>
                        <a:rPr lang="en-GB" sz="1100" dirty="0"/>
                        <a:t>2,953</a:t>
                      </a:r>
                      <a:br>
                        <a:rPr lang="en-GB" sz="1100" dirty="0"/>
                      </a:br>
                      <a:r>
                        <a:rPr lang="en-GB" sz="1100" dirty="0"/>
                        <a:t>4,449</a:t>
                      </a:r>
                      <a:br>
                        <a:rPr lang="en-GB" sz="1100" dirty="0"/>
                      </a:br>
                      <a:r>
                        <a:rPr lang="en-GB" sz="1100" dirty="0"/>
                        <a:t>6,681</a:t>
                      </a:r>
                    </a:p>
                  </a:txBody>
                  <a:tcPr marL="68580" marR="68580" marT="34290" marB="34290"/>
                </a:tc>
                <a:tc>
                  <a:txBody>
                    <a:bodyPr/>
                    <a:lstStyle/>
                    <a:p>
                      <a:r>
                        <a:rPr lang="en-GB" sz="1100" dirty="0"/>
                        <a:t>4.61 × 10</a:t>
                      </a:r>
                      <a:r>
                        <a:rPr lang="en-GB" sz="1100" baseline="30000" dirty="0"/>
                        <a:t>6</a:t>
                      </a:r>
                    </a:p>
                    <a:p>
                      <a:r>
                        <a:rPr lang="en-GB" sz="1100" dirty="0"/>
                        <a:t>1.68 × 10</a:t>
                      </a:r>
                      <a:r>
                        <a:rPr lang="en-GB" sz="1100" baseline="30000" dirty="0"/>
                        <a:t>7</a:t>
                      </a:r>
                    </a:p>
                    <a:p>
                      <a:r>
                        <a:rPr lang="en-GB" sz="1100" dirty="0"/>
                        <a:t>3.36 × 10</a:t>
                      </a:r>
                      <a:r>
                        <a:rPr lang="en-GB" sz="1100" baseline="30000" dirty="0"/>
                        <a:t>7</a:t>
                      </a:r>
                    </a:p>
                  </a:txBody>
                  <a:tcPr marL="68580" marR="68580" marT="34290" marB="34290"/>
                </a:tc>
                <a:tc>
                  <a:txBody>
                    <a:bodyPr/>
                    <a:lstStyle/>
                    <a:p>
                      <a:pPr marL="0" marR="0" lvl="0" indent="0" algn="r" defTabSz="914461" rtl="0" eaLnBrk="1" fontAlgn="auto" latinLnBrk="0" hangingPunct="1">
                        <a:lnSpc>
                          <a:spcPct val="100000"/>
                        </a:lnSpc>
                        <a:spcBef>
                          <a:spcPts val="0"/>
                        </a:spcBef>
                        <a:spcAft>
                          <a:spcPts val="0"/>
                        </a:spcAft>
                        <a:buClrTx/>
                        <a:buSzTx/>
                        <a:buFontTx/>
                        <a:buNone/>
                        <a:tabLst/>
                        <a:defRPr/>
                      </a:pPr>
                      <a:r>
                        <a:rPr lang="en-GB" sz="1100" dirty="0"/>
                        <a:t>2.61 × 10</a:t>
                      </a:r>
                      <a:r>
                        <a:rPr lang="en-GB" sz="1100" baseline="30000" dirty="0"/>
                        <a:t>12 </a:t>
                      </a:r>
                      <a:r>
                        <a:rPr lang="en-GB" sz="1100" baseline="0" dirty="0"/>
                        <a:t>Years</a:t>
                      </a:r>
                      <a:r>
                        <a:rPr lang="en-GB" sz="1100" baseline="30000" dirty="0"/>
                        <a:t> </a:t>
                      </a:r>
                    </a:p>
                    <a:p>
                      <a:pPr marL="0" marR="0" lvl="0" indent="0" algn="r" defTabSz="914461" rtl="0" eaLnBrk="1" fontAlgn="auto" latinLnBrk="0" hangingPunct="1">
                        <a:lnSpc>
                          <a:spcPct val="100000"/>
                        </a:lnSpc>
                        <a:spcBef>
                          <a:spcPts val="0"/>
                        </a:spcBef>
                        <a:spcAft>
                          <a:spcPts val="0"/>
                        </a:spcAft>
                        <a:buClrTx/>
                        <a:buSzTx/>
                        <a:buFontTx/>
                        <a:buNone/>
                        <a:tabLst/>
                        <a:defRPr/>
                      </a:pPr>
                      <a:r>
                        <a:rPr lang="en-GB" sz="1100" dirty="0"/>
                        <a:t>1.97 × 10</a:t>
                      </a:r>
                      <a:r>
                        <a:rPr lang="en-GB" sz="1100" baseline="30000" dirty="0"/>
                        <a:t>22 </a:t>
                      </a:r>
                      <a:r>
                        <a:rPr lang="en-GB" sz="1100" baseline="0" dirty="0"/>
                        <a:t>Years</a:t>
                      </a:r>
                      <a:endParaRPr lang="en-GB" sz="1100" baseline="30000" dirty="0"/>
                    </a:p>
                    <a:p>
                      <a:pPr marL="0" marR="0" lvl="0" indent="0" algn="r" defTabSz="914461" rtl="0" eaLnBrk="1" fontAlgn="auto" latinLnBrk="0" hangingPunct="1">
                        <a:lnSpc>
                          <a:spcPct val="100000"/>
                        </a:lnSpc>
                        <a:spcBef>
                          <a:spcPts val="0"/>
                        </a:spcBef>
                        <a:spcAft>
                          <a:spcPts val="0"/>
                        </a:spcAft>
                        <a:buClrTx/>
                        <a:buSzTx/>
                        <a:buFontTx/>
                        <a:buNone/>
                        <a:tabLst/>
                        <a:defRPr/>
                      </a:pPr>
                      <a:r>
                        <a:rPr lang="en-GB" sz="1100" dirty="0"/>
                        <a:t>2.29 × 10</a:t>
                      </a:r>
                      <a:r>
                        <a:rPr lang="en-GB" sz="1100" baseline="30000" dirty="0"/>
                        <a:t>32 </a:t>
                      </a:r>
                      <a:r>
                        <a:rPr lang="en-GB" sz="1100" baseline="0" dirty="0"/>
                        <a:t>Years</a:t>
                      </a:r>
                      <a:endParaRPr lang="en-GB" sz="1100" baseline="30000" dirty="0"/>
                    </a:p>
                  </a:txBody>
                  <a:tcPr marL="68580" marR="68580" marT="34290" marB="34290"/>
                </a:tc>
                <a:extLst>
                  <a:ext uri="{0D108BD9-81ED-4DB2-BD59-A6C34878D82A}">
                    <a16:rowId xmlns:a16="http://schemas.microsoft.com/office/drawing/2014/main" val="4192646060"/>
                  </a:ext>
                </a:extLst>
              </a:tr>
              <a:tr h="610130">
                <a:tc>
                  <a:txBody>
                    <a:bodyPr/>
                    <a:lstStyle/>
                    <a:p>
                      <a:r>
                        <a:rPr lang="en-GB" sz="1100" dirty="0"/>
                        <a:t>RSA</a:t>
                      </a:r>
                    </a:p>
                  </a:txBody>
                  <a:tcPr marL="68580" marR="68580" marT="34290" marB="34290"/>
                </a:tc>
                <a:tc>
                  <a:txBody>
                    <a:bodyPr/>
                    <a:lstStyle/>
                    <a:p>
                      <a:r>
                        <a:rPr lang="en-GB" sz="1100" dirty="0"/>
                        <a:t>Asymmetric Encryption</a:t>
                      </a:r>
                    </a:p>
                  </a:txBody>
                  <a:tcPr marL="68580" marR="68580" marT="34290" marB="34290"/>
                </a:tc>
                <a:tc>
                  <a:txBody>
                    <a:bodyPr/>
                    <a:lstStyle/>
                    <a:p>
                      <a:r>
                        <a:rPr lang="en-GB" sz="1100" dirty="0"/>
                        <a:t>1024</a:t>
                      </a:r>
                      <a:br>
                        <a:rPr lang="en-GB" sz="1100" dirty="0"/>
                      </a:br>
                      <a:r>
                        <a:rPr lang="en-GB" sz="1100" dirty="0"/>
                        <a:t>2048</a:t>
                      </a:r>
                      <a:br>
                        <a:rPr lang="en-GB" sz="1100" dirty="0"/>
                      </a:br>
                      <a:r>
                        <a:rPr lang="en-GB" sz="1100" dirty="0"/>
                        <a:t>4096</a:t>
                      </a:r>
                    </a:p>
                  </a:txBody>
                  <a:tcPr marL="68580" marR="68580" marT="34290" marB="34290"/>
                </a:tc>
                <a:tc>
                  <a:txBody>
                    <a:bodyPr/>
                    <a:lstStyle/>
                    <a:p>
                      <a:r>
                        <a:rPr lang="en-GB" sz="1100" dirty="0"/>
                        <a:t>Shor’s Algorithm</a:t>
                      </a:r>
                    </a:p>
                  </a:txBody>
                  <a:tcPr marL="68580" marR="68580" marT="34290" marB="34290"/>
                </a:tc>
                <a:tc>
                  <a:txBody>
                    <a:bodyPr/>
                    <a:lstStyle/>
                    <a:p>
                      <a:r>
                        <a:rPr lang="en-GB" sz="1100" dirty="0"/>
                        <a:t>2,050</a:t>
                      </a:r>
                      <a:br>
                        <a:rPr lang="en-GB" sz="1100" dirty="0"/>
                      </a:br>
                      <a:r>
                        <a:rPr lang="en-GB" sz="1100" dirty="0"/>
                        <a:t>4,098</a:t>
                      </a:r>
                      <a:br>
                        <a:rPr lang="en-GB" sz="1100" dirty="0"/>
                      </a:br>
                      <a:r>
                        <a:rPr lang="en-GB" sz="1100" dirty="0"/>
                        <a:t>8,194</a:t>
                      </a:r>
                    </a:p>
                  </a:txBody>
                  <a:tcPr marL="68580" marR="68580" marT="34290" marB="34290"/>
                </a:tc>
                <a:tc>
                  <a:txBody>
                    <a:bodyPr/>
                    <a:lstStyle/>
                    <a:p>
                      <a:r>
                        <a:rPr lang="en-GB" sz="1100" dirty="0"/>
                        <a:t>8.05 × 10</a:t>
                      </a:r>
                      <a:r>
                        <a:rPr lang="en-GB" sz="1100" baseline="30000" dirty="0"/>
                        <a:t>6</a:t>
                      </a:r>
                    </a:p>
                    <a:p>
                      <a:r>
                        <a:rPr lang="en-GB" sz="1100" dirty="0"/>
                        <a:t>8.56 × 10</a:t>
                      </a:r>
                      <a:r>
                        <a:rPr lang="en-GB" sz="1100" baseline="30000" dirty="0"/>
                        <a:t>6</a:t>
                      </a:r>
                    </a:p>
                    <a:p>
                      <a:r>
                        <a:rPr lang="en-GB" sz="1100" dirty="0"/>
                        <a:t>1.12 × 10</a:t>
                      </a:r>
                      <a:r>
                        <a:rPr lang="en-GB" sz="1100" baseline="30000" dirty="0"/>
                        <a:t>7</a:t>
                      </a:r>
                    </a:p>
                  </a:txBody>
                  <a:tcPr marL="68580" marR="68580" marT="34290" marB="34290"/>
                </a:tc>
                <a:tc>
                  <a:txBody>
                    <a:bodyPr/>
                    <a:lstStyle/>
                    <a:p>
                      <a:pPr algn="r"/>
                      <a:r>
                        <a:rPr lang="en-GB" sz="1100" dirty="0"/>
                        <a:t>3.58 hours</a:t>
                      </a:r>
                      <a:br>
                        <a:rPr lang="en-GB" sz="1100" dirty="0"/>
                      </a:br>
                      <a:r>
                        <a:rPr lang="en-GB" sz="1100" dirty="0"/>
                        <a:t>28.63 hours</a:t>
                      </a:r>
                      <a:br>
                        <a:rPr lang="en-GB" sz="1100" dirty="0"/>
                      </a:br>
                      <a:r>
                        <a:rPr lang="en-GB" sz="1100" dirty="0"/>
                        <a:t>229 hours</a:t>
                      </a:r>
                    </a:p>
                  </a:txBody>
                  <a:tcPr marL="68580" marR="68580" marT="34290" marB="34290"/>
                </a:tc>
                <a:extLst>
                  <a:ext uri="{0D108BD9-81ED-4DB2-BD59-A6C34878D82A}">
                    <a16:rowId xmlns:a16="http://schemas.microsoft.com/office/drawing/2014/main" val="4154617266"/>
                  </a:ext>
                </a:extLst>
              </a:tr>
              <a:tr h="610130">
                <a:tc>
                  <a:txBody>
                    <a:bodyPr/>
                    <a:lstStyle/>
                    <a:p>
                      <a:r>
                        <a:rPr lang="en-GB" sz="1100" dirty="0"/>
                        <a:t>ECC Discrete-log problem</a:t>
                      </a:r>
                    </a:p>
                  </a:txBody>
                  <a:tcPr marL="68580" marR="68580" marT="34290" marB="34290"/>
                </a:tc>
                <a:tc>
                  <a:txBody>
                    <a:bodyPr/>
                    <a:lstStyle/>
                    <a:p>
                      <a:r>
                        <a:rPr lang="en-GB" sz="1100" dirty="0"/>
                        <a:t>Asymmetric Encryption</a:t>
                      </a:r>
                    </a:p>
                  </a:txBody>
                  <a:tcPr marL="68580" marR="68580" marT="34290" marB="34290"/>
                </a:tc>
                <a:tc>
                  <a:txBody>
                    <a:bodyPr/>
                    <a:lstStyle/>
                    <a:p>
                      <a:r>
                        <a:rPr lang="en-GB" sz="1100" dirty="0"/>
                        <a:t>256</a:t>
                      </a:r>
                      <a:br>
                        <a:rPr lang="en-GB" sz="1100" dirty="0"/>
                      </a:br>
                      <a:r>
                        <a:rPr lang="en-GB" sz="1100" dirty="0"/>
                        <a:t>384</a:t>
                      </a:r>
                      <a:br>
                        <a:rPr lang="en-GB" sz="1100" dirty="0"/>
                      </a:br>
                      <a:r>
                        <a:rPr lang="en-GB" sz="1100" dirty="0"/>
                        <a:t>521</a:t>
                      </a:r>
                    </a:p>
                  </a:txBody>
                  <a:tcPr marL="68580" marR="68580" marT="34290" marB="34290"/>
                </a:tc>
                <a:tc>
                  <a:txBody>
                    <a:bodyPr/>
                    <a:lstStyle/>
                    <a:p>
                      <a:r>
                        <a:rPr lang="en-GB" sz="1100" dirty="0"/>
                        <a:t>Shor’s Algorithm</a:t>
                      </a:r>
                    </a:p>
                  </a:txBody>
                  <a:tcPr marL="68580" marR="68580" marT="34290" marB="34290"/>
                </a:tc>
                <a:tc>
                  <a:txBody>
                    <a:bodyPr/>
                    <a:lstStyle/>
                    <a:p>
                      <a:r>
                        <a:rPr lang="en-GB" sz="1100" dirty="0"/>
                        <a:t>2,330</a:t>
                      </a:r>
                      <a:br>
                        <a:rPr lang="en-GB" sz="1100" dirty="0"/>
                      </a:br>
                      <a:r>
                        <a:rPr lang="en-GB" sz="1100" dirty="0"/>
                        <a:t>3,484</a:t>
                      </a:r>
                      <a:br>
                        <a:rPr lang="en-GB" sz="1100" dirty="0"/>
                      </a:br>
                      <a:r>
                        <a:rPr lang="en-GB" sz="1100" dirty="0"/>
                        <a:t>4,719</a:t>
                      </a:r>
                    </a:p>
                  </a:txBody>
                  <a:tcPr marL="68580" marR="68580" marT="34290" marB="34290"/>
                </a:tc>
                <a:tc>
                  <a:txBody>
                    <a:bodyPr/>
                    <a:lstStyle/>
                    <a:p>
                      <a:pPr marL="0" marR="0" lvl="0" indent="0" algn="l" defTabSz="914461" rtl="0" eaLnBrk="1" fontAlgn="auto" latinLnBrk="0" hangingPunct="1">
                        <a:lnSpc>
                          <a:spcPct val="100000"/>
                        </a:lnSpc>
                        <a:spcBef>
                          <a:spcPts val="0"/>
                        </a:spcBef>
                        <a:spcAft>
                          <a:spcPts val="0"/>
                        </a:spcAft>
                        <a:buClrTx/>
                        <a:buSzTx/>
                        <a:buFontTx/>
                        <a:buNone/>
                        <a:tabLst/>
                        <a:defRPr/>
                      </a:pPr>
                      <a:r>
                        <a:rPr lang="en-GB" sz="1100" dirty="0"/>
                        <a:t>8.56 × 10</a:t>
                      </a:r>
                      <a:r>
                        <a:rPr lang="en-GB" sz="1100" baseline="30000" dirty="0"/>
                        <a:t>6</a:t>
                      </a:r>
                    </a:p>
                    <a:p>
                      <a:pPr marL="0" marR="0" lvl="0" indent="0" algn="l" defTabSz="914461" rtl="0" eaLnBrk="1" fontAlgn="auto" latinLnBrk="0" hangingPunct="1">
                        <a:lnSpc>
                          <a:spcPct val="100000"/>
                        </a:lnSpc>
                        <a:spcBef>
                          <a:spcPts val="0"/>
                        </a:spcBef>
                        <a:spcAft>
                          <a:spcPts val="0"/>
                        </a:spcAft>
                        <a:buClrTx/>
                        <a:buSzTx/>
                        <a:buFontTx/>
                        <a:buNone/>
                        <a:tabLst/>
                        <a:defRPr/>
                      </a:pPr>
                      <a:r>
                        <a:rPr lang="en-GB" sz="1100" dirty="0"/>
                        <a:t>9.05 × 10</a:t>
                      </a:r>
                      <a:r>
                        <a:rPr lang="en-GB" sz="1100" baseline="30000" dirty="0"/>
                        <a:t>6</a:t>
                      </a:r>
                    </a:p>
                    <a:p>
                      <a:pPr marL="0" marR="0" lvl="0" indent="0" algn="l" defTabSz="914461" rtl="0" eaLnBrk="1" fontAlgn="auto" latinLnBrk="0" hangingPunct="1">
                        <a:lnSpc>
                          <a:spcPct val="100000"/>
                        </a:lnSpc>
                        <a:spcBef>
                          <a:spcPts val="0"/>
                        </a:spcBef>
                        <a:spcAft>
                          <a:spcPts val="0"/>
                        </a:spcAft>
                        <a:buClrTx/>
                        <a:buSzTx/>
                        <a:buFontTx/>
                        <a:buNone/>
                        <a:tabLst/>
                        <a:defRPr/>
                      </a:pPr>
                      <a:r>
                        <a:rPr lang="en-GB" sz="1100" dirty="0"/>
                        <a:t>1.13 × 10</a:t>
                      </a:r>
                      <a:r>
                        <a:rPr lang="en-GB" sz="1100" baseline="30000" dirty="0"/>
                        <a:t>6</a:t>
                      </a:r>
                    </a:p>
                  </a:txBody>
                  <a:tcPr marL="68580" marR="68580" marT="34290" marB="34290"/>
                </a:tc>
                <a:tc>
                  <a:txBody>
                    <a:bodyPr/>
                    <a:lstStyle/>
                    <a:p>
                      <a:pPr algn="r"/>
                      <a:r>
                        <a:rPr lang="en-GB" sz="1100" dirty="0"/>
                        <a:t>10.5 hours</a:t>
                      </a:r>
                      <a:br>
                        <a:rPr lang="en-GB" sz="1100" dirty="0"/>
                      </a:br>
                      <a:r>
                        <a:rPr lang="en-GB" sz="1100" dirty="0"/>
                        <a:t>37.67 hours</a:t>
                      </a:r>
                      <a:br>
                        <a:rPr lang="en-GB" sz="1100" dirty="0"/>
                      </a:br>
                      <a:r>
                        <a:rPr lang="en-GB" sz="1100" dirty="0"/>
                        <a:t>55 hours</a:t>
                      </a:r>
                    </a:p>
                  </a:txBody>
                  <a:tcPr marL="68580" marR="68580" marT="34290" marB="34290"/>
                </a:tc>
                <a:extLst>
                  <a:ext uri="{0D108BD9-81ED-4DB2-BD59-A6C34878D82A}">
                    <a16:rowId xmlns:a16="http://schemas.microsoft.com/office/drawing/2014/main" val="2999056194"/>
                  </a:ext>
                </a:extLst>
              </a:tr>
              <a:tr h="610130">
                <a:tc>
                  <a:txBody>
                    <a:bodyPr/>
                    <a:lstStyle/>
                    <a:p>
                      <a:r>
                        <a:rPr lang="en-GB" sz="1100" dirty="0"/>
                        <a:t>SHA256</a:t>
                      </a:r>
                    </a:p>
                  </a:txBody>
                  <a:tcPr marL="68580" marR="68580" marT="34290" marB="34290"/>
                </a:tc>
                <a:tc>
                  <a:txBody>
                    <a:bodyPr/>
                    <a:lstStyle/>
                    <a:p>
                      <a:r>
                        <a:rPr lang="en-GB" sz="1100" dirty="0"/>
                        <a:t>Hashing</a:t>
                      </a:r>
                    </a:p>
                  </a:txBody>
                  <a:tcPr marL="68580" marR="68580" marT="34290" marB="34290"/>
                </a:tc>
                <a:tc>
                  <a:txBody>
                    <a:bodyPr/>
                    <a:lstStyle/>
                    <a:p>
                      <a:r>
                        <a:rPr lang="en-GB" sz="1100" dirty="0"/>
                        <a:t>N/A</a:t>
                      </a:r>
                    </a:p>
                  </a:txBody>
                  <a:tcPr marL="68580" marR="68580" marT="34290" marB="34290"/>
                </a:tc>
                <a:tc>
                  <a:txBody>
                    <a:bodyPr/>
                    <a:lstStyle/>
                    <a:p>
                      <a:r>
                        <a:rPr lang="en-GB" sz="1100" dirty="0"/>
                        <a:t>Grover’s Algorithm</a:t>
                      </a:r>
                    </a:p>
                  </a:txBody>
                  <a:tcPr marL="68580" marR="68580" marT="34290" marB="34290"/>
                </a:tc>
                <a:tc>
                  <a:txBody>
                    <a:bodyPr/>
                    <a:lstStyle/>
                    <a:p>
                      <a:r>
                        <a:rPr lang="en-GB" sz="1100" dirty="0"/>
                        <a:t>2,403</a:t>
                      </a:r>
                    </a:p>
                  </a:txBody>
                  <a:tcPr marL="68580" marR="68580" marT="34290" marB="34290"/>
                </a:tc>
                <a:tc>
                  <a:txBody>
                    <a:bodyPr/>
                    <a:lstStyle/>
                    <a:p>
                      <a:pPr marL="0" marR="0" lvl="0" indent="0" algn="l" defTabSz="914461" rtl="0" eaLnBrk="1" fontAlgn="auto" latinLnBrk="0" hangingPunct="1">
                        <a:lnSpc>
                          <a:spcPct val="100000"/>
                        </a:lnSpc>
                        <a:spcBef>
                          <a:spcPts val="0"/>
                        </a:spcBef>
                        <a:spcAft>
                          <a:spcPts val="0"/>
                        </a:spcAft>
                        <a:buClrTx/>
                        <a:buSzTx/>
                        <a:buFontTx/>
                        <a:buNone/>
                        <a:tabLst/>
                        <a:defRPr/>
                      </a:pPr>
                      <a:r>
                        <a:rPr lang="en-GB" sz="1100" dirty="0"/>
                        <a:t>2.23 × 10</a:t>
                      </a:r>
                      <a:r>
                        <a:rPr lang="en-GB" sz="1100" baseline="30000" dirty="0"/>
                        <a:t>6</a:t>
                      </a:r>
                    </a:p>
                  </a:txBody>
                  <a:tcPr marL="68580" marR="68580" marT="34290" marB="34290"/>
                </a:tc>
                <a:tc>
                  <a:txBody>
                    <a:bodyPr/>
                    <a:lstStyle/>
                    <a:p>
                      <a:pPr marL="0" marR="0" lvl="0" indent="0" algn="r" defTabSz="914461" rtl="0" eaLnBrk="1" fontAlgn="auto" latinLnBrk="0" hangingPunct="1">
                        <a:lnSpc>
                          <a:spcPct val="100000"/>
                        </a:lnSpc>
                        <a:spcBef>
                          <a:spcPts val="0"/>
                        </a:spcBef>
                        <a:spcAft>
                          <a:spcPts val="0"/>
                        </a:spcAft>
                        <a:buClrTx/>
                        <a:buSzTx/>
                        <a:buFontTx/>
                        <a:buNone/>
                        <a:tabLst/>
                        <a:defRPr/>
                      </a:pPr>
                      <a:r>
                        <a:rPr lang="en-GB" sz="1100" dirty="0"/>
                        <a:t>1.8 x 10</a:t>
                      </a:r>
                      <a:r>
                        <a:rPr lang="en-GB" sz="1100" baseline="30000" dirty="0"/>
                        <a:t>4</a:t>
                      </a:r>
                      <a:r>
                        <a:rPr lang="en-GB" sz="1100" baseline="0" dirty="0"/>
                        <a:t> Years</a:t>
                      </a:r>
                    </a:p>
                    <a:p>
                      <a:pPr algn="r"/>
                      <a:endParaRPr lang="en-GB" sz="1100" dirty="0"/>
                    </a:p>
                  </a:txBody>
                  <a:tcPr marL="68580" marR="68580" marT="34290" marB="34290"/>
                </a:tc>
                <a:extLst>
                  <a:ext uri="{0D108BD9-81ED-4DB2-BD59-A6C34878D82A}">
                    <a16:rowId xmlns:a16="http://schemas.microsoft.com/office/drawing/2014/main" val="1127644463"/>
                  </a:ext>
                </a:extLst>
              </a:tr>
              <a:tr h="868680">
                <a:tc>
                  <a:txBody>
                    <a:bodyPr/>
                    <a:lstStyle/>
                    <a:p>
                      <a:r>
                        <a:rPr lang="en-GB" sz="1100" dirty="0"/>
                        <a:t>PBKDF2 With 10K iterations</a:t>
                      </a:r>
                      <a:br>
                        <a:rPr lang="en-GB" sz="1100" dirty="0"/>
                      </a:br>
                      <a:br>
                        <a:rPr lang="en-GB" sz="1100" dirty="0"/>
                      </a:br>
                      <a:br>
                        <a:rPr lang="en-GB" sz="1100" dirty="0"/>
                      </a:br>
                      <a:endParaRPr lang="en-GB" sz="1100" dirty="0"/>
                    </a:p>
                  </a:txBody>
                  <a:tcPr marL="68580" marR="68580" marT="34290" marB="34290"/>
                </a:tc>
                <a:tc>
                  <a:txBody>
                    <a:bodyPr/>
                    <a:lstStyle/>
                    <a:p>
                      <a:r>
                        <a:rPr lang="en-GB" sz="1100" dirty="0"/>
                        <a:t>Password </a:t>
                      </a:r>
                      <a:br>
                        <a:rPr lang="en-GB" sz="1100" dirty="0"/>
                      </a:br>
                      <a:r>
                        <a:rPr lang="en-GB" sz="1100" dirty="0"/>
                        <a:t>Hashing</a:t>
                      </a:r>
                    </a:p>
                  </a:txBody>
                  <a:tcPr marL="68580" marR="68580" marT="34290" marB="34290"/>
                </a:tc>
                <a:tc>
                  <a:txBody>
                    <a:bodyPr/>
                    <a:lstStyle/>
                    <a:p>
                      <a:r>
                        <a:rPr lang="en-GB" sz="1100" dirty="0"/>
                        <a:t>N/A</a:t>
                      </a:r>
                    </a:p>
                  </a:txBody>
                  <a:tcPr marL="68580" marR="68580" marT="34290" marB="34290"/>
                </a:tc>
                <a:tc>
                  <a:txBody>
                    <a:bodyPr/>
                    <a:lstStyle/>
                    <a:p>
                      <a:r>
                        <a:rPr lang="en-GB" sz="1100" dirty="0"/>
                        <a:t>Grover’s Algorithm</a:t>
                      </a:r>
                    </a:p>
                  </a:txBody>
                  <a:tcPr marL="68580" marR="68580" marT="34290" marB="34290"/>
                </a:tc>
                <a:tc>
                  <a:txBody>
                    <a:bodyPr/>
                    <a:lstStyle/>
                    <a:p>
                      <a:r>
                        <a:rPr lang="en-GB" sz="1100" dirty="0"/>
                        <a:t>2,403</a:t>
                      </a:r>
                    </a:p>
                  </a:txBody>
                  <a:tcPr marL="68580" marR="68580" marT="34290" marB="34290"/>
                </a:tc>
                <a:tc>
                  <a:txBody>
                    <a:bodyPr/>
                    <a:lstStyle/>
                    <a:p>
                      <a:pPr marL="0" marR="0" lvl="0" indent="0" algn="l" defTabSz="914461" rtl="0" eaLnBrk="1" fontAlgn="auto" latinLnBrk="0" hangingPunct="1">
                        <a:lnSpc>
                          <a:spcPct val="100000"/>
                        </a:lnSpc>
                        <a:spcBef>
                          <a:spcPts val="0"/>
                        </a:spcBef>
                        <a:spcAft>
                          <a:spcPts val="0"/>
                        </a:spcAft>
                        <a:buClrTx/>
                        <a:buSzTx/>
                        <a:buFontTx/>
                        <a:buNone/>
                        <a:tabLst/>
                        <a:defRPr/>
                      </a:pPr>
                      <a:r>
                        <a:rPr lang="en-GB" sz="1100" dirty="0"/>
                        <a:t>2.23× 10</a:t>
                      </a:r>
                      <a:r>
                        <a:rPr lang="en-GB" sz="1100" baseline="30000" dirty="0"/>
                        <a:t>6</a:t>
                      </a:r>
                    </a:p>
                  </a:txBody>
                  <a:tcPr marL="68580" marR="68580" marT="34290" marB="34290"/>
                </a:tc>
                <a:tc>
                  <a:txBody>
                    <a:bodyPr/>
                    <a:lstStyle/>
                    <a:p>
                      <a:pPr marL="0" marR="0" lvl="0" indent="0" algn="r" defTabSz="914461" rtl="0" eaLnBrk="1" fontAlgn="auto" latinLnBrk="0" hangingPunct="1">
                        <a:lnSpc>
                          <a:spcPct val="100000"/>
                        </a:lnSpc>
                        <a:spcBef>
                          <a:spcPts val="0"/>
                        </a:spcBef>
                        <a:spcAft>
                          <a:spcPts val="0"/>
                        </a:spcAft>
                        <a:buClrTx/>
                        <a:buSzTx/>
                        <a:buFontTx/>
                        <a:buNone/>
                        <a:tabLst/>
                        <a:defRPr/>
                      </a:pPr>
                      <a:r>
                        <a:rPr lang="en-GB" sz="1100" dirty="0"/>
                        <a:t>2.3 x 10</a:t>
                      </a:r>
                      <a:r>
                        <a:rPr lang="en-GB" sz="1100" baseline="30000" dirty="0"/>
                        <a:t>7</a:t>
                      </a:r>
                      <a:r>
                        <a:rPr lang="en-GB" sz="1100" baseline="0" dirty="0"/>
                        <a:t> Years</a:t>
                      </a:r>
                    </a:p>
                    <a:p>
                      <a:pPr algn="r"/>
                      <a:endParaRPr lang="en-GB" sz="1100" dirty="0"/>
                    </a:p>
                  </a:txBody>
                  <a:tcPr marL="68580" marR="68580" marT="34290" marB="34290"/>
                </a:tc>
                <a:extLst>
                  <a:ext uri="{0D108BD9-81ED-4DB2-BD59-A6C34878D82A}">
                    <a16:rowId xmlns:a16="http://schemas.microsoft.com/office/drawing/2014/main" val="1635499201"/>
                  </a:ext>
                </a:extLst>
              </a:tr>
            </a:tbl>
          </a:graphicData>
        </a:graphic>
      </p:graphicFrame>
      <p:sp>
        <p:nvSpPr>
          <p:cNvPr id="3" name="TextBox 2">
            <a:extLst>
              <a:ext uri="{FF2B5EF4-FFF2-40B4-BE49-F238E27FC236}">
                <a16:creationId xmlns:a16="http://schemas.microsoft.com/office/drawing/2014/main" id="{969D2334-D45F-0018-B352-B3CAD827ECA7}"/>
              </a:ext>
            </a:extLst>
          </p:cNvPr>
          <p:cNvSpPr txBox="1"/>
          <p:nvPr/>
        </p:nvSpPr>
        <p:spPr>
          <a:xfrm>
            <a:off x="85725" y="4693377"/>
            <a:ext cx="8758238" cy="47320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1372034">
              <a:buClrTx/>
              <a:defRPr/>
            </a:pPr>
            <a:r>
              <a:rPr lang="en-GB" sz="825" kern="1200" dirty="0">
                <a:latin typeface="IBM Plex Sans Light"/>
                <a:ea typeface="+mn-ea"/>
                <a:cs typeface="+mn-cs"/>
              </a:rPr>
              <a:t>4 Quantum Computing's Implications for Cryptography." National Academies of Sciences, Engineering, and Medicine. 2019. Quantum Computing: Progress and Prospects. Washington, DC: The National Academies Press. </a:t>
            </a:r>
            <a:r>
              <a:rPr lang="en-GB" sz="825" kern="1200" dirty="0" err="1">
                <a:latin typeface="IBM Plex Sans Light"/>
                <a:ea typeface="+mn-ea"/>
                <a:cs typeface="+mn-cs"/>
              </a:rPr>
              <a:t>doi</a:t>
            </a:r>
            <a:r>
              <a:rPr lang="en-GB" sz="825" kern="1200" dirty="0">
                <a:latin typeface="IBM Plex Sans Light"/>
                <a:ea typeface="+mn-ea"/>
                <a:cs typeface="+mn-cs"/>
              </a:rPr>
              <a:t>: 10.17226/25196. National Academies of Sciences, Engineering, and Medicine. 2019. Quantum Computing: Progress and Prospects. Washington, DC: The National Academies Press. </a:t>
            </a:r>
            <a:r>
              <a:rPr lang="en-GB" sz="825" kern="1200" dirty="0">
                <a:latin typeface="IBM Plex Sans Light"/>
                <a:ea typeface="+mn-ea"/>
                <a:cs typeface="+mn-cs"/>
                <a:hlinkClick r:id="rId3"/>
              </a:rPr>
              <a:t>https://doi.org/10.17226/25196</a:t>
            </a:r>
            <a:r>
              <a:rPr lang="en-GB" sz="825" kern="1200" dirty="0">
                <a:latin typeface="IBM Plex Sans Light"/>
                <a:ea typeface="+mn-ea"/>
                <a:cs typeface="+mn-cs"/>
              </a:rPr>
              <a:t> .</a:t>
            </a:r>
          </a:p>
        </p:txBody>
      </p:sp>
      <p:sp>
        <p:nvSpPr>
          <p:cNvPr id="4" name="Rectangle 3">
            <a:extLst>
              <a:ext uri="{FF2B5EF4-FFF2-40B4-BE49-F238E27FC236}">
                <a16:creationId xmlns:a16="http://schemas.microsoft.com/office/drawing/2014/main" id="{672279F1-BF17-FBCF-BFD9-B1CD38AA7218}"/>
              </a:ext>
            </a:extLst>
          </p:cNvPr>
          <p:cNvSpPr/>
          <p:nvPr/>
        </p:nvSpPr>
        <p:spPr bwMode="auto">
          <a:xfrm>
            <a:off x="7283116" y="2067915"/>
            <a:ext cx="1106903" cy="1180611"/>
          </a:xfrm>
          <a:prstGeom prst="rect">
            <a:avLst/>
          </a:prstGeom>
          <a:noFill/>
          <a:ln w="57150">
            <a:solidFill>
              <a:srgbClr val="FF000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defRPr/>
            </a:pPr>
            <a:endParaRPr lang="en-GB" sz="1050" kern="1200" dirty="0">
              <a:solidFill>
                <a:srgbClr val="FFFFFF"/>
              </a:solidFill>
              <a:latin typeface="IBM Plex Sans Light"/>
            </a:endParaRPr>
          </a:p>
        </p:txBody>
      </p:sp>
      <p:sp>
        <p:nvSpPr>
          <p:cNvPr id="2" name="Rectangle 1">
            <a:extLst>
              <a:ext uri="{FF2B5EF4-FFF2-40B4-BE49-F238E27FC236}">
                <a16:creationId xmlns:a16="http://schemas.microsoft.com/office/drawing/2014/main" id="{8E49501C-6CE0-6D49-16A4-6C95E8575FC5}"/>
              </a:ext>
            </a:extLst>
          </p:cNvPr>
          <p:cNvSpPr/>
          <p:nvPr/>
        </p:nvSpPr>
        <p:spPr bwMode="auto">
          <a:xfrm>
            <a:off x="7283116" y="938462"/>
            <a:ext cx="1106903" cy="1129453"/>
          </a:xfrm>
          <a:prstGeom prst="rect">
            <a:avLst/>
          </a:prstGeom>
          <a:noFill/>
          <a:ln w="57150">
            <a:solidFill>
              <a:srgbClr val="FF000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defRPr/>
            </a:pPr>
            <a:endParaRPr lang="en-GB" sz="1050" kern="1200" dirty="0">
              <a:solidFill>
                <a:srgbClr val="FFFFFF"/>
              </a:solidFill>
              <a:latin typeface="IBM Plex Sans Light"/>
            </a:endParaRPr>
          </a:p>
        </p:txBody>
      </p:sp>
      <p:sp>
        <p:nvSpPr>
          <p:cNvPr id="6" name="Rectangle 5">
            <a:extLst>
              <a:ext uri="{FF2B5EF4-FFF2-40B4-BE49-F238E27FC236}">
                <a16:creationId xmlns:a16="http://schemas.microsoft.com/office/drawing/2014/main" id="{955907CC-C861-22C5-A23E-9A2BE76BA2FB}"/>
              </a:ext>
            </a:extLst>
          </p:cNvPr>
          <p:cNvSpPr/>
          <p:nvPr/>
        </p:nvSpPr>
        <p:spPr bwMode="auto">
          <a:xfrm>
            <a:off x="4876801" y="339193"/>
            <a:ext cx="2008286" cy="4279106"/>
          </a:xfrm>
          <a:prstGeom prst="rect">
            <a:avLst/>
          </a:prstGeom>
          <a:noFill/>
          <a:ln w="57150">
            <a:solidFill>
              <a:srgbClr val="FF000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defRPr/>
            </a:pPr>
            <a:endParaRPr lang="en-GB" sz="1050" kern="1200" dirty="0">
              <a:solidFill>
                <a:srgbClr val="FFFFFF"/>
              </a:solidFill>
              <a:latin typeface="IBM Plex Sans Light"/>
            </a:endParaRPr>
          </a:p>
        </p:txBody>
      </p:sp>
      <p:sp>
        <p:nvSpPr>
          <p:cNvPr id="7" name="Rectangle 6">
            <a:extLst>
              <a:ext uri="{FF2B5EF4-FFF2-40B4-BE49-F238E27FC236}">
                <a16:creationId xmlns:a16="http://schemas.microsoft.com/office/drawing/2014/main" id="{2AFE15DD-09BB-0A74-8D51-45861121C546}"/>
              </a:ext>
            </a:extLst>
          </p:cNvPr>
          <p:cNvSpPr/>
          <p:nvPr/>
        </p:nvSpPr>
        <p:spPr bwMode="auto">
          <a:xfrm>
            <a:off x="7283116" y="3246719"/>
            <a:ext cx="1106903" cy="1228725"/>
          </a:xfrm>
          <a:prstGeom prst="rect">
            <a:avLst/>
          </a:prstGeom>
          <a:noFill/>
          <a:ln w="57150">
            <a:solidFill>
              <a:srgbClr val="FF000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defRPr/>
            </a:pPr>
            <a:endParaRPr lang="en-GB" sz="1050" kern="1200" dirty="0">
              <a:solidFill>
                <a:srgbClr val="FFFFFF"/>
              </a:solidFill>
              <a:latin typeface="IBM Plex Sans Light"/>
            </a:endParaRPr>
          </a:p>
        </p:txBody>
      </p:sp>
    </p:spTree>
    <p:extLst>
      <p:ext uri="{BB962C8B-B14F-4D97-AF65-F5344CB8AC3E}">
        <p14:creationId xmlns:p14="http://schemas.microsoft.com/office/powerpoint/2010/main" val="169762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xit" presetSubtype="0" fill="hold" grpId="1" nodeType="withEffect">
                                  <p:stCondLst>
                                    <p:cond delay="0"/>
                                  </p:stCondLst>
                                  <p:childTnLst>
                                    <p:animEffect transition="out" filter="fade">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xit" presetSubtype="0" fill="hold" grpId="1" nodeType="withEffect">
                                  <p:stCondLst>
                                    <p:cond delay="0"/>
                                  </p:stCondLst>
                                  <p:childTnLst>
                                    <p:animEffect transition="out" filter="fade">
                                      <p:cBhvr>
                                        <p:cTn id="28" dur="500"/>
                                        <p:tgtEl>
                                          <p:spTgt spid="4"/>
                                        </p:tgtEl>
                                      </p:cBhvr>
                                    </p:animEffect>
                                    <p:set>
                                      <p:cBhvr>
                                        <p:cTn id="2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6" grpId="0" animBg="1"/>
      <p:bldP spid="7" grpId="0" animBg="1"/>
      <p:bldP spid="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C66B5-1B84-5E75-9DEA-6A0C121819B8}"/>
            </a:ext>
          </a:extLst>
        </p:cNvPr>
        <p:cNvGrpSpPr/>
        <p:nvPr/>
      </p:nvGrpSpPr>
      <p:grpSpPr>
        <a:xfrm>
          <a:off x="0" y="0"/>
          <a:ext cx="0" cy="0"/>
          <a:chOff x="0" y="0"/>
          <a:chExt cx="0" cy="0"/>
        </a:xfrm>
      </p:grpSpPr>
      <p:pic>
        <p:nvPicPr>
          <p:cNvPr id="4" name="Picture 3" descr="https://research-website-prod-cms-uploads.s3.us.cloud-object-storage.appdomain.cloud/2025_Development_and_Innovation_Roadmap_e7b2d25a31.jpg">
            <a:extLst>
              <a:ext uri="{FF2B5EF4-FFF2-40B4-BE49-F238E27FC236}">
                <a16:creationId xmlns:a16="http://schemas.microsoft.com/office/drawing/2014/main" id="{FBC2D386-9A18-9908-DF96-5C79EEFAD5FB}"/>
              </a:ext>
            </a:extLst>
          </p:cNvPr>
          <p:cNvPicPr>
            <a:picLocks noChangeAspect="1"/>
          </p:cNvPicPr>
          <p:nvPr/>
        </p:nvPicPr>
        <p:blipFill>
          <a:blip r:embed="rId3"/>
          <a:stretch>
            <a:fillRect/>
          </a:stretch>
        </p:blipFill>
        <p:spPr>
          <a:xfrm>
            <a:off x="0" y="0"/>
            <a:ext cx="9145143" cy="5143500"/>
          </a:xfrm>
          <a:prstGeom prst="rect">
            <a:avLst/>
          </a:prstGeom>
        </p:spPr>
      </p:pic>
      <p:sp>
        <p:nvSpPr>
          <p:cNvPr id="3" name="TextBox 2">
            <a:extLst>
              <a:ext uri="{FF2B5EF4-FFF2-40B4-BE49-F238E27FC236}">
                <a16:creationId xmlns:a16="http://schemas.microsoft.com/office/drawing/2014/main" id="{56BAB657-D36C-E52A-F1A3-4523DB50CBB3}"/>
              </a:ext>
            </a:extLst>
          </p:cNvPr>
          <p:cNvSpPr txBox="1"/>
          <p:nvPr/>
        </p:nvSpPr>
        <p:spPr>
          <a:xfrm>
            <a:off x="4924925" y="4900590"/>
            <a:ext cx="4957011" cy="30008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1372034">
              <a:buClrTx/>
              <a:defRPr/>
            </a:pPr>
            <a:r>
              <a:rPr lang="en-GB" sz="1350" kern="1200" dirty="0">
                <a:latin typeface="IBM Plex Sans Light"/>
                <a:ea typeface="+mn-ea"/>
                <a:cs typeface="+mn-cs"/>
                <a:hlinkClick r:id="rId4"/>
              </a:rPr>
              <a:t>https://www.ibm.com/quantum/blog/large-scale-ftqc</a:t>
            </a:r>
            <a:r>
              <a:rPr lang="en-GB" sz="1350" kern="1200" dirty="0">
                <a:latin typeface="IBM Plex Sans Light"/>
                <a:ea typeface="+mn-ea"/>
                <a:cs typeface="+mn-cs"/>
              </a:rPr>
              <a:t>  </a:t>
            </a:r>
          </a:p>
        </p:txBody>
      </p:sp>
      <p:sp>
        <p:nvSpPr>
          <p:cNvPr id="7" name="Rectangle 6">
            <a:extLst>
              <a:ext uri="{FF2B5EF4-FFF2-40B4-BE49-F238E27FC236}">
                <a16:creationId xmlns:a16="http://schemas.microsoft.com/office/drawing/2014/main" id="{96201730-36BD-9FAD-06BB-6E071852B2A1}"/>
              </a:ext>
            </a:extLst>
          </p:cNvPr>
          <p:cNvSpPr/>
          <p:nvPr/>
        </p:nvSpPr>
        <p:spPr bwMode="auto">
          <a:xfrm>
            <a:off x="8329613" y="92869"/>
            <a:ext cx="664369" cy="3043238"/>
          </a:xfrm>
          <a:prstGeom prst="rect">
            <a:avLst/>
          </a:prstGeom>
          <a:noFill/>
          <a:ln w="57150">
            <a:solidFill>
              <a:srgbClr val="FF000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defRPr/>
            </a:pPr>
            <a:endParaRPr lang="en-GB" sz="1050" kern="1200" dirty="0">
              <a:solidFill>
                <a:srgbClr val="FFFFFF"/>
              </a:solidFill>
              <a:latin typeface="IBM Plex Sans Light"/>
            </a:endParaRPr>
          </a:p>
        </p:txBody>
      </p:sp>
      <p:sp>
        <p:nvSpPr>
          <p:cNvPr id="8" name="Rectangle 7">
            <a:extLst>
              <a:ext uri="{FF2B5EF4-FFF2-40B4-BE49-F238E27FC236}">
                <a16:creationId xmlns:a16="http://schemas.microsoft.com/office/drawing/2014/main" id="{E75B980C-F186-C338-A2FA-8A2335BE066D}"/>
              </a:ext>
            </a:extLst>
          </p:cNvPr>
          <p:cNvSpPr/>
          <p:nvPr/>
        </p:nvSpPr>
        <p:spPr bwMode="auto">
          <a:xfrm>
            <a:off x="5207794" y="92867"/>
            <a:ext cx="3121819" cy="4543427"/>
          </a:xfrm>
          <a:prstGeom prst="rect">
            <a:avLst/>
          </a:prstGeom>
          <a:noFill/>
          <a:ln w="57150">
            <a:solidFill>
              <a:srgbClr val="FF000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defRPr/>
            </a:pPr>
            <a:endParaRPr lang="en-GB" sz="1050" kern="1200" dirty="0">
              <a:solidFill>
                <a:srgbClr val="FFFFFF"/>
              </a:solidFill>
              <a:latin typeface="IBM Plex Sans Light"/>
            </a:endParaRPr>
          </a:p>
        </p:txBody>
      </p:sp>
    </p:spTree>
    <p:extLst>
      <p:ext uri="{BB962C8B-B14F-4D97-AF65-F5344CB8AC3E}">
        <p14:creationId xmlns:p14="http://schemas.microsoft.com/office/powerpoint/2010/main" val="12185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6BEF6-F292-579B-C1E6-4878ED77C9A3}"/>
            </a:ext>
          </a:extLst>
        </p:cNvPr>
        <p:cNvGrpSpPr/>
        <p:nvPr/>
      </p:nvGrpSpPr>
      <p:grpSpPr>
        <a:xfrm>
          <a:off x="0" y="0"/>
          <a:ext cx="0" cy="0"/>
          <a:chOff x="0" y="0"/>
          <a:chExt cx="0" cy="0"/>
        </a:xfrm>
      </p:grpSpPr>
      <p:pic>
        <p:nvPicPr>
          <p:cNvPr id="3" name="Video 2" title="Cat Waking Up">
            <a:hlinkClick r:id="" action="ppaction://media"/>
            <a:extLst>
              <a:ext uri="{FF2B5EF4-FFF2-40B4-BE49-F238E27FC236}">
                <a16:creationId xmlns:a16="http://schemas.microsoft.com/office/drawing/2014/main" id="{7749A1E9-8700-EDB4-EBF9-A5341A84178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
        <p:nvSpPr>
          <p:cNvPr id="8" name="TextBox 7">
            <a:extLst>
              <a:ext uri="{FF2B5EF4-FFF2-40B4-BE49-F238E27FC236}">
                <a16:creationId xmlns:a16="http://schemas.microsoft.com/office/drawing/2014/main" id="{589575A8-6EB5-45A5-09F1-A677F3D86008}"/>
              </a:ext>
            </a:extLst>
          </p:cNvPr>
          <p:cNvSpPr txBox="1"/>
          <p:nvPr/>
        </p:nvSpPr>
        <p:spPr>
          <a:xfrm>
            <a:off x="6514740" y="0"/>
            <a:ext cx="2629260" cy="2062103"/>
          </a:xfrm>
          <a:prstGeom prst="rect">
            <a:avLst/>
          </a:prstGeom>
          <a:noFill/>
        </p:spPr>
        <p:txBody>
          <a:bodyPr wrap="square" rtlCol="0">
            <a:spAutoFit/>
          </a:bodyPr>
          <a:lstStyle/>
          <a:p>
            <a:pPr algn="r">
              <a:buClr>
                <a:schemeClr val="bg1"/>
              </a:buClr>
            </a:pPr>
            <a:r>
              <a:rPr lang="en-GB" sz="3200" dirty="0">
                <a:solidFill>
                  <a:schemeClr val="bg1"/>
                </a:solidFill>
                <a:latin typeface="Amasis MT Pro Black" panose="02040A04050005020304" pitchFamily="18" charset="0"/>
              </a:rPr>
              <a:t>7+ years?</a:t>
            </a:r>
          </a:p>
          <a:p>
            <a:pPr algn="r">
              <a:buClr>
                <a:schemeClr val="bg1"/>
              </a:buClr>
            </a:pPr>
            <a:r>
              <a:rPr lang="en-GB" sz="3200" dirty="0">
                <a:solidFill>
                  <a:schemeClr val="bg1"/>
                </a:solidFill>
                <a:latin typeface="Amasis MT Pro Black" panose="02040A04050005020304" pitchFamily="18" charset="0"/>
              </a:rPr>
              <a:t>Only “if”?</a:t>
            </a:r>
          </a:p>
          <a:p>
            <a:pPr algn="r">
              <a:buClr>
                <a:schemeClr val="bg1"/>
              </a:buClr>
            </a:pPr>
            <a:r>
              <a:rPr lang="en-GB" sz="3200" dirty="0">
                <a:solidFill>
                  <a:schemeClr val="bg1"/>
                </a:solidFill>
                <a:latin typeface="Amasis MT Pro Black" panose="02040A04050005020304" pitchFamily="18" charset="0"/>
              </a:rPr>
              <a:t>Let’s </a:t>
            </a:r>
          </a:p>
          <a:p>
            <a:pPr algn="r">
              <a:buClr>
                <a:schemeClr val="bg1"/>
              </a:buClr>
            </a:pPr>
            <a:r>
              <a:rPr lang="en-GB" sz="3200" dirty="0">
                <a:solidFill>
                  <a:schemeClr val="bg1"/>
                </a:solidFill>
                <a:latin typeface="Amasis MT Pro Black" panose="02040A04050005020304" pitchFamily="18" charset="0"/>
              </a:rPr>
              <a:t>relax!</a:t>
            </a:r>
          </a:p>
        </p:txBody>
      </p:sp>
    </p:spTree>
    <p:extLst>
      <p:ext uri="{BB962C8B-B14F-4D97-AF65-F5344CB8AC3E}">
        <p14:creationId xmlns:p14="http://schemas.microsoft.com/office/powerpoint/2010/main" val="394025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84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Cat sleeping on blanket">
            <a:extLst>
              <a:ext uri="{FF2B5EF4-FFF2-40B4-BE49-F238E27FC236}">
                <a16:creationId xmlns:a16="http://schemas.microsoft.com/office/drawing/2014/main" id="{211502B7-AC09-6395-7D75-31C8B57FA5DE}"/>
              </a:ext>
            </a:extLst>
          </p:cNvPr>
          <p:cNvPicPr>
            <a:picLocks noChangeAspect="1"/>
          </p:cNvPicPr>
          <p:nvPr/>
        </p:nvPicPr>
        <p:blipFill>
          <a:blip r:embed="rId3"/>
          <a:srcRect t="17771" b="9882"/>
          <a:stretch>
            <a:fillRect/>
          </a:stretch>
        </p:blipFill>
        <p:spPr>
          <a:xfrm>
            <a:off x="0" y="10"/>
            <a:ext cx="9143980" cy="5143490"/>
          </a:xfrm>
          <a:prstGeom prst="rect">
            <a:avLst/>
          </a:prstGeom>
          <a:noFill/>
        </p:spPr>
      </p:pic>
      <p:sp>
        <p:nvSpPr>
          <p:cNvPr id="8" name="TextBox 7">
            <a:extLst>
              <a:ext uri="{FF2B5EF4-FFF2-40B4-BE49-F238E27FC236}">
                <a16:creationId xmlns:a16="http://schemas.microsoft.com/office/drawing/2014/main" id="{37026116-4137-E2BD-1D52-D554807122B7}"/>
              </a:ext>
            </a:extLst>
          </p:cNvPr>
          <p:cNvSpPr txBox="1"/>
          <p:nvPr/>
        </p:nvSpPr>
        <p:spPr>
          <a:xfrm>
            <a:off x="0" y="1626499"/>
            <a:ext cx="2629260" cy="2062103"/>
          </a:xfrm>
          <a:prstGeom prst="rect">
            <a:avLst/>
          </a:prstGeom>
          <a:noFill/>
        </p:spPr>
        <p:txBody>
          <a:bodyPr wrap="square" rtlCol="0">
            <a:spAutoFit/>
          </a:bodyPr>
          <a:lstStyle/>
          <a:p>
            <a:pPr>
              <a:buClr>
                <a:schemeClr val="bg1"/>
              </a:buClr>
            </a:pPr>
            <a:r>
              <a:rPr lang="en-GB" sz="3200" dirty="0">
                <a:solidFill>
                  <a:schemeClr val="bg1"/>
                </a:solidFill>
                <a:latin typeface="Amasis MT Pro Black" panose="02040A04050005020304" pitchFamily="18" charset="0"/>
              </a:rPr>
              <a:t>7+ years?</a:t>
            </a:r>
          </a:p>
          <a:p>
            <a:pPr>
              <a:buClr>
                <a:schemeClr val="bg1"/>
              </a:buClr>
            </a:pPr>
            <a:r>
              <a:rPr lang="en-GB" sz="3200" dirty="0">
                <a:solidFill>
                  <a:schemeClr val="bg1"/>
                </a:solidFill>
                <a:latin typeface="Amasis MT Pro Black" panose="02040A04050005020304" pitchFamily="18" charset="0"/>
              </a:rPr>
              <a:t>Only “if”?</a:t>
            </a:r>
          </a:p>
          <a:p>
            <a:pPr>
              <a:buClr>
                <a:schemeClr val="bg1"/>
              </a:buClr>
            </a:pPr>
            <a:endParaRPr lang="en-GB" sz="3200" dirty="0">
              <a:solidFill>
                <a:schemeClr val="bg1"/>
              </a:solidFill>
              <a:latin typeface="Amasis MT Pro Black" panose="02040A04050005020304" pitchFamily="18" charset="0"/>
            </a:endParaRPr>
          </a:p>
          <a:p>
            <a:pPr>
              <a:buClr>
                <a:schemeClr val="bg1"/>
              </a:buClr>
            </a:pPr>
            <a:r>
              <a:rPr lang="en-GB" sz="3200" dirty="0">
                <a:solidFill>
                  <a:schemeClr val="bg1"/>
                </a:solidFill>
                <a:latin typeface="Amasis MT Pro Black" panose="02040A04050005020304" pitchFamily="18" charset="0"/>
              </a:rPr>
              <a:t>Let’s relax!</a:t>
            </a:r>
          </a:p>
        </p:txBody>
      </p:sp>
    </p:spTree>
    <p:extLst>
      <p:ext uri="{BB962C8B-B14F-4D97-AF65-F5344CB8AC3E}">
        <p14:creationId xmlns:p14="http://schemas.microsoft.com/office/powerpoint/2010/main" val="256275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lose up of tiger eyes">
            <a:extLst>
              <a:ext uri="{FF2B5EF4-FFF2-40B4-BE49-F238E27FC236}">
                <a16:creationId xmlns:a16="http://schemas.microsoft.com/office/drawing/2014/main" id="{9E5F01AB-0888-A862-2E0E-50026E7E5E64}"/>
              </a:ext>
            </a:extLst>
          </p:cNvPr>
          <p:cNvPicPr>
            <a:picLocks noChangeAspect="1"/>
          </p:cNvPicPr>
          <p:nvPr/>
        </p:nvPicPr>
        <p:blipFill>
          <a:blip r:embed="rId2"/>
          <a:stretch>
            <a:fillRect/>
          </a:stretch>
        </p:blipFill>
        <p:spPr>
          <a:xfrm>
            <a:off x="244443" y="0"/>
            <a:ext cx="9723590" cy="5143500"/>
          </a:xfrm>
          <a:prstGeom prst="rect">
            <a:avLst/>
          </a:prstGeom>
        </p:spPr>
      </p:pic>
      <p:sp>
        <p:nvSpPr>
          <p:cNvPr id="7" name="TextBox 6">
            <a:extLst>
              <a:ext uri="{FF2B5EF4-FFF2-40B4-BE49-F238E27FC236}">
                <a16:creationId xmlns:a16="http://schemas.microsoft.com/office/drawing/2014/main" id="{B5A0C2F2-95B3-8D73-3A29-38ABA07BCFE3}"/>
              </a:ext>
            </a:extLst>
          </p:cNvPr>
          <p:cNvSpPr txBox="1"/>
          <p:nvPr/>
        </p:nvSpPr>
        <p:spPr>
          <a:xfrm>
            <a:off x="311033" y="0"/>
            <a:ext cx="9144000" cy="5241956"/>
          </a:xfrm>
          <a:custGeom>
            <a:avLst/>
            <a:gdLst/>
            <a:ahLst/>
            <a:cxnLst/>
            <a:rect l="l" t="t" r="r" b="b"/>
            <a:pathLst>
              <a:path w="9144000" h="5143500">
                <a:moveTo>
                  <a:pt x="6198764" y="1183353"/>
                </a:moveTo>
                <a:cubicBezTo>
                  <a:pt x="6697847" y="1183353"/>
                  <a:pt x="6947387" y="1637315"/>
                  <a:pt x="6947387" y="2545238"/>
                </a:cubicBezTo>
                <a:cubicBezTo>
                  <a:pt x="6947387" y="3451111"/>
                  <a:pt x="6697847" y="3904048"/>
                  <a:pt x="6198764" y="3904048"/>
                </a:cubicBezTo>
                <a:cubicBezTo>
                  <a:pt x="5683350" y="3904048"/>
                  <a:pt x="5425643" y="3450086"/>
                  <a:pt x="5425643" y="2542163"/>
                </a:cubicBezTo>
                <a:cubicBezTo>
                  <a:pt x="5425643" y="1636290"/>
                  <a:pt x="5683350" y="1183353"/>
                  <a:pt x="6198764" y="1183353"/>
                </a:cubicBezTo>
                <a:close/>
                <a:moveTo>
                  <a:pt x="528425" y="445538"/>
                </a:moveTo>
                <a:lnTo>
                  <a:pt x="528425" y="4641863"/>
                </a:lnTo>
                <a:lnTo>
                  <a:pt x="1293909" y="4641863"/>
                </a:lnTo>
                <a:lnTo>
                  <a:pt x="1293909" y="2130216"/>
                </a:lnTo>
                <a:cubicBezTo>
                  <a:pt x="1293909" y="2081029"/>
                  <a:pt x="1289810" y="2020569"/>
                  <a:pt x="1281612" y="1948837"/>
                </a:cubicBezTo>
                <a:cubicBezTo>
                  <a:pt x="1279563" y="1926293"/>
                  <a:pt x="1277513" y="1879154"/>
                  <a:pt x="1275464" y="1807422"/>
                </a:cubicBezTo>
                <a:lnTo>
                  <a:pt x="2917679" y="4641863"/>
                </a:lnTo>
                <a:lnTo>
                  <a:pt x="3756368" y="4641863"/>
                </a:lnTo>
                <a:lnTo>
                  <a:pt x="3756368" y="445538"/>
                </a:lnTo>
                <a:lnTo>
                  <a:pt x="2997033" y="445538"/>
                </a:lnTo>
                <a:lnTo>
                  <a:pt x="2997033" y="2640539"/>
                </a:lnTo>
                <a:cubicBezTo>
                  <a:pt x="2997033" y="2704073"/>
                  <a:pt x="3003181" y="2797325"/>
                  <a:pt x="3015478" y="2920294"/>
                </a:cubicBezTo>
                <a:lnTo>
                  <a:pt x="1587930" y="445538"/>
                </a:lnTo>
                <a:close/>
                <a:moveTo>
                  <a:pt x="6204960" y="380979"/>
                </a:moveTo>
                <a:cubicBezTo>
                  <a:pt x="5625436" y="380979"/>
                  <a:pt x="5179024" y="585928"/>
                  <a:pt x="4865724" y="995825"/>
                </a:cubicBezTo>
                <a:cubicBezTo>
                  <a:pt x="4552425" y="1405723"/>
                  <a:pt x="4395775" y="1917070"/>
                  <a:pt x="4395775" y="2529866"/>
                </a:cubicBezTo>
                <a:cubicBezTo>
                  <a:pt x="4395775" y="3132416"/>
                  <a:pt x="4550375" y="3645812"/>
                  <a:pt x="4859576" y="4070056"/>
                </a:cubicBezTo>
                <a:cubicBezTo>
                  <a:pt x="5168777" y="4494300"/>
                  <a:pt x="5605966" y="4706422"/>
                  <a:pt x="6171144" y="4706422"/>
                </a:cubicBezTo>
                <a:cubicBezTo>
                  <a:pt x="6760884" y="4706422"/>
                  <a:pt x="7209337" y="4497374"/>
                  <a:pt x="7516504" y="4079279"/>
                </a:cubicBezTo>
                <a:cubicBezTo>
                  <a:pt x="7823671" y="3661183"/>
                  <a:pt x="7977254" y="3147787"/>
                  <a:pt x="7977254" y="2539089"/>
                </a:cubicBezTo>
                <a:cubicBezTo>
                  <a:pt x="7977254" y="1975480"/>
                  <a:pt x="7828282" y="1474893"/>
                  <a:pt x="7530338" y="1037327"/>
                </a:cubicBezTo>
                <a:cubicBezTo>
                  <a:pt x="7232394" y="599762"/>
                  <a:pt x="6790601" y="380979"/>
                  <a:pt x="6204960" y="380979"/>
                </a:cubicBezTo>
                <a:close/>
                <a:moveTo>
                  <a:pt x="0" y="0"/>
                </a:moveTo>
                <a:lnTo>
                  <a:pt x="9144000" y="0"/>
                </a:lnTo>
                <a:lnTo>
                  <a:pt x="9144000" y="5143500"/>
                </a:lnTo>
                <a:lnTo>
                  <a:pt x="0" y="5143500"/>
                </a:ln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GB" sz="49600" dirty="0">
              <a:solidFill>
                <a:schemeClr val="bg1"/>
              </a:solidFill>
              <a:latin typeface="Franklin Gothic Demi" panose="020B0703020102020204" pitchFamily="34" charset="0"/>
            </a:endParaRPr>
          </a:p>
        </p:txBody>
      </p:sp>
      <p:sp>
        <p:nvSpPr>
          <p:cNvPr id="10" name="Rectangle 9">
            <a:extLst>
              <a:ext uri="{FF2B5EF4-FFF2-40B4-BE49-F238E27FC236}">
                <a16:creationId xmlns:a16="http://schemas.microsoft.com/office/drawing/2014/main" id="{D5DF9B6A-0F94-D4C7-C0B3-D0A46403CE93}"/>
              </a:ext>
            </a:extLst>
          </p:cNvPr>
          <p:cNvSpPr/>
          <p:nvPr/>
        </p:nvSpPr>
        <p:spPr>
          <a:xfrm>
            <a:off x="-516048" y="-425513"/>
            <a:ext cx="1086416" cy="583043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11443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23B56-7A46-86EE-4392-E38608B3C1B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4FF0498-AA63-B189-3252-E530DB686DBA}"/>
              </a:ext>
            </a:extLst>
          </p:cNvPr>
          <p:cNvSpPr>
            <a:spLocks noGrp="1"/>
          </p:cNvSpPr>
          <p:nvPr>
            <p:ph type="title" idx="4294967295"/>
          </p:nvPr>
        </p:nvSpPr>
        <p:spPr>
          <a:xfrm>
            <a:off x="0" y="215900"/>
            <a:ext cx="4592638" cy="571500"/>
          </a:xfrm>
        </p:spPr>
        <p:txBody>
          <a:bodyPr/>
          <a:lstStyle/>
          <a:p>
            <a:r>
              <a:rPr lang="en-GB" sz="1800" dirty="0">
                <a:solidFill>
                  <a:schemeClr val="bg1"/>
                </a:solidFill>
                <a:latin typeface="Amasis MT Pro Black" panose="02040A04050005020304" pitchFamily="18" charset="0"/>
              </a:rPr>
              <a:t>Cryptography In a TLS handshake</a:t>
            </a:r>
          </a:p>
        </p:txBody>
      </p:sp>
      <p:sp>
        <p:nvSpPr>
          <p:cNvPr id="6" name="Arrow: Striped Right 5">
            <a:extLst>
              <a:ext uri="{FF2B5EF4-FFF2-40B4-BE49-F238E27FC236}">
                <a16:creationId xmlns:a16="http://schemas.microsoft.com/office/drawing/2014/main" id="{019490BB-071F-44DB-EEC0-1B14DE0E1EBA}"/>
              </a:ext>
            </a:extLst>
          </p:cNvPr>
          <p:cNvSpPr/>
          <p:nvPr/>
        </p:nvSpPr>
        <p:spPr bwMode="auto">
          <a:xfrm>
            <a:off x="4236244" y="2225278"/>
            <a:ext cx="4114800" cy="878681"/>
          </a:xfrm>
          <a:prstGeom prst="stripedRightArrow">
            <a:avLst>
              <a:gd name="adj1" fmla="val 41870"/>
              <a:gd name="adj2" fmla="val 50000"/>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68580" tIns="68580" rIns="68580" bIns="68580" numCol="1" rtlCol="0" anchor="ctr" anchorCtr="0" compatLnSpc="1">
            <a:prstTxWarp prst="textNoShape">
              <a:avLst/>
            </a:prstTxWarp>
          </a:bodyPr>
          <a:lstStyle/>
          <a:p>
            <a:pPr algn="ctr" defTabSz="685800" fontAlgn="base">
              <a:spcBef>
                <a:spcPct val="0"/>
              </a:spcBef>
              <a:spcAft>
                <a:spcPct val="0"/>
              </a:spcAft>
              <a:buClrTx/>
            </a:pPr>
            <a:r>
              <a:rPr lang="en-GB" sz="1800" kern="1200" dirty="0">
                <a:solidFill>
                  <a:schemeClr val="bg1"/>
                </a:solidFill>
                <a:latin typeface="Amasis MT Pro Black" panose="02040A04050005020304" pitchFamily="18" charset="0"/>
              </a:rPr>
              <a:t>Encrypted Data</a:t>
            </a:r>
          </a:p>
        </p:txBody>
      </p:sp>
      <p:cxnSp>
        <p:nvCxnSpPr>
          <p:cNvPr id="8" name="Straight Connector 7">
            <a:extLst>
              <a:ext uri="{FF2B5EF4-FFF2-40B4-BE49-F238E27FC236}">
                <a16:creationId xmlns:a16="http://schemas.microsoft.com/office/drawing/2014/main" id="{AFF82925-1CAA-CEED-77E8-1F53E8B7F586}"/>
              </a:ext>
            </a:extLst>
          </p:cNvPr>
          <p:cNvCxnSpPr/>
          <p:nvPr/>
        </p:nvCxnSpPr>
        <p:spPr bwMode="auto">
          <a:xfrm>
            <a:off x="4236244" y="1696640"/>
            <a:ext cx="0" cy="1935956"/>
          </a:xfrm>
          <a:prstGeom prst="line">
            <a:avLst/>
          </a:prstGeom>
          <a:ln w="571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76B6BD2F-D960-239D-9E24-EC8EEE619C01}"/>
              </a:ext>
            </a:extLst>
          </p:cNvPr>
          <p:cNvCxnSpPr/>
          <p:nvPr/>
        </p:nvCxnSpPr>
        <p:spPr bwMode="auto">
          <a:xfrm>
            <a:off x="935265" y="1696640"/>
            <a:ext cx="0" cy="1935956"/>
          </a:xfrm>
          <a:prstGeom prst="line">
            <a:avLst/>
          </a:prstGeom>
          <a:ln w="571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4260CA30-44C0-F752-6F47-41F043953A98}"/>
              </a:ext>
            </a:extLst>
          </p:cNvPr>
          <p:cNvSpPr/>
          <p:nvPr/>
        </p:nvSpPr>
        <p:spPr bwMode="auto">
          <a:xfrm>
            <a:off x="992414" y="2462806"/>
            <a:ext cx="1650778" cy="403622"/>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68580" tIns="68580" rIns="68580" bIns="68580" numCol="1" rtlCol="0" anchor="ctr" anchorCtr="0" compatLnSpc="1">
            <a:prstTxWarp prst="textNoShape">
              <a:avLst/>
            </a:prstTxWarp>
          </a:bodyPr>
          <a:lstStyle/>
          <a:p>
            <a:pPr algn="ctr" defTabSz="685800" fontAlgn="base">
              <a:spcBef>
                <a:spcPct val="0"/>
              </a:spcBef>
              <a:spcAft>
                <a:spcPct val="0"/>
              </a:spcAft>
              <a:buClrTx/>
            </a:pPr>
            <a:r>
              <a:rPr lang="en-GB" sz="1500" kern="1200" dirty="0">
                <a:solidFill>
                  <a:schemeClr val="bg1"/>
                </a:solidFill>
                <a:latin typeface="Amasis MT Pro Black" panose="02040A04050005020304" pitchFamily="18" charset="0"/>
              </a:rPr>
              <a:t>Authentication</a:t>
            </a:r>
          </a:p>
        </p:txBody>
      </p:sp>
      <p:sp>
        <p:nvSpPr>
          <p:cNvPr id="12" name="Rectangle 11">
            <a:extLst>
              <a:ext uri="{FF2B5EF4-FFF2-40B4-BE49-F238E27FC236}">
                <a16:creationId xmlns:a16="http://schemas.microsoft.com/office/drawing/2014/main" id="{8504E9C0-C6B0-9985-1A67-76622348AB4E}"/>
              </a:ext>
            </a:extLst>
          </p:cNvPr>
          <p:cNvSpPr/>
          <p:nvPr/>
        </p:nvSpPr>
        <p:spPr bwMode="auto">
          <a:xfrm>
            <a:off x="2700340" y="2462806"/>
            <a:ext cx="1478756" cy="403622"/>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68580" tIns="68580" rIns="68580" bIns="68580" numCol="1" rtlCol="0" anchor="ctr" anchorCtr="0" compatLnSpc="1">
            <a:prstTxWarp prst="textNoShape">
              <a:avLst/>
            </a:prstTxWarp>
          </a:bodyPr>
          <a:lstStyle/>
          <a:p>
            <a:pPr algn="ctr" defTabSz="685800" fontAlgn="base">
              <a:spcBef>
                <a:spcPct val="0"/>
              </a:spcBef>
              <a:spcAft>
                <a:spcPct val="0"/>
              </a:spcAft>
              <a:buClrTx/>
            </a:pPr>
            <a:r>
              <a:rPr lang="en-GB" sz="1500" kern="1200" dirty="0">
                <a:solidFill>
                  <a:schemeClr val="bg1"/>
                </a:solidFill>
                <a:latin typeface="Amasis MT Pro Black" panose="02040A04050005020304" pitchFamily="18" charset="0"/>
              </a:rPr>
              <a:t>Key Exchange</a:t>
            </a:r>
          </a:p>
        </p:txBody>
      </p:sp>
      <p:sp>
        <p:nvSpPr>
          <p:cNvPr id="16" name="TextBox 15">
            <a:extLst>
              <a:ext uri="{FF2B5EF4-FFF2-40B4-BE49-F238E27FC236}">
                <a16:creationId xmlns:a16="http://schemas.microsoft.com/office/drawing/2014/main" id="{518DC9AD-DE0E-38E7-C64B-52E4E499059A}"/>
              </a:ext>
            </a:extLst>
          </p:cNvPr>
          <p:cNvSpPr txBox="1"/>
          <p:nvPr/>
        </p:nvSpPr>
        <p:spPr>
          <a:xfrm>
            <a:off x="5136356" y="3034234"/>
            <a:ext cx="2314575" cy="572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2700" b="1" dirty="0">
                <a:solidFill>
                  <a:schemeClr val="bg1"/>
                </a:solidFill>
                <a:latin typeface="Amasis MT Pro Black" panose="02040A04050005020304" pitchFamily="18" charset="0"/>
                <a:ea typeface="+mn-ea"/>
                <a:cs typeface="+mn-cs"/>
                <a:sym typeface="IBM Plex Sans Light"/>
              </a:rPr>
              <a:t>Symmetric </a:t>
            </a:r>
          </a:p>
        </p:txBody>
      </p:sp>
      <p:sp>
        <p:nvSpPr>
          <p:cNvPr id="18" name="TextBox 17">
            <a:extLst>
              <a:ext uri="{FF2B5EF4-FFF2-40B4-BE49-F238E27FC236}">
                <a16:creationId xmlns:a16="http://schemas.microsoft.com/office/drawing/2014/main" id="{FAA31561-3C2A-F4E6-80FB-12BC5828CE73}"/>
              </a:ext>
            </a:extLst>
          </p:cNvPr>
          <p:cNvSpPr txBox="1"/>
          <p:nvPr/>
        </p:nvSpPr>
        <p:spPr>
          <a:xfrm>
            <a:off x="1485904" y="3034234"/>
            <a:ext cx="2314575" cy="572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1828800">
              <a:spcBef>
                <a:spcPts val="2175"/>
              </a:spcBef>
              <a:buClrTx/>
              <a:buSzPct val="100000"/>
            </a:pPr>
            <a:r>
              <a:rPr lang="en-GB" sz="2700" b="1" dirty="0">
                <a:solidFill>
                  <a:schemeClr val="bg1"/>
                </a:solidFill>
                <a:latin typeface="Amasis MT Pro Black" panose="02040A04050005020304" pitchFamily="18" charset="0"/>
                <a:ea typeface="+mn-ea"/>
                <a:cs typeface="+mn-cs"/>
                <a:sym typeface="IBM Plex Sans Light"/>
              </a:rPr>
              <a:t>Asymmetric </a:t>
            </a:r>
          </a:p>
        </p:txBody>
      </p:sp>
    </p:spTree>
    <p:extLst>
      <p:ext uri="{BB962C8B-B14F-4D97-AF65-F5344CB8AC3E}">
        <p14:creationId xmlns:p14="http://schemas.microsoft.com/office/powerpoint/2010/main" val="206279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2" grpId="0" animBg="1"/>
      <p:bldP spid="16"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443FA-6C4D-F80F-8404-56DD9738B29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C429C73-2B56-12D8-EFBB-64CDEDD0DECD}"/>
              </a:ext>
            </a:extLst>
          </p:cNvPr>
          <p:cNvSpPr>
            <a:spLocks noGrp="1"/>
          </p:cNvSpPr>
          <p:nvPr>
            <p:ph type="title" idx="4294967295"/>
          </p:nvPr>
        </p:nvSpPr>
        <p:spPr>
          <a:xfrm>
            <a:off x="-1" y="215900"/>
            <a:ext cx="5014907" cy="571500"/>
          </a:xfrm>
        </p:spPr>
        <p:txBody>
          <a:bodyPr>
            <a:normAutofit fontScale="90000"/>
          </a:bodyPr>
          <a:lstStyle/>
          <a:p>
            <a:r>
              <a:rPr lang="en-GB" sz="1800" dirty="0">
                <a:solidFill>
                  <a:schemeClr val="bg1"/>
                </a:solidFill>
                <a:latin typeface="Amasis MT Pro Black" panose="02040A04050005020304" pitchFamily="18" charset="0"/>
              </a:rPr>
              <a:t>Why care now? – Harvest Now Decrypt Later</a:t>
            </a:r>
          </a:p>
        </p:txBody>
      </p:sp>
      <p:sp>
        <p:nvSpPr>
          <p:cNvPr id="5" name="Arrow: Striped Right 4">
            <a:extLst>
              <a:ext uri="{FF2B5EF4-FFF2-40B4-BE49-F238E27FC236}">
                <a16:creationId xmlns:a16="http://schemas.microsoft.com/office/drawing/2014/main" id="{DD55F012-C2B1-8E0A-E77F-1C765BE19821}"/>
              </a:ext>
            </a:extLst>
          </p:cNvPr>
          <p:cNvSpPr/>
          <p:nvPr/>
        </p:nvSpPr>
        <p:spPr bwMode="auto">
          <a:xfrm>
            <a:off x="4236244" y="2225278"/>
            <a:ext cx="4114800" cy="878681"/>
          </a:xfrm>
          <a:prstGeom prst="stripedRightArrow">
            <a:avLst>
              <a:gd name="adj1" fmla="val 41870"/>
              <a:gd name="adj2" fmla="val 50000"/>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68580" tIns="68580" rIns="68580" bIns="68580" numCol="1" rtlCol="0" anchor="ctr" anchorCtr="0" compatLnSpc="1">
            <a:prstTxWarp prst="textNoShape">
              <a:avLst/>
            </a:prstTxWarp>
          </a:bodyPr>
          <a:lstStyle/>
          <a:p>
            <a:pPr algn="ctr" defTabSz="685800" fontAlgn="base">
              <a:spcBef>
                <a:spcPct val="0"/>
              </a:spcBef>
              <a:spcAft>
                <a:spcPct val="0"/>
              </a:spcAft>
              <a:buClrTx/>
            </a:pPr>
            <a:r>
              <a:rPr lang="en-GB" sz="1800" kern="1200" dirty="0">
                <a:solidFill>
                  <a:schemeClr val="bg1"/>
                </a:solidFill>
                <a:latin typeface="Amasis MT Pro Black" panose="02040A04050005020304" pitchFamily="18" charset="0"/>
              </a:rPr>
              <a:t>Encrypted Data</a:t>
            </a:r>
          </a:p>
        </p:txBody>
      </p:sp>
      <p:cxnSp>
        <p:nvCxnSpPr>
          <p:cNvPr id="6" name="Straight Connector 5">
            <a:extLst>
              <a:ext uri="{FF2B5EF4-FFF2-40B4-BE49-F238E27FC236}">
                <a16:creationId xmlns:a16="http://schemas.microsoft.com/office/drawing/2014/main" id="{6BBCCC9D-B2E6-C2F6-7060-FCEEEAC59085}"/>
              </a:ext>
            </a:extLst>
          </p:cNvPr>
          <p:cNvCxnSpPr/>
          <p:nvPr/>
        </p:nvCxnSpPr>
        <p:spPr bwMode="auto">
          <a:xfrm>
            <a:off x="4236244" y="1696640"/>
            <a:ext cx="0" cy="1935956"/>
          </a:xfrm>
          <a:prstGeom prst="line">
            <a:avLst/>
          </a:prstGeom>
          <a:ln w="571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Rectangle 8">
            <a:extLst>
              <a:ext uri="{FF2B5EF4-FFF2-40B4-BE49-F238E27FC236}">
                <a16:creationId xmlns:a16="http://schemas.microsoft.com/office/drawing/2014/main" id="{59194C1E-8864-2364-C260-C9DF456D291C}"/>
              </a:ext>
            </a:extLst>
          </p:cNvPr>
          <p:cNvSpPr/>
          <p:nvPr/>
        </p:nvSpPr>
        <p:spPr bwMode="auto">
          <a:xfrm>
            <a:off x="2700340" y="2462806"/>
            <a:ext cx="1478756" cy="403622"/>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68580" tIns="68580" rIns="68580" bIns="68580" numCol="1" rtlCol="0" anchor="ctr" anchorCtr="0" compatLnSpc="1">
            <a:prstTxWarp prst="textNoShape">
              <a:avLst/>
            </a:prstTxWarp>
          </a:bodyPr>
          <a:lstStyle/>
          <a:p>
            <a:pPr algn="ctr" defTabSz="685800" fontAlgn="base">
              <a:spcBef>
                <a:spcPct val="0"/>
              </a:spcBef>
              <a:spcAft>
                <a:spcPct val="0"/>
              </a:spcAft>
              <a:buClrTx/>
            </a:pPr>
            <a:r>
              <a:rPr lang="en-GB" sz="1500" kern="1200" dirty="0">
                <a:solidFill>
                  <a:schemeClr val="bg1"/>
                </a:solidFill>
                <a:latin typeface="Amasis MT Pro Black" panose="02040A04050005020304" pitchFamily="18" charset="0"/>
              </a:rPr>
              <a:t>Key Exchange</a:t>
            </a:r>
          </a:p>
        </p:txBody>
      </p:sp>
      <p:sp>
        <p:nvSpPr>
          <p:cNvPr id="10" name="TextBox 9">
            <a:extLst>
              <a:ext uri="{FF2B5EF4-FFF2-40B4-BE49-F238E27FC236}">
                <a16:creationId xmlns:a16="http://schemas.microsoft.com/office/drawing/2014/main" id="{A93C3D13-0F34-B4CC-16F4-301650171479}"/>
              </a:ext>
            </a:extLst>
          </p:cNvPr>
          <p:cNvSpPr txBox="1"/>
          <p:nvPr/>
        </p:nvSpPr>
        <p:spPr>
          <a:xfrm>
            <a:off x="5136356" y="3034234"/>
            <a:ext cx="2314575" cy="572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2700" b="1" dirty="0">
                <a:solidFill>
                  <a:schemeClr val="bg1"/>
                </a:solidFill>
                <a:latin typeface="Amasis MT Pro Black" panose="02040A04050005020304" pitchFamily="18" charset="0"/>
                <a:ea typeface="+mn-ea"/>
                <a:cs typeface="+mn-cs"/>
                <a:sym typeface="IBM Plex Sans Light"/>
              </a:rPr>
              <a:t>Symmetric </a:t>
            </a:r>
          </a:p>
        </p:txBody>
      </p:sp>
      <p:sp>
        <p:nvSpPr>
          <p:cNvPr id="11" name="TextBox 10">
            <a:extLst>
              <a:ext uri="{FF2B5EF4-FFF2-40B4-BE49-F238E27FC236}">
                <a16:creationId xmlns:a16="http://schemas.microsoft.com/office/drawing/2014/main" id="{C1635B53-94EA-CF18-EE48-A701C1E987D9}"/>
              </a:ext>
            </a:extLst>
          </p:cNvPr>
          <p:cNvSpPr txBox="1"/>
          <p:nvPr/>
        </p:nvSpPr>
        <p:spPr>
          <a:xfrm>
            <a:off x="1485904" y="3034234"/>
            <a:ext cx="2314575" cy="572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1828800">
              <a:spcBef>
                <a:spcPts val="2175"/>
              </a:spcBef>
              <a:buClrTx/>
              <a:buSzPct val="100000"/>
            </a:pPr>
            <a:r>
              <a:rPr lang="en-GB" sz="2700" b="1" dirty="0">
                <a:solidFill>
                  <a:schemeClr val="bg1"/>
                </a:solidFill>
                <a:latin typeface="Amasis MT Pro Black" panose="02040A04050005020304" pitchFamily="18" charset="0"/>
                <a:ea typeface="+mn-ea"/>
                <a:cs typeface="+mn-cs"/>
                <a:sym typeface="IBM Plex Sans Light"/>
              </a:rPr>
              <a:t>Asymmetric </a:t>
            </a:r>
          </a:p>
        </p:txBody>
      </p:sp>
      <p:sp>
        <p:nvSpPr>
          <p:cNvPr id="12" name="Arrow: Curved Down 11">
            <a:extLst>
              <a:ext uri="{FF2B5EF4-FFF2-40B4-BE49-F238E27FC236}">
                <a16:creationId xmlns:a16="http://schemas.microsoft.com/office/drawing/2014/main" id="{65B505CA-075C-1C64-15FA-4858B20B91EC}"/>
              </a:ext>
            </a:extLst>
          </p:cNvPr>
          <p:cNvSpPr/>
          <p:nvPr/>
        </p:nvSpPr>
        <p:spPr bwMode="auto">
          <a:xfrm>
            <a:off x="3536157" y="1385888"/>
            <a:ext cx="1478752" cy="1044552"/>
          </a:xfrm>
          <a:prstGeom prst="curvedDown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pPr>
            <a:endParaRPr lang="en-GB" sz="1050" kern="1200" dirty="0">
              <a:solidFill>
                <a:schemeClr val="bg1"/>
              </a:solidFill>
              <a:latin typeface="Amasis MT Pro Black" panose="02040A04050005020304" pitchFamily="18" charset="0"/>
            </a:endParaRPr>
          </a:p>
        </p:txBody>
      </p:sp>
      <p:cxnSp>
        <p:nvCxnSpPr>
          <p:cNvPr id="2" name="Straight Connector 1">
            <a:extLst>
              <a:ext uri="{FF2B5EF4-FFF2-40B4-BE49-F238E27FC236}">
                <a16:creationId xmlns:a16="http://schemas.microsoft.com/office/drawing/2014/main" id="{67DB471C-BAA0-A77A-F127-B87DCFDC7D3A}"/>
              </a:ext>
            </a:extLst>
          </p:cNvPr>
          <p:cNvCxnSpPr/>
          <p:nvPr/>
        </p:nvCxnSpPr>
        <p:spPr bwMode="auto">
          <a:xfrm>
            <a:off x="935265" y="1696640"/>
            <a:ext cx="0" cy="1935956"/>
          </a:xfrm>
          <a:prstGeom prst="line">
            <a:avLst/>
          </a:prstGeom>
          <a:ln w="571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3126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811C0-FE6A-28E1-DE5B-EF1BB0D5FBE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9F38374-9A00-4DAB-B6A8-E120924F7393}"/>
              </a:ext>
            </a:extLst>
          </p:cNvPr>
          <p:cNvSpPr>
            <a:spLocks noGrp="1"/>
          </p:cNvSpPr>
          <p:nvPr>
            <p:ph type="title" idx="4294967295"/>
          </p:nvPr>
        </p:nvSpPr>
        <p:spPr>
          <a:xfrm>
            <a:off x="0" y="215900"/>
            <a:ext cx="4879818" cy="571500"/>
          </a:xfrm>
        </p:spPr>
        <p:txBody>
          <a:bodyPr>
            <a:normAutofit fontScale="90000"/>
          </a:bodyPr>
          <a:lstStyle/>
          <a:p>
            <a:r>
              <a:rPr lang="en-GB" sz="1800" dirty="0">
                <a:solidFill>
                  <a:schemeClr val="bg1"/>
                </a:solidFill>
                <a:latin typeface="Amasis MT Pro Black" panose="02040A04050005020304" pitchFamily="18" charset="0"/>
              </a:rPr>
              <a:t>Why care now? – Harvest Now Decrypt Later</a:t>
            </a:r>
          </a:p>
        </p:txBody>
      </p:sp>
      <p:pic>
        <p:nvPicPr>
          <p:cNvPr id="6" name="Picture 5" descr="Data center interior">
            <a:extLst>
              <a:ext uri="{FF2B5EF4-FFF2-40B4-BE49-F238E27FC236}">
                <a16:creationId xmlns:a16="http://schemas.microsoft.com/office/drawing/2014/main" id="{10C126F2-1147-B6D9-01E7-9458B55BD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088" y="1757362"/>
            <a:ext cx="3050381" cy="2964656"/>
          </a:xfrm>
          <a:prstGeom prst="rect">
            <a:avLst/>
          </a:prstGeom>
        </p:spPr>
      </p:pic>
      <p:sp>
        <p:nvSpPr>
          <p:cNvPr id="7" name="TextBox 6">
            <a:extLst>
              <a:ext uri="{FF2B5EF4-FFF2-40B4-BE49-F238E27FC236}">
                <a16:creationId xmlns:a16="http://schemas.microsoft.com/office/drawing/2014/main" id="{F94C28E3-DB44-3B64-214D-D5E095F74077}"/>
              </a:ext>
            </a:extLst>
          </p:cNvPr>
          <p:cNvSpPr txBox="1"/>
          <p:nvPr/>
        </p:nvSpPr>
        <p:spPr>
          <a:xfrm>
            <a:off x="4879818" y="1185266"/>
            <a:ext cx="2685413" cy="572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2700" b="1" dirty="0">
                <a:solidFill>
                  <a:schemeClr val="bg1"/>
                </a:solidFill>
                <a:latin typeface="Amasis MT Pro Black" panose="02040A04050005020304" pitchFamily="18" charset="0"/>
                <a:ea typeface="+mn-ea"/>
                <a:cs typeface="+mn-cs"/>
                <a:sym typeface="IBM Plex Sans Light"/>
              </a:rPr>
              <a:t>Decrypt Later </a:t>
            </a:r>
          </a:p>
        </p:txBody>
      </p:sp>
      <p:sp>
        <p:nvSpPr>
          <p:cNvPr id="8" name="TextBox 7">
            <a:extLst>
              <a:ext uri="{FF2B5EF4-FFF2-40B4-BE49-F238E27FC236}">
                <a16:creationId xmlns:a16="http://schemas.microsoft.com/office/drawing/2014/main" id="{9163A06B-80A8-A563-2276-CD6107E2AF1D}"/>
              </a:ext>
            </a:extLst>
          </p:cNvPr>
          <p:cNvSpPr txBox="1"/>
          <p:nvPr/>
        </p:nvSpPr>
        <p:spPr>
          <a:xfrm>
            <a:off x="1185866" y="1185266"/>
            <a:ext cx="2314575" cy="572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1828800">
              <a:spcBef>
                <a:spcPts val="2175"/>
              </a:spcBef>
              <a:buClrTx/>
              <a:buSzPct val="100000"/>
            </a:pPr>
            <a:r>
              <a:rPr lang="en-GB" sz="2700" b="1" dirty="0">
                <a:solidFill>
                  <a:schemeClr val="bg1"/>
                </a:solidFill>
                <a:latin typeface="Amasis MT Pro Black" panose="02040A04050005020304" pitchFamily="18" charset="0"/>
                <a:ea typeface="+mn-ea"/>
                <a:cs typeface="+mn-cs"/>
                <a:sym typeface="IBM Plex Sans Light"/>
              </a:rPr>
              <a:t>Harvest Now </a:t>
            </a:r>
          </a:p>
        </p:txBody>
      </p:sp>
      <p:sp>
        <p:nvSpPr>
          <p:cNvPr id="9" name="Arrow: Right 8">
            <a:extLst>
              <a:ext uri="{FF2B5EF4-FFF2-40B4-BE49-F238E27FC236}">
                <a16:creationId xmlns:a16="http://schemas.microsoft.com/office/drawing/2014/main" id="{3D0CB2DE-F48F-7FB7-7D07-89C1A302EBBB}"/>
              </a:ext>
            </a:extLst>
          </p:cNvPr>
          <p:cNvSpPr/>
          <p:nvPr/>
        </p:nvSpPr>
        <p:spPr bwMode="auto">
          <a:xfrm>
            <a:off x="3993356" y="2875358"/>
            <a:ext cx="742950" cy="728663"/>
          </a:xfrm>
          <a:prstGeom prst="rightArrow">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pPr>
            <a:endParaRPr lang="en-GB" sz="1050" kern="1200" dirty="0">
              <a:solidFill>
                <a:schemeClr val="bg1"/>
              </a:solidFill>
              <a:latin typeface="Amasis MT Pro Black" panose="02040A04050005020304" pitchFamily="18" charset="0"/>
            </a:endParaRPr>
          </a:p>
        </p:txBody>
      </p:sp>
      <p:pic>
        <p:nvPicPr>
          <p:cNvPr id="11" name="Picture 10" descr="Digital padlock art">
            <a:extLst>
              <a:ext uri="{FF2B5EF4-FFF2-40B4-BE49-F238E27FC236}">
                <a16:creationId xmlns:a16="http://schemas.microsoft.com/office/drawing/2014/main" id="{05585E32-5067-BB13-CCFD-754DFF9065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7744" y="1757362"/>
            <a:ext cx="3057525" cy="2864645"/>
          </a:xfrm>
          <a:prstGeom prst="rect">
            <a:avLst/>
          </a:prstGeom>
        </p:spPr>
      </p:pic>
    </p:spTree>
    <p:extLst>
      <p:ext uri="{BB962C8B-B14F-4D97-AF65-F5344CB8AC3E}">
        <p14:creationId xmlns:p14="http://schemas.microsoft.com/office/powerpoint/2010/main" val="247174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6CDF3-E339-66D4-CE58-359BD79F6A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BC373-8D95-7107-3A32-53EC1FDAEAFB}"/>
              </a:ext>
            </a:extLst>
          </p:cNvPr>
          <p:cNvSpPr>
            <a:spLocks noGrp="1"/>
          </p:cNvSpPr>
          <p:nvPr>
            <p:ph type="title"/>
          </p:nvPr>
        </p:nvSpPr>
        <p:spPr/>
        <p:txBody>
          <a:bodyPr>
            <a:normAutofit fontScale="90000"/>
          </a:bodyPr>
          <a:lstStyle/>
          <a:p>
            <a:endParaRPr lang="en-GB"/>
          </a:p>
        </p:txBody>
      </p:sp>
      <p:pic>
        <p:nvPicPr>
          <p:cNvPr id="14" name="Picture Placeholder 13" descr="Three paper planes and their trails">
            <a:extLst>
              <a:ext uri="{FF2B5EF4-FFF2-40B4-BE49-F238E27FC236}">
                <a16:creationId xmlns:a16="http://schemas.microsoft.com/office/drawing/2014/main" id="{AB061CAD-5F0A-4AE1-73E2-270711356723}"/>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t="9365" b="9365"/>
          <a:stretch/>
        </p:blipFill>
        <p:spPr>
          <a:xfrm>
            <a:off x="217487" y="212725"/>
            <a:ext cx="8709025" cy="4718050"/>
          </a:xfrm>
        </p:spPr>
      </p:pic>
      <p:sp>
        <p:nvSpPr>
          <p:cNvPr id="15" name="TextBox 14">
            <a:extLst>
              <a:ext uri="{FF2B5EF4-FFF2-40B4-BE49-F238E27FC236}">
                <a16:creationId xmlns:a16="http://schemas.microsoft.com/office/drawing/2014/main" id="{0F446A61-F907-3A43-4138-5B3D488D1FCD}"/>
              </a:ext>
            </a:extLst>
          </p:cNvPr>
          <p:cNvSpPr txBox="1"/>
          <p:nvPr/>
        </p:nvSpPr>
        <p:spPr>
          <a:xfrm>
            <a:off x="-608593" y="300659"/>
            <a:ext cx="8708883" cy="18114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5400" dirty="0">
                <a:ln>
                  <a:solidFill>
                    <a:srgbClr val="FFFFFF"/>
                  </a:solidFill>
                </a:ln>
                <a:solidFill>
                  <a:srgbClr val="FFFFFF"/>
                </a:solidFill>
                <a:effectLst>
                  <a:innerShdw blurRad="63500" dist="50800" dir="13500000">
                    <a:prstClr val="black">
                      <a:alpha val="50000"/>
                    </a:prstClr>
                  </a:innerShdw>
                </a:effectLst>
                <a:latin typeface="Arial Black" panose="020B0A04020102020204" pitchFamily="34" charset="0"/>
                <a:ea typeface="+mn-ea"/>
                <a:cs typeface="+mn-cs"/>
                <a:sym typeface="IBM Plex Sans Light"/>
              </a:rPr>
              <a:t>How this impacts messaging</a:t>
            </a:r>
          </a:p>
        </p:txBody>
      </p:sp>
    </p:spTree>
    <p:extLst>
      <p:ext uri="{BB962C8B-B14F-4D97-AF65-F5344CB8AC3E}">
        <p14:creationId xmlns:p14="http://schemas.microsoft.com/office/powerpoint/2010/main" val="2889248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Arrow: Right 56">
            <a:extLst>
              <a:ext uri="{FF2B5EF4-FFF2-40B4-BE49-F238E27FC236}">
                <a16:creationId xmlns:a16="http://schemas.microsoft.com/office/drawing/2014/main" id="{B4ABEB99-D16A-FD94-B207-22E8D09555ED}"/>
              </a:ext>
            </a:extLst>
          </p:cNvPr>
          <p:cNvSpPr/>
          <p:nvPr/>
        </p:nvSpPr>
        <p:spPr>
          <a:xfrm rot="20972348">
            <a:off x="2036286" y="1466565"/>
            <a:ext cx="1482419" cy="4802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Flowchart: Magnetic Disk 58">
            <a:extLst>
              <a:ext uri="{FF2B5EF4-FFF2-40B4-BE49-F238E27FC236}">
                <a16:creationId xmlns:a16="http://schemas.microsoft.com/office/drawing/2014/main" id="{6E42EDA8-0F2A-7F11-46BE-CDE9BD092ACD}"/>
              </a:ext>
            </a:extLst>
          </p:cNvPr>
          <p:cNvSpPr/>
          <p:nvPr/>
        </p:nvSpPr>
        <p:spPr>
          <a:xfrm>
            <a:off x="3743038" y="798942"/>
            <a:ext cx="618305" cy="570501"/>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Broker</a:t>
            </a:r>
          </a:p>
        </p:txBody>
      </p:sp>
      <p:sp>
        <p:nvSpPr>
          <p:cNvPr id="61" name="Flowchart: Magnetic Disk 60">
            <a:extLst>
              <a:ext uri="{FF2B5EF4-FFF2-40B4-BE49-F238E27FC236}">
                <a16:creationId xmlns:a16="http://schemas.microsoft.com/office/drawing/2014/main" id="{5DF70EFB-5265-9F03-0963-AE690D713AEC}"/>
              </a:ext>
            </a:extLst>
          </p:cNvPr>
          <p:cNvSpPr/>
          <p:nvPr/>
        </p:nvSpPr>
        <p:spPr>
          <a:xfrm>
            <a:off x="4799416" y="809289"/>
            <a:ext cx="601853" cy="492521"/>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Broker</a:t>
            </a:r>
          </a:p>
        </p:txBody>
      </p:sp>
      <p:sp>
        <p:nvSpPr>
          <p:cNvPr id="63" name="Flowchart: Magnetic Disk 62">
            <a:extLst>
              <a:ext uri="{FF2B5EF4-FFF2-40B4-BE49-F238E27FC236}">
                <a16:creationId xmlns:a16="http://schemas.microsoft.com/office/drawing/2014/main" id="{1E7B98AA-4FAE-B76C-0D85-3FB738B30007}"/>
              </a:ext>
            </a:extLst>
          </p:cNvPr>
          <p:cNvSpPr/>
          <p:nvPr/>
        </p:nvSpPr>
        <p:spPr>
          <a:xfrm>
            <a:off x="4396470" y="1480785"/>
            <a:ext cx="601853" cy="487757"/>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Broker</a:t>
            </a:r>
          </a:p>
        </p:txBody>
      </p:sp>
      <p:sp>
        <p:nvSpPr>
          <p:cNvPr id="65" name="Rectangle: Rounded Corners 64">
            <a:extLst>
              <a:ext uri="{FF2B5EF4-FFF2-40B4-BE49-F238E27FC236}">
                <a16:creationId xmlns:a16="http://schemas.microsoft.com/office/drawing/2014/main" id="{214B1A34-01AA-0F4B-BC7B-831460D0B2E1}"/>
              </a:ext>
            </a:extLst>
          </p:cNvPr>
          <p:cNvSpPr/>
          <p:nvPr/>
        </p:nvSpPr>
        <p:spPr>
          <a:xfrm>
            <a:off x="3512428" y="522816"/>
            <a:ext cx="2232379" cy="1693254"/>
          </a:xfrm>
          <a:prstGeom prst="round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Arrow: Up-Down 74">
            <a:extLst>
              <a:ext uri="{FF2B5EF4-FFF2-40B4-BE49-F238E27FC236}">
                <a16:creationId xmlns:a16="http://schemas.microsoft.com/office/drawing/2014/main" id="{E7FF8285-209B-EAB0-AD8C-45C677AE5EB8}"/>
              </a:ext>
            </a:extLst>
          </p:cNvPr>
          <p:cNvSpPr/>
          <p:nvPr/>
        </p:nvSpPr>
        <p:spPr>
          <a:xfrm>
            <a:off x="4425350" y="2182545"/>
            <a:ext cx="406534" cy="562165"/>
          </a:xfrm>
          <a:prstGeom prst="upDownArrow">
            <a:avLst>
              <a:gd name="adj1" fmla="val 33347"/>
              <a:gd name="adj2" fmla="val 36916"/>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Rounded Corners 76">
            <a:extLst>
              <a:ext uri="{FF2B5EF4-FFF2-40B4-BE49-F238E27FC236}">
                <a16:creationId xmlns:a16="http://schemas.microsoft.com/office/drawing/2014/main" id="{00366399-5F69-5E38-08F1-8CC7EFFE7746}"/>
              </a:ext>
            </a:extLst>
          </p:cNvPr>
          <p:cNvSpPr/>
          <p:nvPr/>
        </p:nvSpPr>
        <p:spPr>
          <a:xfrm>
            <a:off x="543795" y="652117"/>
            <a:ext cx="1537617" cy="2215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dirty="0"/>
              <a:t>Producers</a:t>
            </a:r>
          </a:p>
        </p:txBody>
      </p:sp>
      <p:sp>
        <p:nvSpPr>
          <p:cNvPr id="81" name="Arrow: Right 80">
            <a:extLst>
              <a:ext uri="{FF2B5EF4-FFF2-40B4-BE49-F238E27FC236}">
                <a16:creationId xmlns:a16="http://schemas.microsoft.com/office/drawing/2014/main" id="{32816F77-2E57-D659-5DD7-258F5D212CFE}"/>
              </a:ext>
            </a:extLst>
          </p:cNvPr>
          <p:cNvSpPr/>
          <p:nvPr/>
        </p:nvSpPr>
        <p:spPr>
          <a:xfrm rot="1446843">
            <a:off x="5645996" y="1548689"/>
            <a:ext cx="1466472" cy="422004"/>
          </a:xfrm>
          <a:prstGeom prst="rightArrow">
            <a:avLst>
              <a:gd name="adj1" fmla="val 46885"/>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Arrow: Left-Right 82">
            <a:extLst>
              <a:ext uri="{FF2B5EF4-FFF2-40B4-BE49-F238E27FC236}">
                <a16:creationId xmlns:a16="http://schemas.microsoft.com/office/drawing/2014/main" id="{5ADBF7BE-0006-4EBB-67DE-7C2B1AE545FF}"/>
              </a:ext>
            </a:extLst>
          </p:cNvPr>
          <p:cNvSpPr/>
          <p:nvPr/>
        </p:nvSpPr>
        <p:spPr>
          <a:xfrm>
            <a:off x="4269559" y="965976"/>
            <a:ext cx="618305" cy="213858"/>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91" name="Arrow: Left-Right 90">
            <a:extLst>
              <a:ext uri="{FF2B5EF4-FFF2-40B4-BE49-F238E27FC236}">
                <a16:creationId xmlns:a16="http://schemas.microsoft.com/office/drawing/2014/main" id="{2059C275-ADBB-7CFF-589F-B58E815700FD}"/>
              </a:ext>
            </a:extLst>
          </p:cNvPr>
          <p:cNvSpPr/>
          <p:nvPr/>
        </p:nvSpPr>
        <p:spPr>
          <a:xfrm rot="3155795">
            <a:off x="4051212" y="1395154"/>
            <a:ext cx="542934" cy="215449"/>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93" name="Arrow: Left-Right 92">
            <a:extLst>
              <a:ext uri="{FF2B5EF4-FFF2-40B4-BE49-F238E27FC236}">
                <a16:creationId xmlns:a16="http://schemas.microsoft.com/office/drawing/2014/main" id="{CA634B45-00D5-DDCC-0673-0C44D12A45CC}"/>
              </a:ext>
            </a:extLst>
          </p:cNvPr>
          <p:cNvSpPr/>
          <p:nvPr/>
        </p:nvSpPr>
        <p:spPr>
          <a:xfrm rot="7619315">
            <a:off x="4789653" y="1340489"/>
            <a:ext cx="617620" cy="215449"/>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95" name="Flowchart: Terminator 94">
            <a:extLst>
              <a:ext uri="{FF2B5EF4-FFF2-40B4-BE49-F238E27FC236}">
                <a16:creationId xmlns:a16="http://schemas.microsoft.com/office/drawing/2014/main" id="{FFF1AC74-60B6-FF7A-A125-11C4B0BF0727}"/>
              </a:ext>
            </a:extLst>
          </p:cNvPr>
          <p:cNvSpPr/>
          <p:nvPr/>
        </p:nvSpPr>
        <p:spPr>
          <a:xfrm>
            <a:off x="849893" y="1145076"/>
            <a:ext cx="925419" cy="585306"/>
          </a:xfrm>
          <a:prstGeom prst="flowChartTermina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App</a:t>
            </a:r>
          </a:p>
        </p:txBody>
      </p:sp>
      <p:sp>
        <p:nvSpPr>
          <p:cNvPr id="101" name="Flowchart: Terminator 100">
            <a:extLst>
              <a:ext uri="{FF2B5EF4-FFF2-40B4-BE49-F238E27FC236}">
                <a16:creationId xmlns:a16="http://schemas.microsoft.com/office/drawing/2014/main" id="{0248B7D6-AA2A-716D-E4FD-C4F661F401F7}"/>
              </a:ext>
            </a:extLst>
          </p:cNvPr>
          <p:cNvSpPr/>
          <p:nvPr/>
        </p:nvSpPr>
        <p:spPr>
          <a:xfrm>
            <a:off x="849893" y="2118257"/>
            <a:ext cx="925419" cy="585306"/>
          </a:xfrm>
          <a:prstGeom prst="flowChartTermina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App</a:t>
            </a:r>
          </a:p>
        </p:txBody>
      </p:sp>
      <p:sp>
        <p:nvSpPr>
          <p:cNvPr id="111" name="Flowchart: Magnetic Disk 110">
            <a:extLst>
              <a:ext uri="{FF2B5EF4-FFF2-40B4-BE49-F238E27FC236}">
                <a16:creationId xmlns:a16="http://schemas.microsoft.com/office/drawing/2014/main" id="{285E66DC-F193-33E3-2F6E-C377BBB03B5B}"/>
              </a:ext>
            </a:extLst>
          </p:cNvPr>
          <p:cNvSpPr/>
          <p:nvPr/>
        </p:nvSpPr>
        <p:spPr>
          <a:xfrm>
            <a:off x="3743038" y="3057514"/>
            <a:ext cx="618305" cy="570501"/>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Broker</a:t>
            </a:r>
          </a:p>
        </p:txBody>
      </p:sp>
      <p:sp>
        <p:nvSpPr>
          <p:cNvPr id="113" name="Flowchart: Magnetic Disk 112">
            <a:extLst>
              <a:ext uri="{FF2B5EF4-FFF2-40B4-BE49-F238E27FC236}">
                <a16:creationId xmlns:a16="http://schemas.microsoft.com/office/drawing/2014/main" id="{94586876-F277-880F-39A1-5E53B548EE7F}"/>
              </a:ext>
            </a:extLst>
          </p:cNvPr>
          <p:cNvSpPr/>
          <p:nvPr/>
        </p:nvSpPr>
        <p:spPr>
          <a:xfrm>
            <a:off x="4799416" y="3067861"/>
            <a:ext cx="601853" cy="492521"/>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Broker</a:t>
            </a:r>
          </a:p>
        </p:txBody>
      </p:sp>
      <p:sp>
        <p:nvSpPr>
          <p:cNvPr id="115" name="Flowchart: Magnetic Disk 114">
            <a:extLst>
              <a:ext uri="{FF2B5EF4-FFF2-40B4-BE49-F238E27FC236}">
                <a16:creationId xmlns:a16="http://schemas.microsoft.com/office/drawing/2014/main" id="{B3B3FE07-D5E0-5960-00D4-DDF18D7C4D6E}"/>
              </a:ext>
            </a:extLst>
          </p:cNvPr>
          <p:cNvSpPr/>
          <p:nvPr/>
        </p:nvSpPr>
        <p:spPr>
          <a:xfrm>
            <a:off x="4396470" y="3739357"/>
            <a:ext cx="601853" cy="487757"/>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Broker</a:t>
            </a:r>
          </a:p>
        </p:txBody>
      </p:sp>
      <p:sp>
        <p:nvSpPr>
          <p:cNvPr id="117" name="Rectangle: Rounded Corners 116">
            <a:extLst>
              <a:ext uri="{FF2B5EF4-FFF2-40B4-BE49-F238E27FC236}">
                <a16:creationId xmlns:a16="http://schemas.microsoft.com/office/drawing/2014/main" id="{68AC85EF-6DBC-949B-30DC-189CB2CDAC33}"/>
              </a:ext>
            </a:extLst>
          </p:cNvPr>
          <p:cNvSpPr/>
          <p:nvPr/>
        </p:nvSpPr>
        <p:spPr>
          <a:xfrm>
            <a:off x="3512428" y="2781388"/>
            <a:ext cx="2232379" cy="1693254"/>
          </a:xfrm>
          <a:prstGeom prst="round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Arrow: Left-Right 118">
            <a:extLst>
              <a:ext uri="{FF2B5EF4-FFF2-40B4-BE49-F238E27FC236}">
                <a16:creationId xmlns:a16="http://schemas.microsoft.com/office/drawing/2014/main" id="{805B61EB-397E-8144-B465-4FBD643DA767}"/>
              </a:ext>
            </a:extLst>
          </p:cNvPr>
          <p:cNvSpPr/>
          <p:nvPr/>
        </p:nvSpPr>
        <p:spPr>
          <a:xfrm>
            <a:off x="4269559" y="3224548"/>
            <a:ext cx="618305" cy="213858"/>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121" name="Arrow: Left-Right 120">
            <a:extLst>
              <a:ext uri="{FF2B5EF4-FFF2-40B4-BE49-F238E27FC236}">
                <a16:creationId xmlns:a16="http://schemas.microsoft.com/office/drawing/2014/main" id="{D98E8641-D343-0730-51EE-E237E7FE616E}"/>
              </a:ext>
            </a:extLst>
          </p:cNvPr>
          <p:cNvSpPr/>
          <p:nvPr/>
        </p:nvSpPr>
        <p:spPr>
          <a:xfrm rot="3155795">
            <a:off x="4051212" y="3653726"/>
            <a:ext cx="542934" cy="215449"/>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123" name="Arrow: Left-Right 122">
            <a:extLst>
              <a:ext uri="{FF2B5EF4-FFF2-40B4-BE49-F238E27FC236}">
                <a16:creationId xmlns:a16="http://schemas.microsoft.com/office/drawing/2014/main" id="{1127FE60-4995-B8A0-4198-7BC2F1D85ABE}"/>
              </a:ext>
            </a:extLst>
          </p:cNvPr>
          <p:cNvSpPr/>
          <p:nvPr/>
        </p:nvSpPr>
        <p:spPr>
          <a:xfrm rot="7619315">
            <a:off x="4789653" y="3599061"/>
            <a:ext cx="617620" cy="215449"/>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125" name="Rectangle: Rounded Corners 124">
            <a:extLst>
              <a:ext uri="{FF2B5EF4-FFF2-40B4-BE49-F238E27FC236}">
                <a16:creationId xmlns:a16="http://schemas.microsoft.com/office/drawing/2014/main" id="{453F1404-E6D0-15B4-2BB5-E014D427E132}"/>
              </a:ext>
            </a:extLst>
          </p:cNvPr>
          <p:cNvSpPr/>
          <p:nvPr/>
        </p:nvSpPr>
        <p:spPr>
          <a:xfrm>
            <a:off x="7049792" y="802087"/>
            <a:ext cx="1537617" cy="2215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dirty="0"/>
              <a:t>Consumers</a:t>
            </a:r>
          </a:p>
        </p:txBody>
      </p:sp>
      <p:sp>
        <p:nvSpPr>
          <p:cNvPr id="127" name="Flowchart: Terminator 126">
            <a:extLst>
              <a:ext uri="{FF2B5EF4-FFF2-40B4-BE49-F238E27FC236}">
                <a16:creationId xmlns:a16="http://schemas.microsoft.com/office/drawing/2014/main" id="{D0C46CCC-8FA6-04EF-CD6A-81C161C3CA63}"/>
              </a:ext>
            </a:extLst>
          </p:cNvPr>
          <p:cNvSpPr/>
          <p:nvPr/>
        </p:nvSpPr>
        <p:spPr>
          <a:xfrm>
            <a:off x="7355890" y="1295046"/>
            <a:ext cx="925419" cy="585306"/>
          </a:xfrm>
          <a:prstGeom prst="flowChartTermina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App</a:t>
            </a:r>
          </a:p>
        </p:txBody>
      </p:sp>
      <p:sp>
        <p:nvSpPr>
          <p:cNvPr id="129" name="Flowchart: Terminator 128">
            <a:extLst>
              <a:ext uri="{FF2B5EF4-FFF2-40B4-BE49-F238E27FC236}">
                <a16:creationId xmlns:a16="http://schemas.microsoft.com/office/drawing/2014/main" id="{51024A3A-E32B-4AF0-AEC3-DABEE7101E1F}"/>
              </a:ext>
            </a:extLst>
          </p:cNvPr>
          <p:cNvSpPr/>
          <p:nvPr/>
        </p:nvSpPr>
        <p:spPr>
          <a:xfrm>
            <a:off x="7355890" y="2268227"/>
            <a:ext cx="925419" cy="585306"/>
          </a:xfrm>
          <a:prstGeom prst="flowChartTermina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App</a:t>
            </a:r>
          </a:p>
        </p:txBody>
      </p:sp>
      <p:sp>
        <p:nvSpPr>
          <p:cNvPr id="131" name="TextBox 130">
            <a:extLst>
              <a:ext uri="{FF2B5EF4-FFF2-40B4-BE49-F238E27FC236}">
                <a16:creationId xmlns:a16="http://schemas.microsoft.com/office/drawing/2014/main" id="{0E188DC9-4B28-8684-DD58-67F5251BF2C8}"/>
              </a:ext>
            </a:extLst>
          </p:cNvPr>
          <p:cNvSpPr txBox="1"/>
          <p:nvPr/>
        </p:nvSpPr>
        <p:spPr>
          <a:xfrm>
            <a:off x="2522824" y="1909660"/>
            <a:ext cx="847653" cy="369332"/>
          </a:xfrm>
          <a:prstGeom prst="rect">
            <a:avLst/>
          </a:prstGeom>
          <a:noFill/>
        </p:spPr>
        <p:txBody>
          <a:bodyPr wrap="square" rtlCol="0">
            <a:spAutoFit/>
          </a:bodyPr>
          <a:lstStyle/>
          <a:p>
            <a:r>
              <a:rPr lang="en-GB" sz="1800" b="1" dirty="0">
                <a:solidFill>
                  <a:srgbClr val="FF0000"/>
                </a:solidFill>
              </a:rPr>
              <a:t>TLS</a:t>
            </a:r>
          </a:p>
        </p:txBody>
      </p:sp>
      <p:sp>
        <p:nvSpPr>
          <p:cNvPr id="141" name="TextBox 140">
            <a:extLst>
              <a:ext uri="{FF2B5EF4-FFF2-40B4-BE49-F238E27FC236}">
                <a16:creationId xmlns:a16="http://schemas.microsoft.com/office/drawing/2014/main" id="{763D38E9-7B48-E1C4-2819-579EB4EBB759}"/>
              </a:ext>
            </a:extLst>
          </p:cNvPr>
          <p:cNvSpPr txBox="1"/>
          <p:nvPr/>
        </p:nvSpPr>
        <p:spPr>
          <a:xfrm>
            <a:off x="264781" y="2867264"/>
            <a:ext cx="1660272" cy="646331"/>
          </a:xfrm>
          <a:prstGeom prst="rect">
            <a:avLst/>
          </a:prstGeom>
          <a:noFill/>
        </p:spPr>
        <p:txBody>
          <a:bodyPr wrap="square" rtlCol="0">
            <a:spAutoFit/>
          </a:bodyPr>
          <a:lstStyle/>
          <a:p>
            <a:r>
              <a:rPr lang="en-GB" sz="1800" b="1" dirty="0">
                <a:solidFill>
                  <a:srgbClr val="FF0000"/>
                </a:solidFill>
              </a:rPr>
              <a:t>End to End Encryption</a:t>
            </a:r>
          </a:p>
        </p:txBody>
      </p:sp>
      <p:sp>
        <p:nvSpPr>
          <p:cNvPr id="143" name="TextBox 142">
            <a:extLst>
              <a:ext uri="{FF2B5EF4-FFF2-40B4-BE49-F238E27FC236}">
                <a16:creationId xmlns:a16="http://schemas.microsoft.com/office/drawing/2014/main" id="{EE721CD7-80E4-BA76-CCE4-C35E989A128C}"/>
              </a:ext>
            </a:extLst>
          </p:cNvPr>
          <p:cNvSpPr txBox="1"/>
          <p:nvPr/>
        </p:nvSpPr>
        <p:spPr>
          <a:xfrm>
            <a:off x="5156499" y="2159631"/>
            <a:ext cx="1660272" cy="646331"/>
          </a:xfrm>
          <a:prstGeom prst="rect">
            <a:avLst/>
          </a:prstGeom>
          <a:noFill/>
        </p:spPr>
        <p:txBody>
          <a:bodyPr wrap="square" rtlCol="0">
            <a:spAutoFit/>
          </a:bodyPr>
          <a:lstStyle/>
          <a:p>
            <a:r>
              <a:rPr lang="en-GB" sz="1800" b="1" dirty="0">
                <a:solidFill>
                  <a:srgbClr val="FF0000"/>
                </a:solidFill>
              </a:rPr>
              <a:t>At-Rest Encryption</a:t>
            </a:r>
          </a:p>
        </p:txBody>
      </p:sp>
      <p:pic>
        <p:nvPicPr>
          <p:cNvPr id="145" name="Graphic 144" descr="Server with solid fill">
            <a:extLst>
              <a:ext uri="{FF2B5EF4-FFF2-40B4-BE49-F238E27FC236}">
                <a16:creationId xmlns:a16="http://schemas.microsoft.com/office/drawing/2014/main" id="{04086BAE-066D-09CC-E20B-B671E31036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48572" y="2784208"/>
            <a:ext cx="914400" cy="914400"/>
          </a:xfrm>
          <a:prstGeom prst="rect">
            <a:avLst/>
          </a:prstGeom>
        </p:spPr>
      </p:pic>
      <p:sp>
        <p:nvSpPr>
          <p:cNvPr id="147" name="TextBox 146">
            <a:extLst>
              <a:ext uri="{FF2B5EF4-FFF2-40B4-BE49-F238E27FC236}">
                <a16:creationId xmlns:a16="http://schemas.microsoft.com/office/drawing/2014/main" id="{B6E43A4F-BD00-5783-D01D-1EC8F3B72366}"/>
              </a:ext>
            </a:extLst>
          </p:cNvPr>
          <p:cNvSpPr txBox="1"/>
          <p:nvPr/>
        </p:nvSpPr>
        <p:spPr>
          <a:xfrm>
            <a:off x="5882365" y="3628015"/>
            <a:ext cx="1660272" cy="646331"/>
          </a:xfrm>
          <a:prstGeom prst="rect">
            <a:avLst/>
          </a:prstGeom>
          <a:noFill/>
        </p:spPr>
        <p:txBody>
          <a:bodyPr wrap="square" rtlCol="0">
            <a:spAutoFit/>
          </a:bodyPr>
          <a:lstStyle/>
          <a:p>
            <a:r>
              <a:rPr lang="en-GB" sz="1800" b="1" dirty="0">
                <a:solidFill>
                  <a:srgbClr val="FF0000"/>
                </a:solidFill>
              </a:rPr>
              <a:t>Installation drivers</a:t>
            </a:r>
          </a:p>
        </p:txBody>
      </p:sp>
    </p:spTree>
    <p:extLst>
      <p:ext uri="{BB962C8B-B14F-4D97-AF65-F5344CB8AC3E}">
        <p14:creationId xmlns:p14="http://schemas.microsoft.com/office/powerpoint/2010/main" val="1719483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3"/>
                                        </p:tgtEl>
                                        <p:attrNameLst>
                                          <p:attrName>style.visibility</p:attrName>
                                        </p:attrNameLst>
                                      </p:cBhvr>
                                      <p:to>
                                        <p:strVal val="visible"/>
                                      </p:to>
                                    </p:set>
                                    <p:animEffect transition="in" filter="fade">
                                      <p:cBhvr>
                                        <p:cTn id="10" dur="500"/>
                                        <p:tgtEl>
                                          <p:spTgt spid="1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1"/>
                                        </p:tgtEl>
                                        <p:attrNameLst>
                                          <p:attrName>style.visibility</p:attrName>
                                        </p:attrNameLst>
                                      </p:cBhvr>
                                      <p:to>
                                        <p:strVal val="visible"/>
                                      </p:to>
                                    </p:set>
                                    <p:animEffect transition="in" filter="fade">
                                      <p:cBhvr>
                                        <p:cTn id="16"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41" grpId="0"/>
      <p:bldP spid="143" grpId="0"/>
      <p:bldP spid="1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lectrocardiogram">
            <a:extLst>
              <a:ext uri="{FF2B5EF4-FFF2-40B4-BE49-F238E27FC236}">
                <a16:creationId xmlns:a16="http://schemas.microsoft.com/office/drawing/2014/main" id="{82CFF405-220B-E3CE-AB13-83280709D811}"/>
              </a:ext>
            </a:extLst>
          </p:cNvPr>
          <p:cNvPicPr>
            <a:picLocks noChangeAspect="1"/>
          </p:cNvPicPr>
          <p:nvPr/>
        </p:nvPicPr>
        <p:blipFill>
          <a:blip r:embed="rId3"/>
          <a:stretch>
            <a:fillRect/>
          </a:stretch>
        </p:blipFill>
        <p:spPr>
          <a:xfrm>
            <a:off x="0" y="566"/>
            <a:ext cx="9144000" cy="5143500"/>
          </a:xfrm>
          <a:prstGeom prst="rect">
            <a:avLst/>
          </a:prstGeom>
        </p:spPr>
      </p:pic>
      <p:sp>
        <p:nvSpPr>
          <p:cNvPr id="6" name="TextBox 5">
            <a:extLst>
              <a:ext uri="{FF2B5EF4-FFF2-40B4-BE49-F238E27FC236}">
                <a16:creationId xmlns:a16="http://schemas.microsoft.com/office/drawing/2014/main" id="{B133DAA5-FA38-5F6F-CE77-509595B00205}"/>
              </a:ext>
            </a:extLst>
          </p:cNvPr>
          <p:cNvSpPr txBox="1"/>
          <p:nvPr/>
        </p:nvSpPr>
        <p:spPr>
          <a:xfrm>
            <a:off x="-128759" y="300659"/>
            <a:ext cx="8708883" cy="18114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1828800">
              <a:spcBef>
                <a:spcPts val="2175"/>
              </a:spcBef>
              <a:buClrTx/>
              <a:buSzPct val="100000"/>
            </a:pPr>
            <a:r>
              <a:rPr lang="en-GB" sz="5400" dirty="0">
                <a:ln>
                  <a:solidFill>
                    <a:srgbClr val="FFFFFF"/>
                  </a:solidFill>
                </a:ln>
                <a:solidFill>
                  <a:srgbClr val="FFFFFF"/>
                </a:solidFill>
                <a:effectLst>
                  <a:innerShdw blurRad="63500" dist="50800" dir="13500000">
                    <a:prstClr val="black">
                      <a:alpha val="50000"/>
                    </a:prstClr>
                  </a:innerShdw>
                </a:effectLst>
                <a:latin typeface="Arial Black" panose="020B0A04020102020204" pitchFamily="34" charset="0"/>
                <a:ea typeface="+mn-ea"/>
                <a:cs typeface="+mn-cs"/>
                <a:sym typeface="IBM Plex Sans Light"/>
              </a:rPr>
              <a:t>The Quantum “cure”</a:t>
            </a:r>
          </a:p>
        </p:txBody>
      </p:sp>
    </p:spTree>
    <p:extLst>
      <p:ext uri="{BB962C8B-B14F-4D97-AF65-F5344CB8AC3E}">
        <p14:creationId xmlns:p14="http://schemas.microsoft.com/office/powerpoint/2010/main" val="600934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E91FF-BE72-D3E0-2700-A8AD04B305CB}"/>
              </a:ext>
            </a:extLst>
          </p:cNvPr>
          <p:cNvSpPr>
            <a:spLocks noGrp="1"/>
          </p:cNvSpPr>
          <p:nvPr>
            <p:ph type="title" idx="4294967295"/>
          </p:nvPr>
        </p:nvSpPr>
        <p:spPr>
          <a:xfrm>
            <a:off x="0" y="444500"/>
            <a:ext cx="8521700" cy="573088"/>
          </a:xfrm>
        </p:spPr>
        <p:txBody>
          <a:bodyPr>
            <a:normAutofit fontScale="90000"/>
          </a:bodyPr>
          <a:lstStyle/>
          <a:p>
            <a:r>
              <a:rPr lang="en-GB" dirty="0">
                <a:latin typeface="Amasis MT Pro Black" panose="02040A04050005020304" pitchFamily="18" charset="0"/>
              </a:rPr>
              <a:t> </a:t>
            </a:r>
          </a:p>
        </p:txBody>
      </p:sp>
      <p:sp>
        <p:nvSpPr>
          <p:cNvPr id="6" name="TextBox 5">
            <a:extLst>
              <a:ext uri="{FF2B5EF4-FFF2-40B4-BE49-F238E27FC236}">
                <a16:creationId xmlns:a16="http://schemas.microsoft.com/office/drawing/2014/main" id="{4BDD3E00-5A09-C925-3DE1-4CC1CE88F66C}"/>
              </a:ext>
            </a:extLst>
          </p:cNvPr>
          <p:cNvSpPr txBox="1"/>
          <p:nvPr/>
        </p:nvSpPr>
        <p:spPr>
          <a:xfrm>
            <a:off x="215998" y="4746717"/>
            <a:ext cx="5578219" cy="30008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pPr defTabSz="1372034">
              <a:buClrTx/>
              <a:defRPr/>
            </a:pPr>
            <a:r>
              <a:rPr lang="en-GB" sz="1350" kern="1200" dirty="0">
                <a:latin typeface="Amasis MT Pro Black" panose="02040A04050005020304" pitchFamily="18" charset="0"/>
                <a:ea typeface="+mn-ea"/>
                <a:cs typeface="+mn-cs"/>
                <a:hlinkClick r:id="rId3"/>
              </a:rPr>
              <a:t>https://csrc.nist.gov/projects/post-quantum-cryptography</a:t>
            </a:r>
            <a:r>
              <a:rPr lang="en-GB" sz="1350" kern="1200" dirty="0">
                <a:latin typeface="Amasis MT Pro Black" panose="02040A04050005020304" pitchFamily="18" charset="0"/>
                <a:ea typeface="+mn-ea"/>
                <a:cs typeface="+mn-cs"/>
              </a:rPr>
              <a:t> </a:t>
            </a:r>
          </a:p>
        </p:txBody>
      </p:sp>
      <p:pic>
        <p:nvPicPr>
          <p:cNvPr id="4" name="Picture 3">
            <a:extLst>
              <a:ext uri="{FF2B5EF4-FFF2-40B4-BE49-F238E27FC236}">
                <a16:creationId xmlns:a16="http://schemas.microsoft.com/office/drawing/2014/main" id="{AA474AB9-AC83-1D03-2A44-819277542570}"/>
              </a:ext>
            </a:extLst>
          </p:cNvPr>
          <p:cNvPicPr>
            <a:picLocks noChangeAspect="1"/>
          </p:cNvPicPr>
          <p:nvPr/>
        </p:nvPicPr>
        <p:blipFill>
          <a:blip r:embed="rId4"/>
          <a:stretch>
            <a:fillRect/>
          </a:stretch>
        </p:blipFill>
        <p:spPr>
          <a:xfrm>
            <a:off x="1887054" y="1"/>
            <a:ext cx="7256947" cy="4605770"/>
          </a:xfrm>
          <a:prstGeom prst="rect">
            <a:avLst/>
          </a:prstGeom>
        </p:spPr>
      </p:pic>
      <p:sp>
        <p:nvSpPr>
          <p:cNvPr id="5" name="TextBox 4">
            <a:extLst>
              <a:ext uri="{FF2B5EF4-FFF2-40B4-BE49-F238E27FC236}">
                <a16:creationId xmlns:a16="http://schemas.microsoft.com/office/drawing/2014/main" id="{33107E68-AD74-383D-D43A-B261A5BD605B}"/>
              </a:ext>
            </a:extLst>
          </p:cNvPr>
          <p:cNvSpPr txBox="1"/>
          <p:nvPr/>
        </p:nvSpPr>
        <p:spPr>
          <a:xfrm>
            <a:off x="216000" y="1153392"/>
            <a:ext cx="935182" cy="9040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defTabSz="1828800">
              <a:spcBef>
                <a:spcPts val="2175"/>
              </a:spcBef>
              <a:buClrTx/>
              <a:buSzPct val="100000"/>
              <a:defRPr/>
            </a:pPr>
            <a:r>
              <a:rPr lang="en-GB" sz="2700" dirty="0">
                <a:latin typeface="Amasis MT Pro Black" panose="02040A04050005020304" pitchFamily="18" charset="0"/>
                <a:ea typeface="+mn-ea"/>
                <a:cs typeface="+mn-cs"/>
                <a:sym typeface="IBM Plex Sans Light"/>
              </a:rPr>
              <a:t>2016</a:t>
            </a:r>
          </a:p>
        </p:txBody>
      </p:sp>
    </p:spTree>
    <p:extLst>
      <p:ext uri="{BB962C8B-B14F-4D97-AF65-F5344CB8AC3E}">
        <p14:creationId xmlns:p14="http://schemas.microsoft.com/office/powerpoint/2010/main" val="1592654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5DAC1-EA37-E499-030F-F22C96CEFD41}"/>
              </a:ext>
            </a:extLst>
          </p:cNvPr>
          <p:cNvSpPr>
            <a:spLocks noGrp="1"/>
          </p:cNvSpPr>
          <p:nvPr>
            <p:ph type="title" idx="4294967295"/>
          </p:nvPr>
        </p:nvSpPr>
        <p:spPr>
          <a:xfrm>
            <a:off x="0" y="172896"/>
            <a:ext cx="8521700" cy="573088"/>
          </a:xfrm>
        </p:spPr>
        <p:txBody>
          <a:bodyPr>
            <a:normAutofit fontScale="90000"/>
          </a:bodyPr>
          <a:lstStyle/>
          <a:p>
            <a:r>
              <a:rPr lang="en-US" sz="2700" dirty="0">
                <a:latin typeface="Amasis MT Pro Black" panose="02040A04050005020304" pitchFamily="18" charset="0"/>
              </a:rPr>
              <a:t>August 2024, NIST released its principal PQC standards</a:t>
            </a:r>
          </a:p>
        </p:txBody>
      </p:sp>
      <p:pic>
        <p:nvPicPr>
          <p:cNvPr id="4" name="Picture 3">
            <a:extLst>
              <a:ext uri="{FF2B5EF4-FFF2-40B4-BE49-F238E27FC236}">
                <a16:creationId xmlns:a16="http://schemas.microsoft.com/office/drawing/2014/main" id="{6F4BBD4F-7582-1786-9F01-D008F5D3615B}"/>
              </a:ext>
            </a:extLst>
          </p:cNvPr>
          <p:cNvPicPr>
            <a:picLocks noChangeAspect="1"/>
          </p:cNvPicPr>
          <p:nvPr/>
        </p:nvPicPr>
        <p:blipFill>
          <a:blip r:embed="rId2"/>
          <a:stretch>
            <a:fillRect/>
          </a:stretch>
        </p:blipFill>
        <p:spPr>
          <a:xfrm>
            <a:off x="472003" y="1036320"/>
            <a:ext cx="7955717" cy="3520487"/>
          </a:xfrm>
          <a:prstGeom prst="rect">
            <a:avLst/>
          </a:prstGeom>
        </p:spPr>
      </p:pic>
    </p:spTree>
    <p:extLst>
      <p:ext uri="{BB962C8B-B14F-4D97-AF65-F5344CB8AC3E}">
        <p14:creationId xmlns:p14="http://schemas.microsoft.com/office/powerpoint/2010/main" val="3039238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DAD4B-9FDF-B5ED-9A0B-EDEE73E957DC}"/>
            </a:ext>
          </a:extLst>
        </p:cNvPr>
        <p:cNvGrpSpPr/>
        <p:nvPr/>
      </p:nvGrpSpPr>
      <p:grpSpPr>
        <a:xfrm>
          <a:off x="0" y="0"/>
          <a:ext cx="0" cy="0"/>
          <a:chOff x="0" y="0"/>
          <a:chExt cx="0" cy="0"/>
        </a:xfrm>
      </p:grpSpPr>
      <p:sp>
        <p:nvSpPr>
          <p:cNvPr id="5" name="Arrow: Striped Right 4">
            <a:extLst>
              <a:ext uri="{FF2B5EF4-FFF2-40B4-BE49-F238E27FC236}">
                <a16:creationId xmlns:a16="http://schemas.microsoft.com/office/drawing/2014/main" id="{AF69F7E8-0663-E586-9753-89415E357879}"/>
              </a:ext>
            </a:extLst>
          </p:cNvPr>
          <p:cNvSpPr/>
          <p:nvPr/>
        </p:nvSpPr>
        <p:spPr bwMode="auto">
          <a:xfrm>
            <a:off x="4236244" y="2994819"/>
            <a:ext cx="4114800" cy="878681"/>
          </a:xfrm>
          <a:prstGeom prst="stripedRightArrow">
            <a:avLst>
              <a:gd name="adj1" fmla="val 41870"/>
              <a:gd name="adj2" fmla="val 50000"/>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68580" tIns="68580" rIns="68580" bIns="68580" numCol="1" rtlCol="0" anchor="ctr" anchorCtr="0" compatLnSpc="1">
            <a:prstTxWarp prst="textNoShape">
              <a:avLst/>
            </a:prstTxWarp>
          </a:bodyPr>
          <a:lstStyle/>
          <a:p>
            <a:pPr algn="ctr" defTabSz="685800" fontAlgn="base">
              <a:spcBef>
                <a:spcPct val="0"/>
              </a:spcBef>
              <a:spcAft>
                <a:spcPct val="0"/>
              </a:spcAft>
              <a:buClrTx/>
            </a:pPr>
            <a:r>
              <a:rPr lang="en-GB" sz="1800" kern="1200" dirty="0">
                <a:solidFill>
                  <a:srgbClr val="FFFFFF"/>
                </a:solidFill>
                <a:latin typeface="Amasis MT Pro Black" panose="02040A04050005020304" pitchFamily="18" charset="0"/>
              </a:rPr>
              <a:t>Encrypted Data</a:t>
            </a:r>
          </a:p>
        </p:txBody>
      </p:sp>
      <p:cxnSp>
        <p:nvCxnSpPr>
          <p:cNvPr id="6" name="Straight Connector 5">
            <a:extLst>
              <a:ext uri="{FF2B5EF4-FFF2-40B4-BE49-F238E27FC236}">
                <a16:creationId xmlns:a16="http://schemas.microsoft.com/office/drawing/2014/main" id="{4C6552DD-9567-13CF-E221-C430610046F2}"/>
              </a:ext>
            </a:extLst>
          </p:cNvPr>
          <p:cNvCxnSpPr/>
          <p:nvPr/>
        </p:nvCxnSpPr>
        <p:spPr bwMode="auto">
          <a:xfrm>
            <a:off x="4236244" y="2466181"/>
            <a:ext cx="0" cy="1935956"/>
          </a:xfrm>
          <a:prstGeom prst="line">
            <a:avLst/>
          </a:prstGeom>
          <a:ln w="571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8F706AA-57AA-ECB5-42C6-8EBD3651079E}"/>
              </a:ext>
            </a:extLst>
          </p:cNvPr>
          <p:cNvCxnSpPr/>
          <p:nvPr/>
        </p:nvCxnSpPr>
        <p:spPr bwMode="auto">
          <a:xfrm>
            <a:off x="935265" y="2466181"/>
            <a:ext cx="0" cy="1935956"/>
          </a:xfrm>
          <a:prstGeom prst="line">
            <a:avLst/>
          </a:prstGeom>
          <a:ln w="571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27CD5248-A52C-82CE-B45C-4CF1216C1548}"/>
              </a:ext>
            </a:extLst>
          </p:cNvPr>
          <p:cNvSpPr/>
          <p:nvPr/>
        </p:nvSpPr>
        <p:spPr bwMode="auto">
          <a:xfrm>
            <a:off x="992414" y="3232347"/>
            <a:ext cx="1650778" cy="403622"/>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68580" tIns="68580" rIns="68580" bIns="68580" numCol="1" rtlCol="0" anchor="ctr" anchorCtr="0" compatLnSpc="1">
            <a:prstTxWarp prst="textNoShape">
              <a:avLst/>
            </a:prstTxWarp>
          </a:bodyPr>
          <a:lstStyle/>
          <a:p>
            <a:pPr algn="ctr" defTabSz="685800" fontAlgn="base">
              <a:spcBef>
                <a:spcPct val="0"/>
              </a:spcBef>
              <a:spcAft>
                <a:spcPct val="0"/>
              </a:spcAft>
              <a:buClrTx/>
            </a:pPr>
            <a:r>
              <a:rPr lang="en-GB" sz="1500" kern="1200" dirty="0">
                <a:solidFill>
                  <a:srgbClr val="FFFFFF"/>
                </a:solidFill>
                <a:latin typeface="Amasis MT Pro Black" panose="02040A04050005020304" pitchFamily="18" charset="0"/>
              </a:rPr>
              <a:t>Authentication</a:t>
            </a:r>
          </a:p>
        </p:txBody>
      </p:sp>
      <p:sp>
        <p:nvSpPr>
          <p:cNvPr id="9" name="Rectangle 8">
            <a:extLst>
              <a:ext uri="{FF2B5EF4-FFF2-40B4-BE49-F238E27FC236}">
                <a16:creationId xmlns:a16="http://schemas.microsoft.com/office/drawing/2014/main" id="{20025432-7E79-B77D-1242-3CFC63D9B9C6}"/>
              </a:ext>
            </a:extLst>
          </p:cNvPr>
          <p:cNvSpPr/>
          <p:nvPr/>
        </p:nvSpPr>
        <p:spPr bwMode="auto">
          <a:xfrm>
            <a:off x="2700340" y="3232347"/>
            <a:ext cx="1478756" cy="403622"/>
          </a:xfrm>
          <a:prstGeom prst="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68580" tIns="68580" rIns="68580" bIns="68580" numCol="1" rtlCol="0" anchor="ctr" anchorCtr="0" compatLnSpc="1">
            <a:prstTxWarp prst="textNoShape">
              <a:avLst/>
            </a:prstTxWarp>
          </a:bodyPr>
          <a:lstStyle/>
          <a:p>
            <a:pPr algn="ctr" defTabSz="685800" fontAlgn="base">
              <a:spcBef>
                <a:spcPct val="0"/>
              </a:spcBef>
              <a:spcAft>
                <a:spcPct val="0"/>
              </a:spcAft>
              <a:buClrTx/>
            </a:pPr>
            <a:r>
              <a:rPr lang="en-GB" sz="1500" kern="1200" dirty="0">
                <a:solidFill>
                  <a:srgbClr val="FFFFFF"/>
                </a:solidFill>
                <a:latin typeface="Amasis MT Pro Black" panose="02040A04050005020304" pitchFamily="18" charset="0"/>
              </a:rPr>
              <a:t>Key Exchange</a:t>
            </a:r>
          </a:p>
        </p:txBody>
      </p:sp>
      <p:sp>
        <p:nvSpPr>
          <p:cNvPr id="2" name="Arrow: Up 1">
            <a:extLst>
              <a:ext uri="{FF2B5EF4-FFF2-40B4-BE49-F238E27FC236}">
                <a16:creationId xmlns:a16="http://schemas.microsoft.com/office/drawing/2014/main" id="{154851E3-1157-01AC-C305-BDAD10294D05}"/>
              </a:ext>
            </a:extLst>
          </p:cNvPr>
          <p:cNvSpPr/>
          <p:nvPr/>
        </p:nvSpPr>
        <p:spPr bwMode="auto">
          <a:xfrm>
            <a:off x="1532053" y="2422723"/>
            <a:ext cx="571499" cy="572096"/>
          </a:xfrm>
          <a:prstGeom prst="upArrow">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pPr>
            <a:endParaRPr lang="en-GB" sz="1050" kern="1200" dirty="0">
              <a:solidFill>
                <a:srgbClr val="FFFFFF"/>
              </a:solidFill>
              <a:latin typeface="Amasis MT Pro Black" panose="02040A04050005020304" pitchFamily="18" charset="0"/>
            </a:endParaRPr>
          </a:p>
        </p:txBody>
      </p:sp>
      <p:sp>
        <p:nvSpPr>
          <p:cNvPr id="13" name="Arrow: Up 12">
            <a:extLst>
              <a:ext uri="{FF2B5EF4-FFF2-40B4-BE49-F238E27FC236}">
                <a16:creationId xmlns:a16="http://schemas.microsoft.com/office/drawing/2014/main" id="{391E0825-DC7F-CC72-77EB-E6AB2004352F}"/>
              </a:ext>
            </a:extLst>
          </p:cNvPr>
          <p:cNvSpPr/>
          <p:nvPr/>
        </p:nvSpPr>
        <p:spPr bwMode="auto">
          <a:xfrm>
            <a:off x="3153968" y="2422723"/>
            <a:ext cx="571499" cy="572096"/>
          </a:xfrm>
          <a:prstGeom prst="upArrow">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pPr>
            <a:endParaRPr lang="en-GB" sz="1050" kern="1200" dirty="0">
              <a:solidFill>
                <a:srgbClr val="FFFFFF"/>
              </a:solidFill>
              <a:latin typeface="Amasis MT Pro Black" panose="02040A04050005020304" pitchFamily="18" charset="0"/>
            </a:endParaRPr>
          </a:p>
        </p:txBody>
      </p:sp>
      <p:sp>
        <p:nvSpPr>
          <p:cNvPr id="15" name="Arrow: Up 14">
            <a:extLst>
              <a:ext uri="{FF2B5EF4-FFF2-40B4-BE49-F238E27FC236}">
                <a16:creationId xmlns:a16="http://schemas.microsoft.com/office/drawing/2014/main" id="{AF093363-B071-E899-96C7-D8338CA47338}"/>
              </a:ext>
            </a:extLst>
          </p:cNvPr>
          <p:cNvSpPr/>
          <p:nvPr/>
        </p:nvSpPr>
        <p:spPr bwMode="auto">
          <a:xfrm>
            <a:off x="6007894" y="2422723"/>
            <a:ext cx="571499" cy="572096"/>
          </a:xfrm>
          <a:prstGeom prst="upArrow">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pPr>
            <a:endParaRPr lang="en-GB" sz="1050" kern="1200" dirty="0">
              <a:solidFill>
                <a:srgbClr val="FFFFFF"/>
              </a:solidFill>
              <a:latin typeface="Amasis MT Pro Black" panose="02040A04050005020304" pitchFamily="18" charset="0"/>
            </a:endParaRPr>
          </a:p>
        </p:txBody>
      </p:sp>
      <p:sp>
        <p:nvSpPr>
          <p:cNvPr id="17" name="TextBox 16">
            <a:extLst>
              <a:ext uri="{FF2B5EF4-FFF2-40B4-BE49-F238E27FC236}">
                <a16:creationId xmlns:a16="http://schemas.microsoft.com/office/drawing/2014/main" id="{192BA2C3-A226-9739-F98A-EBF7E2B32D86}"/>
              </a:ext>
            </a:extLst>
          </p:cNvPr>
          <p:cNvSpPr txBox="1"/>
          <p:nvPr/>
        </p:nvSpPr>
        <p:spPr>
          <a:xfrm>
            <a:off x="1276664" y="1554831"/>
            <a:ext cx="1082275" cy="572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2100" b="1" dirty="0">
                <a:latin typeface="Amasis MT Pro Black" panose="02040A04050005020304" pitchFamily="18" charset="0"/>
                <a:ea typeface="+mn-ea"/>
                <a:cs typeface="+mn-cs"/>
                <a:sym typeface="IBM Plex Sans Light"/>
              </a:rPr>
              <a:t>ML-DSA</a:t>
            </a:r>
          </a:p>
        </p:txBody>
      </p:sp>
      <p:sp>
        <p:nvSpPr>
          <p:cNvPr id="19" name="TextBox 18">
            <a:extLst>
              <a:ext uri="{FF2B5EF4-FFF2-40B4-BE49-F238E27FC236}">
                <a16:creationId xmlns:a16="http://schemas.microsoft.com/office/drawing/2014/main" id="{BD2FFFFF-0C43-5516-C422-67BABD4CE97A}"/>
              </a:ext>
            </a:extLst>
          </p:cNvPr>
          <p:cNvSpPr txBox="1"/>
          <p:nvPr/>
        </p:nvSpPr>
        <p:spPr>
          <a:xfrm>
            <a:off x="2977155" y="1554831"/>
            <a:ext cx="1082275" cy="572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algn="ctr" defTabSz="1828800">
              <a:spcBef>
                <a:spcPts val="2175"/>
              </a:spcBef>
              <a:buClrTx/>
              <a:buSzPct val="100000"/>
            </a:pPr>
            <a:r>
              <a:rPr lang="en-GB" sz="2100" b="1" dirty="0">
                <a:latin typeface="Amasis MT Pro Black" panose="02040A04050005020304" pitchFamily="18" charset="0"/>
                <a:ea typeface="+mn-ea"/>
                <a:cs typeface="+mn-cs"/>
                <a:sym typeface="IBM Plex Sans Light"/>
              </a:rPr>
              <a:t>ML-KEM</a:t>
            </a:r>
          </a:p>
        </p:txBody>
      </p:sp>
      <p:sp>
        <p:nvSpPr>
          <p:cNvPr id="21" name="TextBox 20">
            <a:extLst>
              <a:ext uri="{FF2B5EF4-FFF2-40B4-BE49-F238E27FC236}">
                <a16:creationId xmlns:a16="http://schemas.microsoft.com/office/drawing/2014/main" id="{7C2ADB41-7BCB-BE88-C37A-48D2D327AB5A}"/>
              </a:ext>
            </a:extLst>
          </p:cNvPr>
          <p:cNvSpPr txBox="1"/>
          <p:nvPr/>
        </p:nvSpPr>
        <p:spPr>
          <a:xfrm>
            <a:off x="5772154" y="1573511"/>
            <a:ext cx="1082275" cy="572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2100" b="1" dirty="0">
                <a:latin typeface="Amasis MT Pro Black" panose="02040A04050005020304" pitchFamily="18" charset="0"/>
                <a:ea typeface="+mn-ea"/>
                <a:cs typeface="+mn-cs"/>
                <a:sym typeface="IBM Plex Sans Light"/>
              </a:rPr>
              <a:t>AES-256</a:t>
            </a:r>
          </a:p>
        </p:txBody>
      </p:sp>
    </p:spTree>
    <p:extLst>
      <p:ext uri="{BB962C8B-B14F-4D97-AF65-F5344CB8AC3E}">
        <p14:creationId xmlns:p14="http://schemas.microsoft.com/office/powerpoint/2010/main" val="249137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5" grpId="0" animBg="1"/>
      <p:bldP spid="17" grpId="0" animBg="1"/>
      <p:bldP spid="19" grpId="0" animBg="1"/>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93467-1476-C6AD-B3B0-2C53AAC374E4}"/>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C7297866-96E0-CFEE-1697-9BA3C4CA49E0}"/>
              </a:ext>
            </a:extLst>
          </p:cNvPr>
          <p:cNvSpPr txBox="1">
            <a:spLocks/>
          </p:cNvSpPr>
          <p:nvPr/>
        </p:nvSpPr>
        <p:spPr>
          <a:xfrm>
            <a:off x="185519" y="960997"/>
            <a:ext cx="3896270" cy="10939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1218956" rtl="0" eaLnBrk="1" latinLnBrk="0" hangingPunct="1">
              <a:lnSpc>
                <a:spcPct val="100000"/>
              </a:lnSpc>
              <a:spcBef>
                <a:spcPts val="0"/>
              </a:spcBef>
              <a:spcAft>
                <a:spcPts val="0"/>
              </a:spcAft>
              <a:buClrTx/>
              <a:buSzTx/>
              <a:buFontTx/>
              <a:buNone/>
              <a:tabLst/>
              <a:defRPr sz="42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a:lstStyle>
          <a:p>
            <a:pPr defTabSz="914217">
              <a:defRPr/>
            </a:pPr>
            <a:r>
              <a:rPr lang="en-US" sz="1500" dirty="0">
                <a:solidFill>
                  <a:srgbClr val="000000"/>
                </a:solidFill>
                <a:latin typeface="Amasis MT Pro Black" panose="02040A04050005020304" pitchFamily="18" charset="0"/>
              </a:rPr>
              <a:t>Today:</a:t>
            </a:r>
          </a:p>
          <a:p>
            <a:pPr marL="257175" indent="-257175" defTabSz="914217">
              <a:spcBef>
                <a:spcPts val="450"/>
              </a:spcBef>
              <a:buFont typeface="Arial" panose="020B0604020202020204" pitchFamily="34" charset="0"/>
              <a:buChar char="•"/>
              <a:defRPr/>
            </a:pPr>
            <a:r>
              <a:rPr lang="en-US" sz="1500" dirty="0">
                <a:solidFill>
                  <a:srgbClr val="000000"/>
                </a:solidFill>
                <a:latin typeface="Amasis MT Pro Black" panose="02040A04050005020304" pitchFamily="18" charset="0"/>
              </a:rPr>
              <a:t>Quantum-safe TLS key exchange</a:t>
            </a:r>
          </a:p>
          <a:p>
            <a:pPr marL="257175" indent="-257175" defTabSz="914217">
              <a:spcBef>
                <a:spcPts val="450"/>
              </a:spcBef>
              <a:buFont typeface="Arial" panose="020B0604020202020204" pitchFamily="34" charset="0"/>
              <a:buChar char="•"/>
              <a:defRPr/>
            </a:pPr>
            <a:r>
              <a:rPr lang="en-US" sz="1500" dirty="0">
                <a:solidFill>
                  <a:srgbClr val="000000"/>
                </a:solidFill>
                <a:latin typeface="Amasis MT Pro Black" panose="02040A04050005020304" pitchFamily="18" charset="0"/>
              </a:rPr>
              <a:t>Protection against future decryption attacks</a:t>
            </a:r>
          </a:p>
          <a:p>
            <a:pPr defTabSz="914217">
              <a:defRPr/>
            </a:pPr>
            <a:endParaRPr lang="en-US" sz="1500" dirty="0">
              <a:solidFill>
                <a:srgbClr val="000000"/>
              </a:solidFill>
              <a:latin typeface="Amasis MT Pro Black" panose="02040A04050005020304" pitchFamily="18" charset="0"/>
            </a:endParaRPr>
          </a:p>
          <a:p>
            <a:pPr defTabSz="914217">
              <a:defRPr/>
            </a:pPr>
            <a:r>
              <a:rPr lang="en-US" sz="1500" dirty="0">
                <a:solidFill>
                  <a:srgbClr val="000000"/>
                </a:solidFill>
                <a:latin typeface="Amasis MT Pro Black" panose="02040A04050005020304" pitchFamily="18" charset="0"/>
              </a:rPr>
              <a:t>Next:</a:t>
            </a:r>
          </a:p>
          <a:p>
            <a:pPr marL="257175" indent="-257175" defTabSz="914217">
              <a:spcBef>
                <a:spcPts val="450"/>
              </a:spcBef>
              <a:buFont typeface="Arial" panose="020B0604020202020204" pitchFamily="34" charset="0"/>
              <a:buChar char="•"/>
              <a:defRPr/>
            </a:pPr>
            <a:r>
              <a:rPr lang="en-US" sz="1500" dirty="0">
                <a:solidFill>
                  <a:srgbClr val="000000"/>
                </a:solidFill>
                <a:latin typeface="Amasis MT Pro Black" panose="02040A04050005020304" pitchFamily="18" charset="0"/>
              </a:rPr>
              <a:t>Quantum-safe signing capabilities</a:t>
            </a:r>
          </a:p>
          <a:p>
            <a:pPr marL="257175" indent="-257175" defTabSz="914217">
              <a:spcBef>
                <a:spcPts val="450"/>
              </a:spcBef>
              <a:buFont typeface="Arial" panose="020B0604020202020204" pitchFamily="34" charset="0"/>
              <a:buChar char="•"/>
              <a:defRPr/>
            </a:pPr>
            <a:r>
              <a:rPr lang="en-US" sz="1500" dirty="0">
                <a:solidFill>
                  <a:srgbClr val="000000"/>
                </a:solidFill>
                <a:latin typeface="Amasis MT Pro Black" panose="02040A04050005020304" pitchFamily="18" charset="0"/>
              </a:rPr>
              <a:t>Continued standards alignment</a:t>
            </a:r>
          </a:p>
        </p:txBody>
      </p:sp>
      <p:sp>
        <p:nvSpPr>
          <p:cNvPr id="2" name="Rectangle 1">
            <a:extLst>
              <a:ext uri="{FF2B5EF4-FFF2-40B4-BE49-F238E27FC236}">
                <a16:creationId xmlns:a16="http://schemas.microsoft.com/office/drawing/2014/main" id="{00FD1DD8-987D-9083-6EDC-8D71EE4358AA}"/>
              </a:ext>
            </a:extLst>
          </p:cNvPr>
          <p:cNvSpPr/>
          <p:nvPr/>
        </p:nvSpPr>
        <p:spPr bwMode="auto">
          <a:xfrm>
            <a:off x="4354717" y="1161304"/>
            <a:ext cx="4477016" cy="3792073"/>
          </a:xfrm>
          <a:prstGeom prst="rect">
            <a:avLst/>
          </a:prstGeom>
          <a:solidFill>
            <a:schemeClr val="accent1"/>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68580" tIns="68580" rIns="68580" bIns="68580" numCol="1" rtlCol="0" anchor="t" anchorCtr="0" compatLnSpc="1">
            <a:prstTxWarp prst="textNoShape">
              <a:avLst/>
            </a:prstTxWarp>
          </a:bodyPr>
          <a:lstStyle/>
          <a:p>
            <a:pPr defTabSz="685800" fontAlgn="base">
              <a:spcBef>
                <a:spcPct val="0"/>
              </a:spcBef>
              <a:spcAft>
                <a:spcPct val="0"/>
              </a:spcAft>
              <a:buClrTx/>
              <a:defRPr/>
            </a:pPr>
            <a:endParaRPr lang="en-US" sz="1050" kern="1200" dirty="0">
              <a:solidFill>
                <a:srgbClr val="FFFFFF"/>
              </a:solidFill>
              <a:latin typeface="Amasis MT Pro Black" panose="02040A04050005020304" pitchFamily="18" charset="0"/>
            </a:endParaRPr>
          </a:p>
        </p:txBody>
      </p:sp>
      <p:sp>
        <p:nvSpPr>
          <p:cNvPr id="4" name="Title 2">
            <a:extLst>
              <a:ext uri="{FF2B5EF4-FFF2-40B4-BE49-F238E27FC236}">
                <a16:creationId xmlns:a16="http://schemas.microsoft.com/office/drawing/2014/main" id="{EC6F15EE-BAE2-7CD1-60F6-17D4E5E809C7}"/>
              </a:ext>
            </a:extLst>
          </p:cNvPr>
          <p:cNvSpPr txBox="1">
            <a:spLocks/>
          </p:cNvSpPr>
          <p:nvPr/>
        </p:nvSpPr>
        <p:spPr>
          <a:xfrm>
            <a:off x="4623136" y="1399250"/>
            <a:ext cx="3896270" cy="4758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1218956" rtl="0" eaLnBrk="1" latinLnBrk="0" hangingPunct="1">
              <a:lnSpc>
                <a:spcPct val="100000"/>
              </a:lnSpc>
              <a:spcBef>
                <a:spcPts val="0"/>
              </a:spcBef>
              <a:spcAft>
                <a:spcPts val="0"/>
              </a:spcAft>
              <a:buClrTx/>
              <a:buSzTx/>
              <a:buFontTx/>
              <a:buNone/>
              <a:tabLst/>
              <a:defRPr sz="42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a:lstStyle>
          <a:p>
            <a:pPr defTabSz="914217">
              <a:defRPr/>
            </a:pPr>
            <a:r>
              <a:rPr lang="en-US" sz="1500" dirty="0">
                <a:solidFill>
                  <a:srgbClr val="FFFFFF"/>
                </a:solidFill>
                <a:latin typeface="Amasis MT Pro Black" panose="02040A04050005020304" pitchFamily="18" charset="0"/>
              </a:rPr>
              <a:t>Phase 1: Evaluation</a:t>
            </a:r>
          </a:p>
          <a:p>
            <a:pPr marL="257175" indent="-257175" defTabSz="914217">
              <a:buFont typeface="Arial" panose="020B0604020202020204" pitchFamily="34" charset="0"/>
              <a:buChar char="•"/>
              <a:defRPr/>
            </a:pPr>
            <a:r>
              <a:rPr lang="en-US" sz="1500" dirty="0">
                <a:solidFill>
                  <a:srgbClr val="FFFFFF"/>
                </a:solidFill>
                <a:latin typeface="Amasis MT Pro Black" panose="02040A04050005020304" pitchFamily="18" charset="0"/>
              </a:rPr>
              <a:t>Understand PQC impact</a:t>
            </a:r>
          </a:p>
          <a:p>
            <a:pPr marL="257175" indent="-257175" defTabSz="914217">
              <a:buFont typeface="Arial" panose="020B0604020202020204" pitchFamily="34" charset="0"/>
              <a:buChar char="•"/>
              <a:defRPr/>
            </a:pPr>
            <a:r>
              <a:rPr lang="en-US" sz="1500" dirty="0">
                <a:solidFill>
                  <a:srgbClr val="FFFFFF"/>
                </a:solidFill>
                <a:latin typeface="Amasis MT Pro Black" panose="02040A04050005020304" pitchFamily="18" charset="0"/>
              </a:rPr>
              <a:t>Test interoperability</a:t>
            </a:r>
          </a:p>
          <a:p>
            <a:pPr marL="257175" indent="-257175" defTabSz="914217">
              <a:buFont typeface="Arial" panose="020B0604020202020204" pitchFamily="34" charset="0"/>
              <a:buChar char="•"/>
              <a:defRPr/>
            </a:pPr>
            <a:r>
              <a:rPr lang="en-US" sz="1500" dirty="0">
                <a:solidFill>
                  <a:srgbClr val="FFFFFF"/>
                </a:solidFill>
                <a:latin typeface="Amasis MT Pro Black" panose="02040A04050005020304" pitchFamily="18" charset="0"/>
              </a:rPr>
              <a:t>Validate operational processes</a:t>
            </a:r>
          </a:p>
          <a:p>
            <a:pPr defTabSz="914217">
              <a:spcBef>
                <a:spcPts val="900"/>
              </a:spcBef>
              <a:defRPr/>
            </a:pPr>
            <a:r>
              <a:rPr lang="en-US" sz="1500" dirty="0">
                <a:solidFill>
                  <a:srgbClr val="FFFFFF"/>
                </a:solidFill>
                <a:latin typeface="Amasis MT Pro Black" panose="02040A04050005020304" pitchFamily="18" charset="0"/>
              </a:rPr>
              <a:t>Phase 2: Pilot</a:t>
            </a:r>
          </a:p>
          <a:p>
            <a:pPr marL="257175" indent="-257175" defTabSz="914217">
              <a:buFont typeface="Arial" panose="020B0604020202020204" pitchFamily="34" charset="0"/>
              <a:buChar char="•"/>
              <a:defRPr/>
            </a:pPr>
            <a:r>
              <a:rPr lang="en-US" sz="1500" dirty="0">
                <a:solidFill>
                  <a:srgbClr val="FFFFFF"/>
                </a:solidFill>
                <a:latin typeface="Amasis MT Pro Black" panose="02040A04050005020304" pitchFamily="18" charset="0"/>
              </a:rPr>
              <a:t>Protect selected high-value channels</a:t>
            </a:r>
          </a:p>
          <a:p>
            <a:pPr marL="257175" indent="-257175" defTabSz="914217">
              <a:buFont typeface="Arial" panose="020B0604020202020204" pitchFamily="34" charset="0"/>
              <a:buChar char="•"/>
              <a:defRPr/>
            </a:pPr>
            <a:r>
              <a:rPr lang="en-US" sz="1500" dirty="0">
                <a:solidFill>
                  <a:srgbClr val="FFFFFF"/>
                </a:solidFill>
                <a:latin typeface="Amasis MT Pro Black" panose="02040A04050005020304" pitchFamily="18" charset="0"/>
              </a:rPr>
              <a:t>Evaluate performance and certificate lifecycle impacts</a:t>
            </a:r>
          </a:p>
          <a:p>
            <a:pPr defTabSz="914217">
              <a:spcBef>
                <a:spcPts val="900"/>
              </a:spcBef>
              <a:defRPr/>
            </a:pPr>
            <a:r>
              <a:rPr lang="en-US" sz="1500" dirty="0">
                <a:solidFill>
                  <a:srgbClr val="FFFFFF"/>
                </a:solidFill>
                <a:latin typeface="Amasis MT Pro Black" panose="02040A04050005020304" pitchFamily="18" charset="0"/>
              </a:rPr>
              <a:t>Phase 3: Enterprise Rollout</a:t>
            </a:r>
          </a:p>
          <a:p>
            <a:pPr marL="257175" indent="-257175" defTabSz="914217">
              <a:buFont typeface="Arial" panose="020B0604020202020204" pitchFamily="34" charset="0"/>
              <a:buChar char="•"/>
              <a:defRPr/>
            </a:pPr>
            <a:r>
              <a:rPr lang="en-US" sz="1500" dirty="0">
                <a:solidFill>
                  <a:srgbClr val="FFFFFF"/>
                </a:solidFill>
                <a:latin typeface="Amasis MT Pro Black" panose="02040A04050005020304" pitchFamily="18" charset="0"/>
              </a:rPr>
              <a:t>Expand as client support broadens</a:t>
            </a:r>
          </a:p>
          <a:p>
            <a:pPr marL="257175" indent="-257175" defTabSz="914217">
              <a:buFont typeface="Arial" panose="020B0604020202020204" pitchFamily="34" charset="0"/>
              <a:buChar char="•"/>
              <a:defRPr/>
            </a:pPr>
            <a:r>
              <a:rPr lang="en-US" sz="1500" dirty="0">
                <a:solidFill>
                  <a:srgbClr val="FFFFFF"/>
                </a:solidFill>
                <a:latin typeface="Amasis MT Pro Black" panose="02040A04050005020304" pitchFamily="18" charset="0"/>
              </a:rPr>
              <a:t>Align with </a:t>
            </a:r>
            <a:r>
              <a:rPr lang="en-US" sz="1500" dirty="0" err="1">
                <a:solidFill>
                  <a:srgbClr val="FFFFFF"/>
                </a:solidFill>
                <a:latin typeface="Amasis MT Pro Black" panose="02040A04050005020304" pitchFamily="18" charset="0"/>
              </a:rPr>
              <a:t>organisation</a:t>
            </a:r>
            <a:r>
              <a:rPr lang="en-US" sz="1500" dirty="0">
                <a:solidFill>
                  <a:srgbClr val="FFFFFF"/>
                </a:solidFill>
                <a:latin typeface="Amasis MT Pro Black" panose="02040A04050005020304" pitchFamily="18" charset="0"/>
              </a:rPr>
              <a:t>-wide PQC strategy</a:t>
            </a:r>
          </a:p>
          <a:p>
            <a:pPr marL="257175" indent="-257175" defTabSz="914217">
              <a:buFont typeface="Arial" panose="020B0604020202020204" pitchFamily="34" charset="0"/>
              <a:buChar char="•"/>
              <a:defRPr/>
            </a:pPr>
            <a:r>
              <a:rPr lang="en-US" sz="1500" dirty="0">
                <a:solidFill>
                  <a:srgbClr val="FFFFFF"/>
                </a:solidFill>
                <a:latin typeface="Amasis MT Pro Black" panose="02040A04050005020304" pitchFamily="18" charset="0"/>
              </a:rPr>
              <a:t>Protect critical messaging infrastructure</a:t>
            </a:r>
          </a:p>
        </p:txBody>
      </p:sp>
      <p:sp>
        <p:nvSpPr>
          <p:cNvPr id="8" name="Title 2">
            <a:extLst>
              <a:ext uri="{FF2B5EF4-FFF2-40B4-BE49-F238E27FC236}">
                <a16:creationId xmlns:a16="http://schemas.microsoft.com/office/drawing/2014/main" id="{597BE1E4-160E-398A-E3EB-2DE68021720C}"/>
              </a:ext>
            </a:extLst>
          </p:cNvPr>
          <p:cNvSpPr>
            <a:spLocks noGrp="1"/>
          </p:cNvSpPr>
          <p:nvPr>
            <p:ph type="title" idx="4294967295"/>
          </p:nvPr>
        </p:nvSpPr>
        <p:spPr>
          <a:xfrm>
            <a:off x="0" y="214313"/>
            <a:ext cx="8707438" cy="474662"/>
          </a:xfrm>
        </p:spPr>
        <p:txBody>
          <a:bodyPr>
            <a:normAutofit fontScale="90000"/>
          </a:bodyPr>
          <a:lstStyle/>
          <a:p>
            <a:r>
              <a:rPr lang="en-GB" sz="2700" dirty="0">
                <a:latin typeface="Amasis MT Pro Black" panose="02040A04050005020304" pitchFamily="18" charset="0"/>
              </a:rPr>
              <a:t>Building a fully Quantum-Safe messaging platform</a:t>
            </a:r>
            <a:endParaRPr lang="en-US" sz="2700" dirty="0">
              <a:latin typeface="Amasis MT Pro Black" panose="02040A04050005020304" pitchFamily="18" charset="0"/>
            </a:endParaRPr>
          </a:p>
        </p:txBody>
      </p:sp>
    </p:spTree>
    <p:extLst>
      <p:ext uri="{BB962C8B-B14F-4D97-AF65-F5344CB8AC3E}">
        <p14:creationId xmlns:p14="http://schemas.microsoft.com/office/powerpoint/2010/main" val="2052722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Video 6" title="Blue Lit Dots">
            <a:hlinkClick r:id="" action="ppaction://media"/>
            <a:extLst>
              <a:ext uri="{FF2B5EF4-FFF2-40B4-BE49-F238E27FC236}">
                <a16:creationId xmlns:a16="http://schemas.microsoft.com/office/drawing/2014/main" id="{7A749D3A-BF66-AE01-D2F8-CE47837F1A4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
        <p:nvSpPr>
          <p:cNvPr id="9" name="TextBox 8">
            <a:extLst>
              <a:ext uri="{FF2B5EF4-FFF2-40B4-BE49-F238E27FC236}">
                <a16:creationId xmlns:a16="http://schemas.microsoft.com/office/drawing/2014/main" id="{BCC020D0-84A3-FD7F-52E9-B953765D652F}"/>
              </a:ext>
            </a:extLst>
          </p:cNvPr>
          <p:cNvSpPr txBox="1"/>
          <p:nvPr/>
        </p:nvSpPr>
        <p:spPr>
          <a:xfrm>
            <a:off x="115684" y="4237796"/>
            <a:ext cx="8708883" cy="18114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defTabSz="1828800">
              <a:spcBef>
                <a:spcPts val="2175"/>
              </a:spcBef>
              <a:buClrTx/>
              <a:buSzPct val="100000"/>
            </a:pPr>
            <a:r>
              <a:rPr lang="en-GB" sz="5400" dirty="0">
                <a:ln>
                  <a:solidFill>
                    <a:srgbClr val="FFFFFF"/>
                  </a:solidFill>
                </a:ln>
                <a:solidFill>
                  <a:srgbClr val="FFFFFF"/>
                </a:solidFill>
                <a:effectLst>
                  <a:innerShdw blurRad="63500" dist="50800" dir="13500000">
                    <a:prstClr val="black">
                      <a:alpha val="50000"/>
                    </a:prstClr>
                  </a:innerShdw>
                </a:effectLst>
                <a:latin typeface="Arial Black" panose="020B0A04020102020204" pitchFamily="34" charset="0"/>
                <a:ea typeface="+mn-ea"/>
                <a:cs typeface="+mn-cs"/>
                <a:sym typeface="IBM Plex Sans Light"/>
              </a:rPr>
              <a:t>Conclusions</a:t>
            </a:r>
          </a:p>
        </p:txBody>
      </p:sp>
    </p:spTree>
    <p:extLst>
      <p:ext uri="{BB962C8B-B14F-4D97-AF65-F5344CB8AC3E}">
        <p14:creationId xmlns:p14="http://schemas.microsoft.com/office/powerpoint/2010/main" val="108649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E7118D6-C3CA-477A-89DB-EB482156909C}"/>
            </a:ext>
          </a:extLst>
        </p:cNvPr>
        <p:cNvGrpSpPr/>
        <p:nvPr/>
      </p:nvGrpSpPr>
      <p:grpSpPr>
        <a:xfrm>
          <a:off x="0" y="0"/>
          <a:ext cx="0" cy="0"/>
          <a:chOff x="0" y="0"/>
          <a:chExt cx="0" cy="0"/>
        </a:xfrm>
      </p:grpSpPr>
      <p:pic>
        <p:nvPicPr>
          <p:cNvPr id="17" name="Picture Placeholder 16" descr="Glittering ends of fiber optic decorative tree">
            <a:extLst>
              <a:ext uri="{FF2B5EF4-FFF2-40B4-BE49-F238E27FC236}">
                <a16:creationId xmlns:a16="http://schemas.microsoft.com/office/drawing/2014/main" id="{9D08EA62-FD2A-D8EF-F723-879BC9906460}"/>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5533" r="5533"/>
          <a:stretch/>
        </p:blipFill>
        <p:spPr>
          <a:xfrm>
            <a:off x="0" y="0"/>
            <a:ext cx="9144000" cy="5143500"/>
          </a:xfrm>
        </p:spPr>
      </p:pic>
      <p:sp>
        <p:nvSpPr>
          <p:cNvPr id="3" name="TextBox 2">
            <a:extLst>
              <a:ext uri="{FF2B5EF4-FFF2-40B4-BE49-F238E27FC236}">
                <a16:creationId xmlns:a16="http://schemas.microsoft.com/office/drawing/2014/main" id="{5D5F4B29-456F-21BC-62CA-7A8134BB0F31}"/>
              </a:ext>
            </a:extLst>
          </p:cNvPr>
          <p:cNvSpPr txBox="1"/>
          <p:nvPr/>
        </p:nvSpPr>
        <p:spPr>
          <a:xfrm>
            <a:off x="115684" y="4237796"/>
            <a:ext cx="8708883" cy="18114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rtlCol="0">
            <a:noAutofit/>
          </a:bodyPr>
          <a:lstStyle/>
          <a:p>
            <a:pPr defTabSz="1828800">
              <a:spcBef>
                <a:spcPts val="2175"/>
              </a:spcBef>
              <a:buClrTx/>
              <a:buSzPct val="100000"/>
            </a:pPr>
            <a:r>
              <a:rPr lang="en-GB" sz="5400" dirty="0">
                <a:ln>
                  <a:solidFill>
                    <a:srgbClr val="FFFFFF"/>
                  </a:solidFill>
                </a:ln>
                <a:solidFill>
                  <a:srgbClr val="FFFFFF"/>
                </a:solidFill>
                <a:effectLst>
                  <a:innerShdw blurRad="63500" dist="50800" dir="13500000">
                    <a:prstClr val="black">
                      <a:alpha val="50000"/>
                    </a:prstClr>
                  </a:innerShdw>
                </a:effectLst>
                <a:latin typeface="Arial Black" panose="020B0A04020102020204" pitchFamily="34" charset="0"/>
                <a:ea typeface="+mn-ea"/>
                <a:cs typeface="+mn-cs"/>
                <a:sym typeface="IBM Plex Sans Light"/>
              </a:rPr>
              <a:t>Conclusions</a:t>
            </a:r>
          </a:p>
        </p:txBody>
      </p:sp>
    </p:spTree>
    <p:extLst>
      <p:ext uri="{BB962C8B-B14F-4D97-AF65-F5344CB8AC3E}">
        <p14:creationId xmlns:p14="http://schemas.microsoft.com/office/powerpoint/2010/main" val="3586473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0">
            <a:extLst>
              <a:ext uri="{FF2B5EF4-FFF2-40B4-BE49-F238E27FC236}">
                <a16:creationId xmlns:a16="http://schemas.microsoft.com/office/drawing/2014/main" id="{2F10511A-ADD7-C3A6-164F-F98D45220B3B}"/>
              </a:ext>
            </a:extLst>
          </p:cNvPr>
          <p:cNvSpPr>
            <a:spLocks noGrp="1"/>
          </p:cNvSpPr>
          <p:nvPr>
            <p:ph type="title"/>
          </p:nvPr>
        </p:nvSpPr>
        <p:spPr>
          <a:xfrm>
            <a:off x="215972" y="144018"/>
            <a:ext cx="4138334" cy="1578817"/>
          </a:xfrm>
        </p:spPr>
        <p:txBody>
          <a:bodyPr/>
          <a:lstStyle/>
          <a:p>
            <a:r>
              <a:rPr lang="en-GB" dirty="0">
                <a:latin typeface="Amasis MT Pro Black" panose="02040A04050005020304" pitchFamily="18" charset="0"/>
              </a:rPr>
              <a:t>Summary</a:t>
            </a:r>
          </a:p>
        </p:txBody>
      </p:sp>
      <p:sp>
        <p:nvSpPr>
          <p:cNvPr id="22" name="Text Placeholder 11">
            <a:extLst>
              <a:ext uri="{FF2B5EF4-FFF2-40B4-BE49-F238E27FC236}">
                <a16:creationId xmlns:a16="http://schemas.microsoft.com/office/drawing/2014/main" id="{AE6B71E2-5046-18BF-9571-7CBF69F022EC}"/>
              </a:ext>
            </a:extLst>
          </p:cNvPr>
          <p:cNvSpPr txBox="1">
            <a:spLocks/>
          </p:cNvSpPr>
          <p:nvPr/>
        </p:nvSpPr>
        <p:spPr>
          <a:xfrm>
            <a:off x="215999" y="2503456"/>
            <a:ext cx="1855943" cy="206973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GB" sz="1350">
                <a:latin typeface="Amasis MT Pro Black" panose="02040A04050005020304" pitchFamily="18" charset="0"/>
              </a:rPr>
              <a:t>Quantum Computers are proven to break encryption.</a:t>
            </a:r>
          </a:p>
          <a:p>
            <a:endParaRPr lang="en-GB" sz="1350">
              <a:latin typeface="Amasis MT Pro Black" panose="02040A04050005020304" pitchFamily="18" charset="0"/>
            </a:endParaRPr>
          </a:p>
          <a:p>
            <a:r>
              <a:rPr lang="en-GB" sz="1350">
                <a:latin typeface="Amasis MT Pro Black" panose="02040A04050005020304" pitchFamily="18" charset="0"/>
              </a:rPr>
              <a:t>It’s a matter of when, not if.</a:t>
            </a:r>
            <a:endParaRPr lang="en-GB" sz="1350" dirty="0">
              <a:latin typeface="Amasis MT Pro Black" panose="02040A04050005020304" pitchFamily="18" charset="0"/>
            </a:endParaRPr>
          </a:p>
        </p:txBody>
      </p:sp>
      <p:sp>
        <p:nvSpPr>
          <p:cNvPr id="23" name="Text Placeholder 12">
            <a:extLst>
              <a:ext uri="{FF2B5EF4-FFF2-40B4-BE49-F238E27FC236}">
                <a16:creationId xmlns:a16="http://schemas.microsoft.com/office/drawing/2014/main" id="{B1FD18AF-1BFF-B7DC-32CD-96D9A1B3C978}"/>
              </a:ext>
            </a:extLst>
          </p:cNvPr>
          <p:cNvSpPr txBox="1">
            <a:spLocks/>
          </p:cNvSpPr>
          <p:nvPr/>
        </p:nvSpPr>
        <p:spPr>
          <a:xfrm>
            <a:off x="2498390" y="2502694"/>
            <a:ext cx="1855943" cy="207049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GB" sz="1350">
                <a:latin typeface="Amasis MT Pro Black" panose="02040A04050005020304" pitchFamily="18" charset="0"/>
              </a:rPr>
              <a:t>Cryptography and encryption are used throughout a system. Not just in one area.</a:t>
            </a:r>
            <a:endParaRPr lang="en-GB" sz="1350" dirty="0">
              <a:latin typeface="Amasis MT Pro Black" panose="02040A04050005020304" pitchFamily="18" charset="0"/>
            </a:endParaRPr>
          </a:p>
        </p:txBody>
      </p:sp>
      <p:sp>
        <p:nvSpPr>
          <p:cNvPr id="24" name="Text Placeholder 13">
            <a:extLst>
              <a:ext uri="{FF2B5EF4-FFF2-40B4-BE49-F238E27FC236}">
                <a16:creationId xmlns:a16="http://schemas.microsoft.com/office/drawing/2014/main" id="{6EB61B9B-58AC-2E89-25D2-010AA1666434}"/>
              </a:ext>
            </a:extLst>
          </p:cNvPr>
          <p:cNvSpPr txBox="1">
            <a:spLocks/>
          </p:cNvSpPr>
          <p:nvPr/>
        </p:nvSpPr>
        <p:spPr>
          <a:xfrm>
            <a:off x="4787287" y="2502694"/>
            <a:ext cx="1855943" cy="207049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GB" sz="1350">
                <a:latin typeface="Amasis MT Pro Black" panose="02040A04050005020304" pitchFamily="18" charset="0"/>
              </a:rPr>
              <a:t>Action is needed now to protect against Harvest Now, Decrypt Later attacks.</a:t>
            </a:r>
          </a:p>
          <a:p>
            <a:endParaRPr lang="en-GB" sz="1350">
              <a:latin typeface="Amasis MT Pro Black" panose="02040A04050005020304" pitchFamily="18" charset="0"/>
            </a:endParaRPr>
          </a:p>
          <a:p>
            <a:r>
              <a:rPr lang="en-GB" sz="1350">
                <a:latin typeface="Amasis MT Pro Black" panose="02040A04050005020304" pitchFamily="18" charset="0"/>
              </a:rPr>
              <a:t>Future action will be needed to protect from impersonation attacks.</a:t>
            </a:r>
            <a:endParaRPr lang="en-GB" sz="1350" dirty="0">
              <a:latin typeface="Amasis MT Pro Black" panose="02040A04050005020304" pitchFamily="18" charset="0"/>
            </a:endParaRPr>
          </a:p>
        </p:txBody>
      </p:sp>
      <p:sp>
        <p:nvSpPr>
          <p:cNvPr id="26" name="Text Placeholder 14">
            <a:extLst>
              <a:ext uri="{FF2B5EF4-FFF2-40B4-BE49-F238E27FC236}">
                <a16:creationId xmlns:a16="http://schemas.microsoft.com/office/drawing/2014/main" id="{95812597-0ED8-3D3A-6A72-3B4ED15A3838}"/>
              </a:ext>
            </a:extLst>
          </p:cNvPr>
          <p:cNvSpPr txBox="1">
            <a:spLocks/>
          </p:cNvSpPr>
          <p:nvPr/>
        </p:nvSpPr>
        <p:spPr>
          <a:xfrm>
            <a:off x="7071392" y="2502694"/>
            <a:ext cx="1855943" cy="236499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GB" sz="1350">
                <a:latin typeface="Amasis MT Pro Black" panose="02040A04050005020304" pitchFamily="18" charset="0"/>
              </a:rPr>
              <a:t>Products, service owners should take this threat seriously and act.</a:t>
            </a:r>
          </a:p>
          <a:p>
            <a:endParaRPr lang="en-GB" sz="1350">
              <a:latin typeface="Amasis MT Pro Black" panose="02040A04050005020304" pitchFamily="18" charset="0"/>
            </a:endParaRPr>
          </a:p>
          <a:p>
            <a:endParaRPr lang="en-GB" sz="1350">
              <a:latin typeface="Amasis MT Pro Black" panose="02040A04050005020304" pitchFamily="18" charset="0"/>
            </a:endParaRPr>
          </a:p>
          <a:p>
            <a:r>
              <a:rPr lang="en-GB" sz="1350">
                <a:latin typeface="Amasis MT Pro Black" panose="02040A04050005020304" pitchFamily="18" charset="0"/>
              </a:rPr>
              <a:t>Providing quantum safe protection is a must.</a:t>
            </a:r>
            <a:endParaRPr lang="en-GB" sz="1350" dirty="0">
              <a:latin typeface="Amasis MT Pro Black" panose="02040A04050005020304" pitchFamily="18" charset="0"/>
            </a:endParaRPr>
          </a:p>
        </p:txBody>
      </p:sp>
      <p:pic>
        <p:nvPicPr>
          <p:cNvPr id="27" name="Graphic 26" descr="Head with gears with solid fill">
            <a:extLst>
              <a:ext uri="{FF2B5EF4-FFF2-40B4-BE49-F238E27FC236}">
                <a16:creationId xmlns:a16="http://schemas.microsoft.com/office/drawing/2014/main" id="{1476C576-1E92-2143-F331-F5A60F34AF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83462" y="1737646"/>
            <a:ext cx="685800" cy="685800"/>
          </a:xfrm>
          <a:prstGeom prst="rect">
            <a:avLst/>
          </a:prstGeom>
        </p:spPr>
      </p:pic>
      <p:pic>
        <p:nvPicPr>
          <p:cNvPr id="28" name="Graphic 27" descr="Alarm Ringing with solid fill">
            <a:extLst>
              <a:ext uri="{FF2B5EF4-FFF2-40B4-BE49-F238E27FC236}">
                <a16:creationId xmlns:a16="http://schemas.microsoft.com/office/drawing/2014/main" id="{8E8CD928-4EC7-9DA2-389D-1C99F033F8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1071" y="1737646"/>
            <a:ext cx="685800" cy="685800"/>
          </a:xfrm>
          <a:prstGeom prst="rect">
            <a:avLst/>
          </a:prstGeom>
        </p:spPr>
      </p:pic>
      <p:pic>
        <p:nvPicPr>
          <p:cNvPr id="29" name="Graphic 28" descr="Shield Tick with solid fill">
            <a:extLst>
              <a:ext uri="{FF2B5EF4-FFF2-40B4-BE49-F238E27FC236}">
                <a16:creationId xmlns:a16="http://schemas.microsoft.com/office/drawing/2014/main" id="{7D6DE9FF-C0C3-F7ED-F9D1-5D664BD7529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56464" y="1737646"/>
            <a:ext cx="685800" cy="685800"/>
          </a:xfrm>
          <a:prstGeom prst="rect">
            <a:avLst/>
          </a:prstGeom>
        </p:spPr>
      </p:pic>
      <p:pic>
        <p:nvPicPr>
          <p:cNvPr id="30" name="Graphic 29" descr="Future with solid fill">
            <a:extLst>
              <a:ext uri="{FF2B5EF4-FFF2-40B4-BE49-F238E27FC236}">
                <a16:creationId xmlns:a16="http://schemas.microsoft.com/office/drawing/2014/main" id="{E609A5EA-318F-1A33-8629-AB29212D2CA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72358" y="1737646"/>
            <a:ext cx="685800" cy="685800"/>
          </a:xfrm>
          <a:prstGeom prst="rect">
            <a:avLst/>
          </a:prstGeom>
        </p:spPr>
      </p:pic>
    </p:spTree>
    <p:extLst>
      <p:ext uri="{BB962C8B-B14F-4D97-AF65-F5344CB8AC3E}">
        <p14:creationId xmlns:p14="http://schemas.microsoft.com/office/powerpoint/2010/main" val="330839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bg/>
                                          </p:spTgt>
                                        </p:tgtEl>
                                        <p:attrNameLst>
                                          <p:attrName>style.visibility</p:attrName>
                                        </p:attrNameLst>
                                      </p:cBhvr>
                                      <p:to>
                                        <p:strVal val="visible"/>
                                      </p:to>
                                    </p:set>
                                    <p:animEffect transition="in" filter="fade">
                                      <p:cBhvr>
                                        <p:cTn id="10" dur="500"/>
                                        <p:tgtEl>
                                          <p:spTgt spid="23">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xEl>
                                              <p:pRg st="0" end="0"/>
                                            </p:txEl>
                                          </p:spTgt>
                                        </p:tgtEl>
                                        <p:attrNameLst>
                                          <p:attrName>style.visibility</p:attrName>
                                        </p:attrNameLst>
                                      </p:cBhvr>
                                      <p:to>
                                        <p:strVal val="visible"/>
                                      </p:to>
                                    </p:set>
                                    <p:animEffect transition="in" filter="fade">
                                      <p:cBhvr>
                                        <p:cTn id="13" dur="500"/>
                                        <p:tgtEl>
                                          <p:spTgt spid="2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bg/>
                                          </p:spTgt>
                                        </p:tgtEl>
                                        <p:attrNameLst>
                                          <p:attrName>style.visibility</p:attrName>
                                        </p:attrNameLst>
                                      </p:cBhvr>
                                      <p:to>
                                        <p:strVal val="visible"/>
                                      </p:to>
                                    </p:set>
                                    <p:animEffect transition="in" filter="fade">
                                      <p:cBhvr>
                                        <p:cTn id="21" dur="500"/>
                                        <p:tgtEl>
                                          <p:spTgt spid="24">
                                            <p:bg/>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xEl>
                                              <p:pRg st="0" end="0"/>
                                            </p:txEl>
                                          </p:spTgt>
                                        </p:tgtEl>
                                        <p:attrNameLst>
                                          <p:attrName>style.visibility</p:attrName>
                                        </p:attrNameLst>
                                      </p:cBhvr>
                                      <p:to>
                                        <p:strVal val="visible"/>
                                      </p:to>
                                    </p:set>
                                    <p:animEffect transition="in" filter="fade">
                                      <p:cBhvr>
                                        <p:cTn id="24" dur="500"/>
                                        <p:tgtEl>
                                          <p:spTgt spid="24">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xEl>
                                              <p:pRg st="2" end="2"/>
                                            </p:txEl>
                                          </p:spTgt>
                                        </p:tgtEl>
                                        <p:attrNameLst>
                                          <p:attrName>style.visibility</p:attrName>
                                        </p:attrNameLst>
                                      </p:cBhvr>
                                      <p:to>
                                        <p:strVal val="visible"/>
                                      </p:to>
                                    </p:set>
                                    <p:animEffect transition="in" filter="fade">
                                      <p:cBhvr>
                                        <p:cTn id="27" dur="500"/>
                                        <p:tgtEl>
                                          <p:spTgt spid="2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6">
                                            <p:bg/>
                                          </p:spTgt>
                                        </p:tgtEl>
                                        <p:attrNameLst>
                                          <p:attrName>style.visibility</p:attrName>
                                        </p:attrNameLst>
                                      </p:cBhvr>
                                      <p:to>
                                        <p:strVal val="visible"/>
                                      </p:to>
                                    </p:set>
                                    <p:animEffect transition="in" filter="fade">
                                      <p:cBhvr>
                                        <p:cTn id="35" dur="500"/>
                                        <p:tgtEl>
                                          <p:spTgt spid="26">
                                            <p:bg/>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xEl>
                                              <p:pRg st="0" end="0"/>
                                            </p:txEl>
                                          </p:spTgt>
                                        </p:tgtEl>
                                        <p:attrNameLst>
                                          <p:attrName>style.visibility</p:attrName>
                                        </p:attrNameLst>
                                      </p:cBhvr>
                                      <p:to>
                                        <p:strVal val="visible"/>
                                      </p:to>
                                    </p:set>
                                    <p:animEffect transition="in" filter="fade">
                                      <p:cBhvr>
                                        <p:cTn id="38" dur="500"/>
                                        <p:tgtEl>
                                          <p:spTgt spid="26">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6">
                                            <p:txEl>
                                              <p:pRg st="3" end="3"/>
                                            </p:txEl>
                                          </p:spTgt>
                                        </p:tgtEl>
                                        <p:attrNameLst>
                                          <p:attrName>style.visibility</p:attrName>
                                        </p:attrNameLst>
                                      </p:cBhvr>
                                      <p:to>
                                        <p:strVal val="visible"/>
                                      </p:to>
                                    </p:set>
                                    <p:animEffect transition="in" filter="fade">
                                      <p:cBhvr>
                                        <p:cTn id="43" dur="500"/>
                                        <p:tgtEl>
                                          <p:spTgt spid="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uiExpand="1" build="p" animBg="1"/>
      <p:bldP spid="24" grpId="0" uiExpand="1" build="p" animBg="1"/>
      <p:bldP spid="26" grpId="0" uiExpand="1"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3729D-7CA3-D4FD-EF21-EA50410A4B4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FA484D7-CFC2-A5D9-4B61-D56781E7891D}"/>
              </a:ext>
            </a:extLst>
          </p:cNvPr>
          <p:cNvSpPr>
            <a:spLocks noGrp="1"/>
          </p:cNvSpPr>
          <p:nvPr>
            <p:ph type="title"/>
          </p:nvPr>
        </p:nvSpPr>
        <p:spPr>
          <a:xfrm>
            <a:off x="216000" y="60254"/>
            <a:ext cx="8520600" cy="572700"/>
          </a:xfrm>
        </p:spPr>
        <p:txBody>
          <a:bodyPr>
            <a:noAutofit/>
          </a:bodyPr>
          <a:lstStyle/>
          <a:p>
            <a:r>
              <a:rPr lang="en-GB" dirty="0">
                <a:latin typeface="Amasis MT Pro Black" panose="02040A04050005020304" pitchFamily="18" charset="0"/>
              </a:rPr>
              <a:t>Why care now? – regulatory timelines</a:t>
            </a:r>
          </a:p>
        </p:txBody>
      </p:sp>
      <p:pic>
        <p:nvPicPr>
          <p:cNvPr id="6" name="Picture 5" descr="A screenshot of a computer&#10;&#10;AI-generated content may be incorrect.">
            <a:extLst>
              <a:ext uri="{FF2B5EF4-FFF2-40B4-BE49-F238E27FC236}">
                <a16:creationId xmlns:a16="http://schemas.microsoft.com/office/drawing/2014/main" id="{8A7329F7-9F8C-6FB5-6FA1-1A69B34B46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00" y="1008024"/>
            <a:ext cx="4149271" cy="2333965"/>
          </a:xfrm>
          <a:prstGeom prst="rect">
            <a:avLst/>
          </a:prstGeom>
        </p:spPr>
      </p:pic>
      <p:pic>
        <p:nvPicPr>
          <p:cNvPr id="8" name="Picture 7" descr="A close-up of a document&#10;&#10;AI-generated content may be incorrect.">
            <a:extLst>
              <a:ext uri="{FF2B5EF4-FFF2-40B4-BE49-F238E27FC236}">
                <a16:creationId xmlns:a16="http://schemas.microsoft.com/office/drawing/2014/main" id="{4C900AEF-5ACA-AF80-83DD-E1FE732185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7329" y="1008024"/>
            <a:ext cx="4149271" cy="2333965"/>
          </a:xfrm>
          <a:prstGeom prst="rect">
            <a:avLst/>
          </a:prstGeom>
        </p:spPr>
      </p:pic>
      <p:sp>
        <p:nvSpPr>
          <p:cNvPr id="10" name="TextBox 9">
            <a:extLst>
              <a:ext uri="{FF2B5EF4-FFF2-40B4-BE49-F238E27FC236}">
                <a16:creationId xmlns:a16="http://schemas.microsoft.com/office/drawing/2014/main" id="{5C1A668A-79B3-4470-9A2D-A564E20EF328}"/>
              </a:ext>
            </a:extLst>
          </p:cNvPr>
          <p:cNvSpPr txBox="1"/>
          <p:nvPr/>
        </p:nvSpPr>
        <p:spPr>
          <a:xfrm>
            <a:off x="4798885" y="621583"/>
            <a:ext cx="4027715" cy="462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2100" dirty="0">
                <a:latin typeface="IBM Plex Sans Light"/>
                <a:ea typeface="+mn-ea"/>
                <a:cs typeface="+mn-cs"/>
                <a:sym typeface="IBM Plex Sans Light"/>
              </a:rPr>
              <a:t>Government PQC Guidance</a:t>
            </a:r>
          </a:p>
        </p:txBody>
      </p:sp>
      <p:sp>
        <p:nvSpPr>
          <p:cNvPr id="12" name="TextBox 11">
            <a:extLst>
              <a:ext uri="{FF2B5EF4-FFF2-40B4-BE49-F238E27FC236}">
                <a16:creationId xmlns:a16="http://schemas.microsoft.com/office/drawing/2014/main" id="{BCCD6225-3FF1-7145-195E-FCF342BC110C}"/>
              </a:ext>
            </a:extLst>
          </p:cNvPr>
          <p:cNvSpPr txBox="1"/>
          <p:nvPr/>
        </p:nvSpPr>
        <p:spPr>
          <a:xfrm>
            <a:off x="276777" y="621582"/>
            <a:ext cx="4027715" cy="462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ctr" defTabSz="1828800">
              <a:spcBef>
                <a:spcPts val="2175"/>
              </a:spcBef>
              <a:buClrTx/>
              <a:buSzPct val="100000"/>
            </a:pPr>
            <a:r>
              <a:rPr lang="en-GB" sz="2100" dirty="0">
                <a:latin typeface="IBM Plex Sans Light"/>
                <a:ea typeface="+mn-ea"/>
                <a:cs typeface="+mn-cs"/>
                <a:sym typeface="IBM Plex Sans Light"/>
              </a:rPr>
              <a:t>Industry PQC Guidance</a:t>
            </a:r>
          </a:p>
        </p:txBody>
      </p:sp>
      <p:pic>
        <p:nvPicPr>
          <p:cNvPr id="18" name="Picture 17">
            <a:extLst>
              <a:ext uri="{FF2B5EF4-FFF2-40B4-BE49-F238E27FC236}">
                <a16:creationId xmlns:a16="http://schemas.microsoft.com/office/drawing/2014/main" id="{C9CBC595-5643-FAD1-7044-B1731AA442CD}"/>
              </a:ext>
            </a:extLst>
          </p:cNvPr>
          <p:cNvPicPr>
            <a:picLocks noChangeAspect="1"/>
          </p:cNvPicPr>
          <p:nvPr/>
        </p:nvPicPr>
        <p:blipFill>
          <a:blip r:embed="rId5"/>
          <a:stretch>
            <a:fillRect/>
          </a:stretch>
        </p:blipFill>
        <p:spPr>
          <a:xfrm>
            <a:off x="493127" y="852902"/>
            <a:ext cx="5775609" cy="3739869"/>
          </a:xfrm>
          <a:prstGeom prst="rect">
            <a:avLst/>
          </a:prstGeom>
        </p:spPr>
      </p:pic>
      <p:pic>
        <p:nvPicPr>
          <p:cNvPr id="16" name="Picture 15">
            <a:extLst>
              <a:ext uri="{FF2B5EF4-FFF2-40B4-BE49-F238E27FC236}">
                <a16:creationId xmlns:a16="http://schemas.microsoft.com/office/drawing/2014/main" id="{2157E7BB-C760-AEAE-7FE7-94E6AE5DED70}"/>
              </a:ext>
            </a:extLst>
          </p:cNvPr>
          <p:cNvPicPr>
            <a:picLocks noChangeAspect="1"/>
          </p:cNvPicPr>
          <p:nvPr/>
        </p:nvPicPr>
        <p:blipFill>
          <a:blip r:embed="rId6"/>
          <a:stretch>
            <a:fillRect/>
          </a:stretch>
        </p:blipFill>
        <p:spPr>
          <a:xfrm>
            <a:off x="3032288" y="1112056"/>
            <a:ext cx="5895712" cy="2919387"/>
          </a:xfrm>
          <a:prstGeom prst="rect">
            <a:avLst/>
          </a:prstGeom>
        </p:spPr>
      </p:pic>
    </p:spTree>
    <p:extLst>
      <p:ext uri="{BB962C8B-B14F-4D97-AF65-F5344CB8AC3E}">
        <p14:creationId xmlns:p14="http://schemas.microsoft.com/office/powerpoint/2010/main" val="119235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a:extLst>
            <a:ext uri="{FF2B5EF4-FFF2-40B4-BE49-F238E27FC236}">
              <a16:creationId xmlns:a16="http://schemas.microsoft.com/office/drawing/2014/main" id="{A81FE0CD-43A2-2702-6360-62349CCEBF5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5B1B54A-0529-43C0-961E-681EF982699A}"/>
              </a:ext>
            </a:extLst>
          </p:cNvPr>
          <p:cNvSpPr txBox="1"/>
          <p:nvPr/>
        </p:nvSpPr>
        <p:spPr>
          <a:xfrm>
            <a:off x="3193431" y="322279"/>
            <a:ext cx="3877537" cy="4401205"/>
          </a:xfrm>
          <a:prstGeom prst="rect">
            <a:avLst/>
          </a:prstGeom>
          <a:noFill/>
        </p:spPr>
        <p:txBody>
          <a:bodyPr wrap="square" rtlCol="0">
            <a:spAutoFit/>
          </a:bodyPr>
          <a:lstStyle/>
          <a:p>
            <a:r>
              <a:rPr lang="en-GB"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Thank you, </a:t>
            </a:r>
            <a:r>
              <a:rPr lang="en-GB" altLang="ja-JP" sz="2800" dirty="0" err="1">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Bedankt</a:t>
            </a:r>
            <a:r>
              <a:rPr lang="en-GB" altLang="ja-JP"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r>
              <a:rPr lang="en-GB"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Danke, Gracias, Merci, Grazie, </a:t>
            </a:r>
            <a:br>
              <a:rPr lang="en-GB"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br>
            <a:r>
              <a:rPr lang="ja-JP" altLang="en-US"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ありがとう</a:t>
            </a:r>
            <a:r>
              <a:rPr lang="en-GB"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r>
              <a:rPr lang="en-GB" sz="2800" dirty="0" err="1">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Obrigado</a:t>
            </a:r>
            <a:r>
              <a:rPr lang="en-GB"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r>
              <a:rPr lang="en-GB" sz="2800" dirty="0" err="1">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Dhanyavad</a:t>
            </a:r>
            <a:r>
              <a:rPr lang="en-GB"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r>
              <a:rPr lang="ja-JP" altLang="en-US"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谢谢</a:t>
            </a:r>
            <a:r>
              <a:rPr lang="en-GB" altLang="ja-JP"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r>
              <a:rPr lang="en-GB" altLang="ja-JP" sz="2800" dirty="0" err="1">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Teşekkürler</a:t>
            </a:r>
            <a:r>
              <a:rPr lang="en-GB" altLang="ja-JP"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r>
              <a:rPr lang="ko-KR" altLang="en-US"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고마워</a:t>
            </a:r>
            <a:r>
              <a:rPr lang="en-GB" altLang="ko-KR"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r>
              <a:rPr lang="en-GB" altLang="ko-KR" sz="2800" dirty="0" err="1">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Dzięki</a:t>
            </a:r>
            <a:r>
              <a:rPr lang="en-GB" altLang="ko-KR"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r>
              <a:rPr lang="ar-AE" altLang="ko-KR"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شكرًا</a:t>
            </a:r>
            <a:r>
              <a:rPr lang="en-GB" altLang="ko-KR"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Tak, </a:t>
            </a:r>
            <a:r>
              <a:rPr lang="en-GB" altLang="ko-KR" sz="2800" dirty="0" err="1">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Děkuji</a:t>
            </a:r>
            <a:r>
              <a:rPr lang="en-GB" altLang="ko-KR"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r>
              <a:rPr lang="en-GB" altLang="ko-KR" sz="2800" dirty="0" err="1">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vám</a:t>
            </a:r>
            <a:r>
              <a:rPr lang="en-GB" altLang="ko-KR"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Mahalo, Kiitos, </a:t>
            </a:r>
            <a:r>
              <a:rPr lang="en-GB" altLang="ko-KR" sz="2800" dirty="0" err="1">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Takk</a:t>
            </a:r>
            <a:r>
              <a:rPr lang="en-GB" altLang="ko-KR"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 …</a:t>
            </a:r>
            <a:endParaRPr lang="en-GB" sz="2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endParaRPr>
          </a:p>
        </p:txBody>
      </p:sp>
      <p:grpSp>
        <p:nvGrpSpPr>
          <p:cNvPr id="3" name="Group 2">
            <a:extLst>
              <a:ext uri="{FF2B5EF4-FFF2-40B4-BE49-F238E27FC236}">
                <a16:creationId xmlns:a16="http://schemas.microsoft.com/office/drawing/2014/main" id="{3FE4CB28-3979-7E50-AE65-E0E66CF61A93}"/>
              </a:ext>
            </a:extLst>
          </p:cNvPr>
          <p:cNvGrpSpPr/>
          <p:nvPr/>
        </p:nvGrpSpPr>
        <p:grpSpPr>
          <a:xfrm>
            <a:off x="8806701" y="4817847"/>
            <a:ext cx="248366" cy="211209"/>
            <a:chOff x="3406298" y="4062455"/>
            <a:chExt cx="248366" cy="211209"/>
          </a:xfrm>
        </p:grpSpPr>
        <p:sp>
          <p:nvSpPr>
            <p:cNvPr id="4" name="Rectangle 3">
              <a:extLst>
                <a:ext uri="{FF2B5EF4-FFF2-40B4-BE49-F238E27FC236}">
                  <a16:creationId xmlns:a16="http://schemas.microsoft.com/office/drawing/2014/main" id="{CDC2CB61-5E86-34AA-25A2-887F232E7C24}"/>
                </a:ext>
              </a:extLst>
            </p:cNvPr>
            <p:cNvSpPr/>
            <p:nvPr/>
          </p:nvSpPr>
          <p:spPr>
            <a:xfrm>
              <a:off x="3430400" y="4081612"/>
              <a:ext cx="175300" cy="1769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5" name="Picture 4">
              <a:extLst>
                <a:ext uri="{FF2B5EF4-FFF2-40B4-BE49-F238E27FC236}">
                  <a16:creationId xmlns:a16="http://schemas.microsoft.com/office/drawing/2014/main" id="{7455CF84-FE09-3917-D8A8-38E5E936BE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06298" y="4062455"/>
              <a:ext cx="248366" cy="211209"/>
            </a:xfrm>
            <a:prstGeom prst="rect">
              <a:avLst/>
            </a:prstGeom>
          </p:spPr>
        </p:pic>
      </p:grpSp>
      <p:sp>
        <p:nvSpPr>
          <p:cNvPr id="6" name="TextBox 5">
            <a:extLst>
              <a:ext uri="{FF2B5EF4-FFF2-40B4-BE49-F238E27FC236}">
                <a16:creationId xmlns:a16="http://schemas.microsoft.com/office/drawing/2014/main" id="{B8BAC339-5647-1F30-3E02-7C304A04B44C}"/>
              </a:ext>
            </a:extLst>
          </p:cNvPr>
          <p:cNvSpPr txBox="1"/>
          <p:nvPr/>
        </p:nvSpPr>
        <p:spPr>
          <a:xfrm>
            <a:off x="4437737" y="4792647"/>
            <a:ext cx="4312439" cy="261610"/>
          </a:xfrm>
          <a:prstGeom prst="rect">
            <a:avLst/>
          </a:prstGeom>
          <a:noFill/>
        </p:spPr>
        <p:txBody>
          <a:bodyPr wrap="square">
            <a:spAutoFit/>
          </a:bodyPr>
          <a:lstStyle/>
          <a:p>
            <a:pPr algn="r"/>
            <a:r>
              <a:rPr lang="en-GB" sz="1100" dirty="0">
                <a:solidFill>
                  <a:schemeClr val="bg1"/>
                </a:solidFill>
                <a:hlinkClick r:id="rId5">
                  <a:extLst>
                    <a:ext uri="{A12FA001-AC4F-418D-AE19-62706E023703}">
                      <ahyp:hlinkClr xmlns:ahyp="http://schemas.microsoft.com/office/drawing/2018/hyperlinkcolor" val="tx"/>
                    </a:ext>
                  </a:extLst>
                </a:hlinkClick>
              </a:rPr>
              <a:t>https://www.linkedin.com/in/robert-parker-3403475a/</a:t>
            </a:r>
            <a:r>
              <a:rPr lang="en-GB" sz="1100" dirty="0">
                <a:solidFill>
                  <a:schemeClr val="bg1"/>
                </a:solidFill>
              </a:rPr>
              <a:t> </a:t>
            </a:r>
          </a:p>
        </p:txBody>
      </p:sp>
      <p:pic>
        <p:nvPicPr>
          <p:cNvPr id="7" name="Graphic 6">
            <a:extLst>
              <a:ext uri="{FF2B5EF4-FFF2-40B4-BE49-F238E27FC236}">
                <a16:creationId xmlns:a16="http://schemas.microsoft.com/office/drawing/2014/main" id="{867F844D-1728-13B2-B696-59DDCAAF114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02486" y="4463492"/>
            <a:ext cx="248365" cy="261611"/>
          </a:xfrm>
          <a:prstGeom prst="rect">
            <a:avLst/>
          </a:prstGeom>
        </p:spPr>
      </p:pic>
      <p:sp>
        <p:nvSpPr>
          <p:cNvPr id="8" name="TextBox 7">
            <a:extLst>
              <a:ext uri="{FF2B5EF4-FFF2-40B4-BE49-F238E27FC236}">
                <a16:creationId xmlns:a16="http://schemas.microsoft.com/office/drawing/2014/main" id="{F6C4D280-3DCE-6916-4E6E-960628B3168F}"/>
              </a:ext>
            </a:extLst>
          </p:cNvPr>
          <p:cNvSpPr txBox="1"/>
          <p:nvPr/>
        </p:nvSpPr>
        <p:spPr>
          <a:xfrm>
            <a:off x="5391761" y="4461874"/>
            <a:ext cx="3358415" cy="261610"/>
          </a:xfrm>
          <a:prstGeom prst="rect">
            <a:avLst/>
          </a:prstGeom>
          <a:noFill/>
        </p:spPr>
        <p:txBody>
          <a:bodyPr wrap="square">
            <a:spAutoFit/>
          </a:bodyPr>
          <a:lstStyle/>
          <a:p>
            <a:pPr algn="r"/>
            <a:r>
              <a:rPr lang="en-GB" sz="1100" dirty="0">
                <a:solidFill>
                  <a:schemeClr val="bg1"/>
                </a:solidFill>
                <a:hlinkClick r:id="rId7">
                  <a:extLst>
                    <a:ext uri="{A12FA001-AC4F-418D-AE19-62706E023703}">
                      <ahyp:hlinkClr xmlns:ahyp="http://schemas.microsoft.com/office/drawing/2018/hyperlinkcolor" val="tx"/>
                    </a:ext>
                  </a:extLst>
                </a:hlinkClick>
              </a:rPr>
              <a:t>https://mastodon.social/@robparkertech</a:t>
            </a:r>
            <a:r>
              <a:rPr lang="en-GB" sz="1100" dirty="0">
                <a:solidFill>
                  <a:schemeClr val="bg1"/>
                </a:solidFill>
              </a:rPr>
              <a:t> </a:t>
            </a:r>
          </a:p>
        </p:txBody>
      </p:sp>
      <p:pic>
        <p:nvPicPr>
          <p:cNvPr id="9" name="Graphic 8" descr="Envelope with solid fill">
            <a:extLst>
              <a:ext uri="{FF2B5EF4-FFF2-40B4-BE49-F238E27FC236}">
                <a16:creationId xmlns:a16="http://schemas.microsoft.com/office/drawing/2014/main" id="{E5E53C69-8F65-E17A-1B8F-0F69B1D2EA1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62631" y="4097395"/>
            <a:ext cx="321384" cy="284510"/>
          </a:xfrm>
          <a:prstGeom prst="rect">
            <a:avLst/>
          </a:prstGeom>
        </p:spPr>
      </p:pic>
      <p:sp>
        <p:nvSpPr>
          <p:cNvPr id="10" name="TextBox 9">
            <a:extLst>
              <a:ext uri="{FF2B5EF4-FFF2-40B4-BE49-F238E27FC236}">
                <a16:creationId xmlns:a16="http://schemas.microsoft.com/office/drawing/2014/main" id="{63ED0ECE-C72E-43A8-C733-FB2B5F78F57F}"/>
              </a:ext>
            </a:extLst>
          </p:cNvPr>
          <p:cNvSpPr txBox="1"/>
          <p:nvPr/>
        </p:nvSpPr>
        <p:spPr>
          <a:xfrm>
            <a:off x="6592191" y="4131101"/>
            <a:ext cx="2157985" cy="261610"/>
          </a:xfrm>
          <a:prstGeom prst="rect">
            <a:avLst/>
          </a:prstGeom>
          <a:noFill/>
        </p:spPr>
        <p:txBody>
          <a:bodyPr wrap="square" rtlCol="0">
            <a:spAutoFit/>
          </a:bodyPr>
          <a:lstStyle/>
          <a:p>
            <a:pPr algn="r"/>
            <a:r>
              <a:rPr lang="en-GB" sz="1100" dirty="0">
                <a:solidFill>
                  <a:schemeClr val="bg1"/>
                </a:solidFill>
                <a:hlinkClick r:id="rId9">
                  <a:extLst>
                    <a:ext uri="{A12FA001-AC4F-418D-AE19-62706E023703}">
                      <ahyp:hlinkClr xmlns:ahyp="http://schemas.microsoft.com/office/drawing/2018/hyperlinkcolor" val="tx"/>
                    </a:ext>
                  </a:extLst>
                </a:hlinkClick>
              </a:rPr>
              <a:t>parrobe@uk.ibm.com</a:t>
            </a:r>
            <a:r>
              <a:rPr lang="en-GB" sz="1100" dirty="0">
                <a:solidFill>
                  <a:schemeClr val="bg1"/>
                </a:solidFill>
              </a:rPr>
              <a:t> </a:t>
            </a:r>
          </a:p>
        </p:txBody>
      </p:sp>
      <p:sp>
        <p:nvSpPr>
          <p:cNvPr id="12" name="TextBox 11">
            <a:extLst>
              <a:ext uri="{FF2B5EF4-FFF2-40B4-BE49-F238E27FC236}">
                <a16:creationId xmlns:a16="http://schemas.microsoft.com/office/drawing/2014/main" id="{3C748ED3-E3EA-DE73-792A-F382D0823CB2}"/>
              </a:ext>
            </a:extLst>
          </p:cNvPr>
          <p:cNvSpPr txBox="1"/>
          <p:nvPr/>
        </p:nvSpPr>
        <p:spPr>
          <a:xfrm>
            <a:off x="0" y="643223"/>
            <a:ext cx="3877537" cy="584775"/>
          </a:xfrm>
          <a:prstGeom prst="rect">
            <a:avLst/>
          </a:prstGeom>
          <a:noFill/>
        </p:spPr>
        <p:txBody>
          <a:bodyPr wrap="square" rtlCol="0">
            <a:spAutoFit/>
          </a:bodyPr>
          <a:lstStyle/>
          <a:p>
            <a:r>
              <a:rPr lang="en-GB" sz="1600" dirty="0">
                <a:solidFill>
                  <a:schemeClr val="bg1"/>
                </a:solidFill>
              </a:rPr>
              <a:t>Rob Parker</a:t>
            </a:r>
          </a:p>
          <a:p>
            <a:r>
              <a:rPr lang="en-GB" sz="1600" dirty="0">
                <a:solidFill>
                  <a:schemeClr val="bg1"/>
                </a:solidFill>
              </a:rPr>
              <a:t>Security Architect, IBM MQ</a:t>
            </a:r>
          </a:p>
        </p:txBody>
      </p:sp>
      <p:sp>
        <p:nvSpPr>
          <p:cNvPr id="14" name="TextBox 13">
            <a:extLst>
              <a:ext uri="{FF2B5EF4-FFF2-40B4-BE49-F238E27FC236}">
                <a16:creationId xmlns:a16="http://schemas.microsoft.com/office/drawing/2014/main" id="{511B8AC1-8007-EA03-641D-2AF68D30F811}"/>
              </a:ext>
            </a:extLst>
          </p:cNvPr>
          <p:cNvSpPr txBox="1"/>
          <p:nvPr/>
        </p:nvSpPr>
        <p:spPr>
          <a:xfrm>
            <a:off x="0" y="47366"/>
            <a:ext cx="3624898" cy="646331"/>
          </a:xfrm>
          <a:prstGeom prst="rect">
            <a:avLst/>
          </a:prstGeom>
          <a:noFill/>
        </p:spPr>
        <p:txBody>
          <a:bodyPr wrap="square" rtlCol="0">
            <a:spAutoFit/>
          </a:bodyPr>
          <a:lstStyle/>
          <a:p>
            <a:r>
              <a:rPr lang="en-GB" sz="1800" dirty="0">
                <a:solidFill>
                  <a:schemeClr val="bg1"/>
                </a:solidFill>
                <a:latin typeface="Amasis MT Pro Black" panose="02040A04050005020304" pitchFamily="18" charset="0"/>
                <a:ea typeface="ADLaM Display" panose="020F0502020204030204" pitchFamily="2" charset="0"/>
                <a:cs typeface="ADLaM Display" panose="020F0502020204030204" pitchFamily="2" charset="0"/>
              </a:rPr>
              <a:t>The quantum threat is here... Is your messaging ready?</a:t>
            </a:r>
          </a:p>
        </p:txBody>
      </p:sp>
      <p:pic>
        <p:nvPicPr>
          <p:cNvPr id="13" name="Picture 12">
            <a:extLst>
              <a:ext uri="{FF2B5EF4-FFF2-40B4-BE49-F238E27FC236}">
                <a16:creationId xmlns:a16="http://schemas.microsoft.com/office/drawing/2014/main" id="{F4A6C178-5858-DA3C-0766-DA2970541859}"/>
              </a:ext>
            </a:extLst>
          </p:cNvPr>
          <p:cNvPicPr>
            <a:picLocks noChangeAspect="1"/>
          </p:cNvPicPr>
          <p:nvPr/>
        </p:nvPicPr>
        <p:blipFill>
          <a:blip r:embed="rId10"/>
          <a:stretch>
            <a:fillRect/>
          </a:stretch>
        </p:blipFill>
        <p:spPr>
          <a:xfrm>
            <a:off x="137897" y="2037347"/>
            <a:ext cx="2991709" cy="2991709"/>
          </a:xfrm>
          <a:prstGeom prst="rect">
            <a:avLst/>
          </a:prstGeom>
        </p:spPr>
      </p:pic>
    </p:spTree>
    <p:extLst>
      <p:ext uri="{BB962C8B-B14F-4D97-AF65-F5344CB8AC3E}">
        <p14:creationId xmlns:p14="http://schemas.microsoft.com/office/powerpoint/2010/main" val="54696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type="lt">
                                    <p:tmPct val="5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4626</TotalTime>
  <Words>1977</Words>
  <Application>Microsoft Office PowerPoint</Application>
  <PresentationFormat>On-screen Show (16:9)</PresentationFormat>
  <Paragraphs>248</Paragraphs>
  <Slides>31</Slides>
  <Notes>24</Notes>
  <HiddenSlides>3</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Amasis MT Pro Black</vt:lpstr>
      <vt:lpstr>Aptos</vt:lpstr>
      <vt:lpstr>Arial</vt:lpstr>
      <vt:lpstr>Arial Black</vt:lpstr>
      <vt:lpstr>Calibri</vt:lpstr>
      <vt:lpstr>Cambria Math</vt:lpstr>
      <vt:lpstr>Franklin Gothic Demi</vt:lpstr>
      <vt:lpstr>IBM Plex Sans Light</vt:lpstr>
      <vt:lpstr>1_Simple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Cryptography In a TLS handshake</vt:lpstr>
      <vt:lpstr>Why care now? – Harvest Now Decrypt Later</vt:lpstr>
      <vt:lpstr>Why care now? – Harvest Now Decrypt Later</vt:lpstr>
      <vt:lpstr>PowerPoint Presentation</vt:lpstr>
      <vt:lpstr>PowerPoint Presentation</vt:lpstr>
      <vt:lpstr>PowerPoint Presentation</vt:lpstr>
      <vt:lpstr> </vt:lpstr>
      <vt:lpstr>August 2024, NIST released its principal PQC standards</vt:lpstr>
      <vt:lpstr>PowerPoint Presentation</vt:lpstr>
      <vt:lpstr>Building a fully Quantum-Safe messaging platform</vt:lpstr>
      <vt:lpstr>PowerPoint Presentation</vt:lpstr>
      <vt:lpstr>PowerPoint Presentation</vt:lpstr>
      <vt:lpstr>Summary</vt:lpstr>
      <vt:lpstr>Why care now? – regulatory timelines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Rob Parker</cp:lastModifiedBy>
  <cp:revision>66</cp:revision>
  <dcterms:modified xsi:type="dcterms:W3CDTF">2026-10-19T12:25:22Z</dcterms:modified>
</cp:coreProperties>
</file>