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1" r:id="rId4"/>
  </p:sldMasterIdLst>
  <p:notesMasterIdLst>
    <p:notesMasterId r:id="rId5"/>
  </p:notesMasterIdLst>
  <p:sldIdLst>
    <p:sldId id="277" r:id="rId27"/>
    <p:sldId id="278" r:id="rId28"/>
    <p:sldId id="279" r:id="rId29"/>
    <p:sldId id="280" r:id="rId30"/>
    <p:sldId id="316" r:id="rId19"/>
    <p:sldId id="281" r:id="rId31"/>
    <p:sldId id="282" r:id="rId32"/>
    <p:sldId id="311" r:id="rId33"/>
    <p:sldId id="309" r:id="rId25"/>
    <p:sldId id="284" r:id="rId34"/>
    <p:sldId id="285" r:id="rId35"/>
    <p:sldId id="312" r:id="rId23"/>
    <p:sldId id="313" r:id="rId22"/>
    <p:sldId id="295" r:id="rId45"/>
    <p:sldId id="286" r:id="rId36"/>
    <p:sldId id="287" r:id="rId37"/>
    <p:sldId id="317" r:id="rId18"/>
    <p:sldId id="296" r:id="rId46"/>
    <p:sldId id="298" r:id="rId48"/>
    <p:sldId id="297" r:id="rId47"/>
    <p:sldId id="314" r:id="rId21"/>
    <p:sldId id="310" r:id="rId24"/>
    <p:sldId id="299" r:id="rId49"/>
    <p:sldId id="288" r:id="rId38"/>
    <p:sldId id="289" r:id="rId39"/>
    <p:sldId id="300" r:id="rId50"/>
    <p:sldId id="292" r:id="rId42"/>
    <p:sldId id="293" r:id="rId43"/>
    <p:sldId id="315" r:id="rId20"/>
    <p:sldId id="294" r:id="rId44"/>
    <p:sldId id="308" r:id="rId26"/>
    <p:sldId id="305" r:id="rId55"/>
    <p:sldId id="306" r:id="rId56"/>
    <p:sldId id="307" r:id="rId5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8" Type="http://schemas.openxmlformats.org/officeDocument/2006/relationships/slide" Target="slides/slide17.xml"/><Relationship Id="rId19" Type="http://schemas.openxmlformats.org/officeDocument/2006/relationships/slide" Target="slides/slide5.xml"/><Relationship Id="rId20" Type="http://schemas.openxmlformats.org/officeDocument/2006/relationships/slide" Target="slides/slide29.xml"/><Relationship Id="rId21" Type="http://schemas.openxmlformats.org/officeDocument/2006/relationships/slide" Target="slides/slide21.xml"/><Relationship Id="rId22" Type="http://schemas.openxmlformats.org/officeDocument/2006/relationships/slide" Target="slides/slide13.xml"/><Relationship Id="rId23" Type="http://schemas.openxmlformats.org/officeDocument/2006/relationships/slide" Target="slides/slide12.xml"/><Relationship Id="rId24" Type="http://schemas.openxmlformats.org/officeDocument/2006/relationships/slide" Target="slides/slide22.xml"/><Relationship Id="rId25" Type="http://schemas.openxmlformats.org/officeDocument/2006/relationships/slide" Target="slides/slide9.xml"/><Relationship Id="rId26" Type="http://schemas.openxmlformats.org/officeDocument/2006/relationships/slide" Target="slides/slide31.xml"/><Relationship Id="rId27" Type="http://schemas.openxmlformats.org/officeDocument/2006/relationships/slide" Target="slides/slide1.xml"/><Relationship Id="rId28" Type="http://schemas.openxmlformats.org/officeDocument/2006/relationships/slide" Target="slides/slide2.xml"/><Relationship Id="rId29" Type="http://schemas.openxmlformats.org/officeDocument/2006/relationships/slide" Target="slides/slide3.xml"/><Relationship Id="rId30" Type="http://schemas.openxmlformats.org/officeDocument/2006/relationships/slide" Target="slides/slide4.xml"/><Relationship Id="rId31" Type="http://schemas.openxmlformats.org/officeDocument/2006/relationships/slide" Target="slides/slide6.xml"/><Relationship Id="rId32" Type="http://schemas.openxmlformats.org/officeDocument/2006/relationships/slide" Target="slides/slide7.xml"/><Relationship Id="rId33" Type="http://schemas.openxmlformats.org/officeDocument/2006/relationships/slide" Target="slides/slide8.xml"/><Relationship Id="rId34" Type="http://schemas.openxmlformats.org/officeDocument/2006/relationships/slide" Target="slides/slide10.xml"/><Relationship Id="rId35" Type="http://schemas.openxmlformats.org/officeDocument/2006/relationships/slide" Target="slides/slide11.xml"/><Relationship Id="rId36" Type="http://schemas.openxmlformats.org/officeDocument/2006/relationships/slide" Target="slides/slide15.xml"/><Relationship Id="rId37" Type="http://schemas.openxmlformats.org/officeDocument/2006/relationships/slide" Target="slides/slide16.xml"/><Relationship Id="rId38" Type="http://schemas.openxmlformats.org/officeDocument/2006/relationships/slide" Target="slides/slide24.xml"/><Relationship Id="rId39" Type="http://schemas.openxmlformats.org/officeDocument/2006/relationships/slide" Target="slides/slide25.xml"/><Relationship Id="rId42" Type="http://schemas.openxmlformats.org/officeDocument/2006/relationships/slide" Target="slides/slide27.xml"/><Relationship Id="rId43" Type="http://schemas.openxmlformats.org/officeDocument/2006/relationships/slide" Target="slides/slide28.xml"/><Relationship Id="rId44" Type="http://schemas.openxmlformats.org/officeDocument/2006/relationships/slide" Target="slides/slide30.xml"/><Relationship Id="rId45" Type="http://schemas.openxmlformats.org/officeDocument/2006/relationships/slide" Target="slides/slide14.xml"/><Relationship Id="rId46" Type="http://schemas.openxmlformats.org/officeDocument/2006/relationships/slide" Target="slides/slide18.xml"/><Relationship Id="rId47" Type="http://schemas.openxmlformats.org/officeDocument/2006/relationships/slide" Target="slides/slide20.xml"/><Relationship Id="rId48" Type="http://schemas.openxmlformats.org/officeDocument/2006/relationships/slide" Target="slides/slide19.xml"/><Relationship Id="rId49" Type="http://schemas.openxmlformats.org/officeDocument/2006/relationships/slide" Target="slides/slide23.xml"/><Relationship Id="rId50" Type="http://schemas.openxmlformats.org/officeDocument/2006/relationships/slide" Target="slides/slide26.xml"/><Relationship Id="rId55" Type="http://schemas.openxmlformats.org/officeDocument/2006/relationships/slide" Target="slides/slide32.xml"/><Relationship Id="rId56" Type="http://schemas.openxmlformats.org/officeDocument/2006/relationships/slide" Target="slides/slide33.xml"/><Relationship Id="rId57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3">
  <p:cSld name="CAPTION_ONLY_3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4">
  <p:cSld name="CAPTION_ONLY_4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5">
  <p:cSld name="CAPTION_ONLY_5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6">
  <p:cSld name="CAPTION_ONLY_6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7">
  <p:cSld name="CAPTION_ONLY_7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8">
  <p:cSld name="CAPTION_ONLY_8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9">
  <p:cSld name="CAPTION_ONLY_9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0">
  <p:cSld name="CAPTION_ONLY_10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1">
  <p:cSld name="CAPTION_ONLY_1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2">
  <p:cSld name="CAPTION_ONLY_12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3">
  <p:cSld name="CAPTION_ONLY_13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4">
  <p:cSld name="CAPTION_ONLY_14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5">
  <p:cSld name="CAPTION_ONLY_15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6">
  <p:cSld name="CAPTION_ONLY_16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7">
  <p:cSld name="CAPTION_ONLY_17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8">
  <p:cSld name="CAPTION_ONLY_18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9">
  <p:cSld name="CAPTION_ONLY_19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20">
  <p:cSld name="CAPTION_ONLY_20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2">
  <p:cSld name="CAPTION_ONL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3.png"/><Relationship Id="rId3" Type="http://schemas.openxmlformats.org/officeDocument/2006/relationships/image" Target="../media/image19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3.png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4.png"/><Relationship Id="rId3" Type="http://schemas.openxmlformats.org/officeDocument/2006/relationships/image" Target="../media/image1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6.png"/><Relationship Id="rId3" Type="http://schemas.openxmlformats.org/officeDocument/2006/relationships/hyperlink" Target="https://www.verrusdata.com/news/beyond-pue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9.png"/><Relationship Id="rId3" Type="http://schemas.openxmlformats.org/officeDocument/2006/relationships/image" Target="../media/image1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3.png"/><Relationship Id="rId3" Type="http://schemas.openxmlformats.org/officeDocument/2006/relationships/image" Target="../media/image1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6.png"/><Relationship Id="rId3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4.png"/><Relationship Id="rId3" Type="http://schemas.openxmlformats.org/officeDocument/2006/relationships/image" Target="../media/image1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4.png"/><Relationship Id="rId3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4.png"/><Relationship Id="rId3" Type="http://schemas.openxmlformats.org/officeDocument/2006/relationships/image" Target="../media/image1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6.png"/><Relationship Id="rId3" Type="http://schemas.openxmlformats.org/officeDocument/2006/relationships/image" Target="../media/image1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9.png"/><Relationship Id="rId3" Type="http://schemas.openxmlformats.org/officeDocument/2006/relationships/image" Target="../media/image1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9.png"/><Relationship Id="rId3" Type="http://schemas.openxmlformats.org/officeDocument/2006/relationships/image" Target="../media/image1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4.png"/><Relationship Id="rId3" Type="http://schemas.openxmlformats.org/officeDocument/2006/relationships/image" Target="../media/image1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19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ounded Rectangle 122"/>
          <p:cNvSpPr/>
          <p:nvPr/>
        </p:nvSpPr>
        <p:spPr>
          <a:xfrm>
            <a:off x="347472" y="987552"/>
            <a:ext cx="6766560" cy="2596896"/>
          </a:xfrm>
          <a:prstGeom prst="roundRect">
            <a:avLst>
              <a:gd name="adj" fmla="val 4225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4" name="Rounded Rectangle 123"/>
          <p:cNvSpPr/>
          <p:nvPr/>
        </p:nvSpPr>
        <p:spPr>
          <a:xfrm>
            <a:off x="347472" y="3730752"/>
            <a:ext cx="4480560" cy="1188720"/>
          </a:xfrm>
          <a:prstGeom prst="roundRect">
            <a:avLst>
              <a:gd name="adj" fmla="val 9230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5" name="TextBox 124"/>
          <p:cNvSpPr txBox="1"/>
          <p:nvPr/>
        </p:nvSpPr>
        <p:spPr>
          <a:xfrm>
            <a:off x="548640" y="1188720"/>
            <a:ext cx="658368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Pub/Sub as an RPC Backbone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8640" y="2788920"/>
            <a:ext cx="62179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E0D7F2"/>
                </a:solidFill>
                <a:latin typeface="Arial"/>
              </a:rPr>
              <a:t>Rebuilding gRPC's patterns on NATS with CloudEvents and Tower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548640" y="3840480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Christopher Coco</a:t>
            </a:r>
          </a:p>
          <a:p>
            <a:pPr algn="l"/>
            <a:r>
              <a:rPr sz="1300" b="0" i="0">
                <a:solidFill>
                  <a:srgbClr val="A79FB8"/>
                </a:solidFill>
                <a:latin typeface="Arial"/>
              </a:rPr>
              <a:t>Software Infrastructure Lead, Verrus, LLC</a:t>
            </a:r>
          </a:p>
        </p:txBody>
      </p:sp>
      <p:pic>
        <p:nvPicPr>
          <p:cNvPr id="128" name="Picture 127" descr="verrus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480560"/>
            <a:ext cx="1331629" cy="347472"/>
          </a:xfrm>
          <a:prstGeom prst="rect">
            <a:avLst/>
          </a:prstGeom>
        </p:spPr>
      </p:pic>
      <p:sp>
        <p:nvSpPr>
          <p:cNvPr id="129" name="TextBox 128"/>
          <p:cNvSpPr txBox="1"/>
          <p:nvPr/>
        </p:nvSpPr>
        <p:spPr>
          <a:xfrm>
            <a:off x="2057400" y="4507992"/>
            <a:ext cx="27432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E0D7F2"/>
                </a:solidFill>
                <a:latin typeface="Arial"/>
              </a:rPr>
              <a:t>verrusdata.com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Box 134"/>
          <p:cNvSpPr txBox="1"/>
          <p:nvPr/>
        </p:nvSpPr>
        <p:spPr>
          <a:xfrm>
            <a:off x="548640" y="1600200"/>
            <a:ext cx="4114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C7A365"/>
                </a:solidFill>
                <a:latin typeface="Arial"/>
              </a:rPr>
              <a:t>HI, I'M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48640" y="1892807"/>
            <a:ext cx="42062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rial"/>
              </a:rPr>
              <a:t>Christopher Coco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48640" y="2578608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E0D7F2"/>
                </a:solidFill>
                <a:latin typeface="Arial"/>
              </a:rPr>
              <a:t>Software Infrastructure Lead, Verrus, LLC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4846320" y="1600200"/>
            <a:ext cx="3749039" cy="1298448"/>
          </a:xfrm>
          <a:prstGeom prst="roundRect">
            <a:avLst>
              <a:gd name="adj" fmla="val 8450"/>
            </a:avLst>
          </a:prstGeom>
          <a:solidFill>
            <a:srgbClr val="2A2233"/>
          </a:solidFill>
          <a:ln w="15875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5074920" y="1691640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90BDF6"/>
                </a:solidFill>
                <a:latin typeface="Arial"/>
              </a:rPr>
              <a:t>2012-2022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074920" y="1929384"/>
            <a:ext cx="32918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Arial"/>
              </a:rPr>
              <a:t>Twitter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5074920" y="2331720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0D7F2"/>
                </a:solidFill>
                <a:latin typeface="Arial"/>
              </a:rPr>
              <a:t>Principal Software Engineer</a:t>
            </a:r>
          </a:p>
          <a:p>
            <a:pPr algn="l"/>
            <a:r>
              <a:rPr sz="1100" b="0" i="0">
                <a:solidFill>
                  <a:srgbClr val="A79FB8"/>
                </a:solidFill>
                <a:latin typeface="Arial"/>
              </a:rPr>
              <a:t>Platform Infrastructure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4846320" y="3063240"/>
            <a:ext cx="3749039" cy="1298448"/>
          </a:xfrm>
          <a:prstGeom prst="roundRect">
            <a:avLst>
              <a:gd name="adj" fmla="val 8450"/>
            </a:avLst>
          </a:prstGeom>
          <a:solidFill>
            <a:srgbClr val="2A2233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TextBox 142"/>
          <p:cNvSpPr txBox="1"/>
          <p:nvPr/>
        </p:nvSpPr>
        <p:spPr>
          <a:xfrm>
            <a:off x="5074920" y="3154680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7A365"/>
                </a:solidFill>
                <a:latin typeface="Arial"/>
              </a:rPr>
              <a:t>2023-</a:t>
            </a:r>
          </a:p>
        </p:txBody>
      </p:sp>
      <p:pic>
        <p:nvPicPr>
          <p:cNvPr id="144" name="Picture 143" descr="verrus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3410712"/>
            <a:ext cx="1261543" cy="329184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5074920" y="3794760"/>
            <a:ext cx="3429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0D7F2"/>
                </a:solidFill>
                <a:latin typeface="Arial"/>
              </a:rPr>
              <a:t>Software Infrastructure Lead</a:t>
            </a:r>
          </a:p>
          <a:p>
            <a:pPr algn="l"/>
            <a:r>
              <a:rPr sz="1000" b="0" i="1">
                <a:solidFill>
                  <a:srgbClr val="A79FB8"/>
                </a:solidFill>
                <a:latin typeface="Arial"/>
              </a:rPr>
              <a:t>The world’s most flexible and sustainable datacenters.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548640" y="3172968"/>
            <a:ext cx="3931920" cy="457200"/>
          </a:xfrm>
          <a:prstGeom prst="roundRect">
            <a:avLst>
              <a:gd name="adj" fmla="val 24000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TextBox 146"/>
          <p:cNvSpPr txBox="1"/>
          <p:nvPr/>
        </p:nvSpPr>
        <p:spPr>
          <a:xfrm>
            <a:off x="713232" y="3337560"/>
            <a:ext cx="3602736" cy="1280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 i="0">
                <a:solidFill>
                  <a:srgbClr val="A79FB8"/>
                </a:solidFill>
                <a:latin typeface="Arial"/>
              </a:rPr>
              <a:t>background  </a:t>
            </a:r>
            <a:r>
              <a:rPr sz="1250" b="1" i="0">
                <a:solidFill>
                  <a:srgbClr val="FFFFFF"/>
                </a:solidFill>
                <a:latin typeface="Arial"/>
              </a:rPr>
              <a:t>transport-agnostic RPC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548640" y="3767328"/>
            <a:ext cx="3931920" cy="457200"/>
          </a:xfrm>
          <a:prstGeom prst="roundRect">
            <a:avLst>
              <a:gd name="adj" fmla="val 24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TextBox 148"/>
          <p:cNvSpPr txBox="1"/>
          <p:nvPr/>
        </p:nvSpPr>
        <p:spPr>
          <a:xfrm>
            <a:off x="713232" y="3931920"/>
            <a:ext cx="3602736" cy="1280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 i="0">
                <a:solidFill>
                  <a:srgbClr val="1D1722"/>
                </a:solidFill>
                <a:latin typeface="Arial"/>
              </a:rPr>
              <a:t>this talk  </a:t>
            </a:r>
            <a:r>
              <a:rPr sz="1250" b="1" i="0">
                <a:solidFill>
                  <a:srgbClr val="1D1722"/>
                </a:solidFill>
                <a:latin typeface="Arial"/>
              </a:rPr>
              <a:t>RPC on pub/sub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D1722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Rounded Rectangle 150"/>
          <p:cNvSpPr/>
          <p:nvPr/>
        </p:nvSpPr>
        <p:spPr>
          <a:xfrm>
            <a:off x="1143000" y="1051560"/>
            <a:ext cx="3017520" cy="310896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2" name="Picture 151" descr="finagle_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39" y="1188720"/>
            <a:ext cx="2377440" cy="2852928"/>
          </a:xfrm>
          <a:prstGeom prst="rect">
            <a:avLst/>
          </a:prstGeom>
        </p:spPr>
      </p:pic>
      <p:sp>
        <p:nvSpPr>
          <p:cNvPr id="153" name="Rounded Rectangle 152"/>
          <p:cNvSpPr/>
          <p:nvPr/>
        </p:nvSpPr>
        <p:spPr>
          <a:xfrm>
            <a:off x="4983480" y="1051560"/>
            <a:ext cx="3017520" cy="310896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4" name="Picture 153" descr="finatra_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40" y="1817117"/>
            <a:ext cx="2743200" cy="1577845"/>
          </a:xfrm>
          <a:prstGeom prst="rect">
            <a:avLst/>
          </a:prstGeom>
        </p:spPr>
      </p:pic>
      <p:sp>
        <p:nvSpPr>
          <p:cNvPr id="155" name="Rectangle 154"/>
          <p:cNvSpPr/>
          <p:nvPr/>
        </p:nvSpPr>
        <p:spPr>
          <a:xfrm>
            <a:off x="3611880" y="4581144"/>
            <a:ext cx="1920240" cy="22860"/>
          </a:xfrm>
          <a:prstGeom prst="rect">
            <a:avLst/>
          </a:prstGeom>
          <a:solidFill>
            <a:srgbClr val="747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TextBox 155"/>
          <p:cNvSpPr txBox="1"/>
          <p:nvPr/>
        </p:nvSpPr>
        <p:spPr>
          <a:xfrm>
            <a:off x="1143000" y="4315968"/>
            <a:ext cx="6858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0" i="0">
                <a:solidFill>
                  <a:srgbClr val="FFFFFF"/>
                </a:solidFill>
                <a:latin typeface="Arial"/>
              </a:rPr>
              <a:t>github.com/cacoco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D1722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Rounded Rectangle 157"/>
          <p:cNvSpPr/>
          <p:nvPr/>
        </p:nvSpPr>
        <p:spPr>
          <a:xfrm>
            <a:off x="1828800" y="174879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9" name="Picture 158" descr="grpc_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3120" y="2163537"/>
            <a:ext cx="2011680" cy="816425"/>
          </a:xfrm>
          <a:prstGeom prst="rect">
            <a:avLst/>
          </a:prstGeom>
        </p:spPr>
      </p:pic>
      <p:sp>
        <p:nvSpPr>
          <p:cNvPr id="160" name="Rounded Rectangle 159"/>
          <p:cNvSpPr/>
          <p:nvPr/>
        </p:nvSpPr>
        <p:spPr>
          <a:xfrm>
            <a:off x="4754880" y="174879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1" name="Picture 160" descr="connect_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859" y="1908810"/>
            <a:ext cx="1090362" cy="13258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5" grpId="0" animBg="1"/>
      <p:bldP spid="156" grpId="0" animBg="1"/>
      <p:bldP spid="153" grpId="0" animBg="1"/>
      <p:bldP spid="150" grpId="1" animBg="1"/>
      <p:bldP spid="151" grpId="1" animBg="1"/>
      <p:bldP spid="153" grpId="1" animBg="1"/>
      <p:bldP spid="155" grpId="1" animBg="1"/>
      <p:bldP spid="156" grpId="1" animBg="1"/>
      <p:bldP spid="157" grpId="0" animBg="1"/>
      <p:bldP spid="158" grpId="0" animBg="1"/>
      <p:bldP spid="1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Two networking stacks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Your backbone is a broker. Then someone needs an RPC.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48640" y="1508760"/>
            <a:ext cx="3108960" cy="457200"/>
          </a:xfrm>
          <a:prstGeom prst="roundRect">
            <a:avLst>
              <a:gd name="adj" fmla="val 24000"/>
            </a:avLst>
          </a:prstGeom>
          <a:solidFill>
            <a:srgbClr val="4A6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621792" y="1581912"/>
            <a:ext cx="296265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gRPC world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548640" y="2103120"/>
            <a:ext cx="3108960" cy="411480"/>
          </a:xfrm>
          <a:prstGeom prst="roundRect">
            <a:avLst>
              <a:gd name="adj" fmla="val 2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621792" y="2176272"/>
            <a:ext cx="2962656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rial"/>
              </a:rPr>
              <a:t>HTTP/2 connections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548640" y="2606039"/>
            <a:ext cx="3108960" cy="411480"/>
          </a:xfrm>
          <a:prstGeom prst="roundRect">
            <a:avLst>
              <a:gd name="adj" fmla="val 2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8" name="TextBox 137"/>
          <p:cNvSpPr txBox="1"/>
          <p:nvPr/>
        </p:nvSpPr>
        <p:spPr>
          <a:xfrm>
            <a:off x="621792" y="2679191"/>
            <a:ext cx="2962656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rial"/>
              </a:rPr>
              <a:t>client-side load balancing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548640" y="3108960"/>
            <a:ext cx="3108960" cy="411480"/>
          </a:xfrm>
          <a:prstGeom prst="roundRect">
            <a:avLst>
              <a:gd name="adj" fmla="val 2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TextBox 139"/>
          <p:cNvSpPr txBox="1"/>
          <p:nvPr/>
        </p:nvSpPr>
        <p:spPr>
          <a:xfrm>
            <a:off x="621792" y="3182112"/>
            <a:ext cx="2962656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rial"/>
              </a:rPr>
              <a:t>name resolution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548640" y="3611880"/>
            <a:ext cx="3108960" cy="411480"/>
          </a:xfrm>
          <a:prstGeom prst="roundRect">
            <a:avLst>
              <a:gd name="adj" fmla="val 2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TextBox 141"/>
          <p:cNvSpPr txBox="1"/>
          <p:nvPr/>
        </p:nvSpPr>
        <p:spPr>
          <a:xfrm>
            <a:off x="621792" y="3685032"/>
            <a:ext cx="2962656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rial"/>
              </a:rPr>
              <a:t>mesh sidecars, proxies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5120640" y="1508760"/>
            <a:ext cx="3108960" cy="457200"/>
          </a:xfrm>
          <a:prstGeom prst="roundRect">
            <a:avLst>
              <a:gd name="adj" fmla="val 2400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TextBox 143"/>
          <p:cNvSpPr txBox="1"/>
          <p:nvPr/>
        </p:nvSpPr>
        <p:spPr>
          <a:xfrm>
            <a:off x="5193792" y="1581912"/>
            <a:ext cx="296265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>
                <a:solidFill>
                  <a:srgbClr val="1D1722"/>
                </a:solidFill>
                <a:latin typeface="Arial"/>
              </a:rPr>
              <a:t>Broker world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5120640" y="2103120"/>
            <a:ext cx="3108960" cy="411480"/>
          </a:xfrm>
          <a:prstGeom prst="roundRect">
            <a:avLst>
              <a:gd name="adj" fmla="val 2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TextBox 145"/>
          <p:cNvSpPr txBox="1"/>
          <p:nvPr/>
        </p:nvSpPr>
        <p:spPr>
          <a:xfrm>
            <a:off x="5193792" y="2176272"/>
            <a:ext cx="2962656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rial"/>
              </a:rPr>
              <a:t>NATS subjects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5120640" y="2606039"/>
            <a:ext cx="3108960" cy="411480"/>
          </a:xfrm>
          <a:prstGeom prst="roundRect">
            <a:avLst>
              <a:gd name="adj" fmla="val 2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TextBox 147"/>
          <p:cNvSpPr txBox="1"/>
          <p:nvPr/>
        </p:nvSpPr>
        <p:spPr>
          <a:xfrm>
            <a:off x="5193792" y="2679191"/>
            <a:ext cx="2962656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rial"/>
              </a:rPr>
              <a:t>queue groups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5120640" y="3108960"/>
            <a:ext cx="3108960" cy="411480"/>
          </a:xfrm>
          <a:prstGeom prst="roundRect">
            <a:avLst>
              <a:gd name="adj" fmla="val 2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TextBox 149"/>
          <p:cNvSpPr txBox="1"/>
          <p:nvPr/>
        </p:nvSpPr>
        <p:spPr>
          <a:xfrm>
            <a:off x="5193792" y="3182112"/>
            <a:ext cx="2962656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rial"/>
              </a:rPr>
              <a:t>JetStream, KV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5120640" y="3611880"/>
            <a:ext cx="3108960" cy="411480"/>
          </a:xfrm>
          <a:prstGeom prst="roundRect">
            <a:avLst>
              <a:gd name="adj" fmla="val 2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TextBox 151"/>
          <p:cNvSpPr txBox="1"/>
          <p:nvPr/>
        </p:nvSpPr>
        <p:spPr>
          <a:xfrm>
            <a:off x="5193792" y="3685032"/>
            <a:ext cx="2962656" cy="2651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rial"/>
              </a:rPr>
              <a:t>leaf nodes, accounts</a:t>
            </a:r>
          </a:p>
        </p:txBody>
      </p:sp>
      <p:cxnSp>
        <p:nvCxnSpPr>
          <p:cNvPr id="153" name="Connector 152"/>
          <p:cNvCxnSpPr/>
          <p:nvPr/>
        </p:nvCxnSpPr>
        <p:spPr>
          <a:xfrm>
            <a:off x="3794760" y="2834640"/>
            <a:ext cx="1188720" cy="0"/>
          </a:xfrm>
          <a:prstGeom prst="line">
            <a:avLst/>
          </a:prstGeom>
          <a:ln w="22225">
            <a:solidFill>
              <a:srgbClr val="C7A365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3749039" y="2331720"/>
            <a:ext cx="1280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 i="0">
                <a:solidFill>
                  <a:srgbClr val="C7A365"/>
                </a:solidFill>
                <a:latin typeface="Arial"/>
              </a:rPr>
              <a:t>bridges?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548640" y="4343400"/>
            <a:ext cx="7680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0" i="0">
                <a:solidFill>
                  <a:srgbClr val="F3F1F0"/>
                </a:solidFill>
                <a:latin typeface="Arial"/>
              </a:rPr>
              <a:t>Two routing systems that don't know about each other.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Box 126"/>
          <p:cNvSpPr txBox="1"/>
          <p:nvPr/>
        </p:nvSpPr>
        <p:spPr>
          <a:xfrm>
            <a:off x="548640" y="1371600"/>
            <a:ext cx="67665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What if the broker </a:t>
            </a:r>
            <a:r>
              <a:rPr sz="4000" b="1" i="0">
                <a:solidFill>
                  <a:srgbClr val="C7A365"/>
                </a:solidFill>
                <a:latin typeface="Arial"/>
              </a:rPr>
              <a:t>IS</a:t>
            </a:r>
            <a:r>
              <a:rPr sz="4000" b="1" i="0">
                <a:solidFill>
                  <a:srgbClr val="FFFFFF"/>
                </a:solidFill>
                <a:latin typeface="Arial"/>
              </a:rPr>
              <a:t> the transport?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365760" y="2880360"/>
            <a:ext cx="6675120" cy="1600200"/>
          </a:xfrm>
          <a:prstGeom prst="roundRect">
            <a:avLst>
              <a:gd name="adj" fmla="val 6857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Rounded Rectangle 128"/>
          <p:cNvSpPr/>
          <p:nvPr/>
        </p:nvSpPr>
        <p:spPr>
          <a:xfrm>
            <a:off x="4343400" y="3063240"/>
            <a:ext cx="2514600" cy="438912"/>
          </a:xfrm>
          <a:prstGeom prst="roundRect">
            <a:avLst>
              <a:gd name="adj" fmla="val 25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0" name="TextBox 129"/>
          <p:cNvSpPr txBox="1"/>
          <p:nvPr/>
        </p:nvSpPr>
        <p:spPr>
          <a:xfrm>
            <a:off x="4416552" y="3136392"/>
            <a:ext cx="236829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1D1722"/>
                </a:solidFill>
                <a:latin typeface="Arial"/>
              </a:rPr>
              <a:t>RPC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4343400" y="3584448"/>
            <a:ext cx="2514600" cy="438912"/>
          </a:xfrm>
          <a:prstGeom prst="roundRect">
            <a:avLst>
              <a:gd name="adj" fmla="val 2500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2" name="TextBox 131"/>
          <p:cNvSpPr txBox="1"/>
          <p:nvPr/>
        </p:nvSpPr>
        <p:spPr>
          <a:xfrm>
            <a:off x="4416552" y="3657600"/>
            <a:ext cx="236829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1D1722"/>
                </a:solidFill>
                <a:latin typeface="Arial"/>
              </a:rPr>
              <a:t>broker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4343400" y="4114800"/>
            <a:ext cx="2514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 i="0">
                <a:solidFill>
                  <a:srgbClr val="C7A365"/>
                </a:solidFill>
                <a:latin typeface="Arial"/>
              </a:rPr>
              <a:t>what if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548640" y="3063240"/>
            <a:ext cx="1188720" cy="960120"/>
          </a:xfrm>
          <a:prstGeom prst="roundRect">
            <a:avLst>
              <a:gd name="adj" fmla="val 11428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TextBox 134"/>
          <p:cNvSpPr txBox="1"/>
          <p:nvPr/>
        </p:nvSpPr>
        <p:spPr>
          <a:xfrm>
            <a:off x="621792" y="3136392"/>
            <a:ext cx="1042416" cy="8138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E0D7F2"/>
                </a:solidFill>
                <a:latin typeface="Arial"/>
              </a:rPr>
              <a:t>gRPC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1874519" y="3063240"/>
            <a:ext cx="1188720" cy="960120"/>
          </a:xfrm>
          <a:prstGeom prst="roundRect">
            <a:avLst>
              <a:gd name="adj" fmla="val 11428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TextBox 136"/>
          <p:cNvSpPr txBox="1"/>
          <p:nvPr/>
        </p:nvSpPr>
        <p:spPr>
          <a:xfrm>
            <a:off x="1947672" y="3136392"/>
            <a:ext cx="1042416" cy="8138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E0D7F2"/>
                </a:solidFill>
                <a:latin typeface="Arial"/>
              </a:rPr>
              <a:t>broker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548640" y="4114800"/>
            <a:ext cx="2514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A79FB8"/>
                </a:solidFill>
                <a:latin typeface="Arial"/>
              </a:rPr>
              <a:t>today</a:t>
            </a:r>
          </a:p>
        </p:txBody>
      </p:sp>
      <p:cxnSp>
        <p:nvCxnSpPr>
          <p:cNvPr id="139" name="Connector 138"/>
          <p:cNvCxnSpPr/>
          <p:nvPr/>
        </p:nvCxnSpPr>
        <p:spPr>
          <a:xfrm>
            <a:off x="3337560" y="3543300"/>
            <a:ext cx="731520" cy="0"/>
          </a:xfrm>
          <a:prstGeom prst="line">
            <a:avLst/>
          </a:prstGeom>
          <a:ln w="28575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Verrus: datacenters that flex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The world’s most flexible and sustainable datacenters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81328"/>
            <a:ext cx="4114800" cy="2359152"/>
          </a:xfrm>
          <a:prstGeom prst="roundRect">
            <a:avLst>
              <a:gd name="adj" fmla="val 4651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685800" y="1545336"/>
            <a:ext cx="3840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E0D7F2"/>
                </a:solidFill>
                <a:latin typeface="Arial"/>
              </a:rPr>
              <a:t>SHOCK ABSORBER FOR THE GRID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31720" y="1810512"/>
            <a:ext cx="960120" cy="1737360"/>
          </a:xfrm>
          <a:prstGeom prst="roundRect">
            <a:avLst>
              <a:gd name="adj" fmla="val 3809"/>
            </a:avLst>
          </a:prstGeom>
          <a:solidFill>
            <a:srgbClr val="3A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194560" y="3557016"/>
            <a:ext cx="1234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50" b="1" i="0">
                <a:solidFill>
                  <a:srgbClr val="E07A7A"/>
                </a:solidFill>
                <a:latin typeface="Arial"/>
              </a:rPr>
              <a:t>grid stress</a:t>
            </a:r>
          </a:p>
        </p:txBody>
      </p:sp>
      <p:sp>
        <p:nvSpPr>
          <p:cNvPr id="8" name="Freeform 7"/>
          <p:cNvSpPr/>
          <p:nvPr/>
        </p:nvSpPr>
        <p:spPr>
          <a:xfrm>
            <a:off x="777240" y="1837632"/>
            <a:ext cx="3657600" cy="855023"/>
          </a:xfrm>
          <a:custGeom>
            <a:avLst/>
            <a:gdLst/>
            <a:ahLst/>
            <a:cxnLst/>
            <a:rect l="l" t="t" r="r" b="b"/>
            <a:pathLst>
              <a:path w="3657600" h="855023">
                <a:moveTo>
                  <a:pt x="0" y="681030"/>
                </a:moveTo>
                <a:lnTo>
                  <a:pt x="182880" y="700832"/>
                </a:lnTo>
                <a:lnTo>
                  <a:pt x="365760" y="733496"/>
                </a:lnTo>
                <a:lnTo>
                  <a:pt x="548640" y="772707"/>
                </a:lnTo>
                <a:lnTo>
                  <a:pt x="731520" y="810381"/>
                </a:lnTo>
                <a:lnTo>
                  <a:pt x="914400" y="836283"/>
                </a:lnTo>
                <a:lnTo>
                  <a:pt x="1097280" y="834510"/>
                </a:lnTo>
                <a:lnTo>
                  <a:pt x="1280160" y="778052"/>
                </a:lnTo>
                <a:lnTo>
                  <a:pt x="1463040" y="634365"/>
                </a:lnTo>
                <a:lnTo>
                  <a:pt x="1645920" y="400150"/>
                </a:lnTo>
                <a:lnTo>
                  <a:pt x="1828800" y="146253"/>
                </a:lnTo>
                <a:lnTo>
                  <a:pt x="2011680" y="0"/>
                </a:lnTo>
                <a:lnTo>
                  <a:pt x="2194560" y="41487"/>
                </a:lnTo>
                <a:lnTo>
                  <a:pt x="2377440" y="226284"/>
                </a:lnTo>
                <a:lnTo>
                  <a:pt x="2560320" y="437799"/>
                </a:lnTo>
                <a:lnTo>
                  <a:pt x="2743200" y="595882"/>
                </a:lnTo>
                <a:lnTo>
                  <a:pt x="2926080" y="692811"/>
                </a:lnTo>
                <a:lnTo>
                  <a:pt x="3108960" y="754245"/>
                </a:lnTo>
                <a:lnTo>
                  <a:pt x="3291840" y="799717"/>
                </a:lnTo>
                <a:lnTo>
                  <a:pt x="3474720" y="834144"/>
                </a:lnTo>
                <a:lnTo>
                  <a:pt x="3657600" y="855023"/>
                </a:lnTo>
              </a:path>
            </a:pathLst>
          </a:custGeom>
          <a:noFill/>
          <a:ln w="25400">
            <a:solidFill>
              <a:srgbClr val="D3D1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29000" y="1965960"/>
            <a:ext cx="11887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D3D1CE"/>
                </a:solidFill>
                <a:latin typeface="Arial"/>
              </a:rPr>
              <a:t>grid demand</a:t>
            </a:r>
          </a:p>
        </p:txBody>
      </p:sp>
      <p:sp>
        <p:nvSpPr>
          <p:cNvPr id="10" name="Freeform 9"/>
          <p:cNvSpPr/>
          <p:nvPr/>
        </p:nvSpPr>
        <p:spPr>
          <a:xfrm>
            <a:off x="777240" y="3017520"/>
            <a:ext cx="3657600" cy="411480"/>
          </a:xfrm>
          <a:custGeom>
            <a:avLst/>
            <a:gdLst/>
            <a:ahLst/>
            <a:cxnLst/>
            <a:rect l="l" t="t" r="r" b="b"/>
            <a:pathLst>
              <a:path w="3657600" h="411480">
                <a:moveTo>
                  <a:pt x="0" y="0"/>
                </a:moveTo>
                <a:lnTo>
                  <a:pt x="1508760" y="0"/>
                </a:lnTo>
                <a:lnTo>
                  <a:pt x="1618488" y="411480"/>
                </a:lnTo>
                <a:lnTo>
                  <a:pt x="2441448" y="411480"/>
                </a:lnTo>
                <a:lnTo>
                  <a:pt x="2551176" y="0"/>
                </a:lnTo>
                <a:lnTo>
                  <a:pt x="3657600" y="0"/>
                </a:lnTo>
              </a:path>
            </a:pathLst>
          </a:custGeom>
          <a:noFill/>
          <a:ln w="34925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108960"/>
            <a:ext cx="15087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 i="0">
                <a:solidFill>
                  <a:srgbClr val="ACA8D7"/>
                </a:solidFill>
                <a:latin typeface="Arial"/>
              </a:rPr>
              <a:t>Verrus draw from the grid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440" y="3108960"/>
            <a:ext cx="868680" cy="256032"/>
          </a:xfrm>
          <a:prstGeom prst="roundRect">
            <a:avLst>
              <a:gd name="adj" fmla="val 42857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86584" y="3118103"/>
            <a:ext cx="850392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i="0">
                <a:solidFill>
                  <a:srgbClr val="1D1722"/>
                </a:solidFill>
                <a:latin typeface="Arial"/>
              </a:rPr>
              <a:t>batteries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46320" y="1481328"/>
            <a:ext cx="3749039" cy="2359152"/>
          </a:xfrm>
          <a:prstGeom prst="roundRect">
            <a:avLst>
              <a:gd name="adj" fmla="val 4651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983480" y="1545336"/>
            <a:ext cx="3474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E0D7F2"/>
                </a:solidFill>
                <a:latin typeface="Arial"/>
              </a:rPr>
              <a:t>PRODUCTIVITY PER WATT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1828800"/>
            <a:ext cx="3474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79FB8"/>
                </a:solidFill>
                <a:latin typeface="Arial"/>
              </a:rPr>
              <a:t>utility power that becomes productive compute power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3480" y="2258568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D3D1CE"/>
                </a:solidFill>
                <a:latin typeface="Arial"/>
              </a:rPr>
              <a:t>conventional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35040" y="2194560"/>
            <a:ext cx="2377440" cy="384048"/>
          </a:xfrm>
          <a:prstGeom prst="roundRect">
            <a:avLst>
              <a:gd name="adj" fmla="val 14285"/>
            </a:avLst>
          </a:prstGeom>
          <a:noFill/>
          <a:ln w="12700">
            <a:solidFill>
              <a:srgbClr val="A79F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6035040" y="2194560"/>
            <a:ext cx="1164945" cy="384048"/>
          </a:xfrm>
          <a:prstGeom prst="roundRect">
            <a:avLst>
              <a:gd name="adj" fmla="val 14285"/>
            </a:avLst>
          </a:prstGeom>
          <a:solidFill>
            <a:srgbClr val="747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053327" y="2212848"/>
            <a:ext cx="112836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49%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3480" y="28803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ACA8D7"/>
                </a:solidFill>
                <a:latin typeface="Arial"/>
              </a:rPr>
              <a:t>Verrus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035040" y="2816352"/>
            <a:ext cx="2377440" cy="384048"/>
          </a:xfrm>
          <a:prstGeom prst="roundRect">
            <a:avLst>
              <a:gd name="adj" fmla="val 14285"/>
            </a:avLst>
          </a:prstGeom>
          <a:noFill/>
          <a:ln w="12700">
            <a:solidFill>
              <a:srgbClr val="A79F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035040" y="2816352"/>
            <a:ext cx="1783080" cy="384048"/>
          </a:xfrm>
          <a:prstGeom prst="roundRect">
            <a:avLst>
              <a:gd name="adj" fmla="val 14285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053327" y="2834640"/>
            <a:ext cx="1746504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1D1722"/>
                </a:solidFill>
                <a:latin typeface="Arial"/>
              </a:rPr>
              <a:t>75%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83480" y="3456432"/>
            <a:ext cx="3520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A79FB8"/>
                </a:solidFill>
                <a:latin typeface="Arial"/>
              </a:rPr>
              <a:t>modeled 70 MW case · Verrus, </a:t>
            </a:r>
            <a:r>
              <a:rPr sz="850" b="1" i="0">
                <a:solidFill>
                  <a:srgbClr val="90BDF6"/>
                </a:solidFill>
                <a:latin typeface="Arial"/>
                <a:hlinkClick r:id="rId3"/>
              </a:rPr>
              <a:t>Beyond PUE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023360"/>
            <a:ext cx="260604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 w="15875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21792" y="4096512"/>
            <a:ext cx="245973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closed-loop cooling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264408" y="4023360"/>
            <a:ext cx="260604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 w="15875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3337560" y="4096512"/>
            <a:ext cx="245973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battery backup, not diesel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980176" y="4023360"/>
            <a:ext cx="260604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 w="15875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6053328" y="4096512"/>
            <a:ext cx="245973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quiet, near-zero emissions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Why Verrus runs on a broker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Data came first. RPC came second.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411480" y="1481328"/>
            <a:ext cx="8275320" cy="2551176"/>
          </a:xfrm>
          <a:prstGeom prst="roundRect">
            <a:avLst>
              <a:gd name="adj" fmla="val 4301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Rounded Rectangle 133"/>
          <p:cNvSpPr/>
          <p:nvPr/>
        </p:nvSpPr>
        <p:spPr>
          <a:xfrm>
            <a:off x="475488" y="1591056"/>
            <a:ext cx="1472184" cy="1874519"/>
          </a:xfrm>
          <a:prstGeom prst="roundRect">
            <a:avLst>
              <a:gd name="adj" fmla="val 7453"/>
            </a:avLst>
          </a:prstGeom>
          <a:noFill/>
          <a:ln w="12700">
            <a:solidFill>
              <a:srgbClr val="E0D7F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TextBox 134"/>
          <p:cNvSpPr txBox="1"/>
          <p:nvPr/>
        </p:nvSpPr>
        <p:spPr>
          <a:xfrm>
            <a:off x="548640" y="1609344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A79FB8"/>
                </a:solidFill>
                <a:latin typeface="Arial"/>
              </a:rPr>
              <a:t>edge systems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566928" y="1883664"/>
            <a:ext cx="1289304" cy="310896"/>
          </a:xfrm>
          <a:prstGeom prst="roundRect">
            <a:avLst>
              <a:gd name="adj" fmla="val 35294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TextBox 136"/>
          <p:cNvSpPr txBox="1"/>
          <p:nvPr/>
        </p:nvSpPr>
        <p:spPr>
          <a:xfrm>
            <a:off x="640080" y="1956816"/>
            <a:ext cx="11430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power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566928" y="2267712"/>
            <a:ext cx="1289304" cy="310896"/>
          </a:xfrm>
          <a:prstGeom prst="roundRect">
            <a:avLst>
              <a:gd name="adj" fmla="val 35294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640080" y="2340864"/>
            <a:ext cx="11430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cooling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566928" y="2651760"/>
            <a:ext cx="1289304" cy="310896"/>
          </a:xfrm>
          <a:prstGeom prst="roundRect">
            <a:avLst>
              <a:gd name="adj" fmla="val 35294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TextBox 140"/>
          <p:cNvSpPr txBox="1"/>
          <p:nvPr/>
        </p:nvSpPr>
        <p:spPr>
          <a:xfrm>
            <a:off x="640080" y="2724912"/>
            <a:ext cx="11430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batteries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566928" y="3035807"/>
            <a:ext cx="1289304" cy="310896"/>
          </a:xfrm>
          <a:prstGeom prst="roundRect">
            <a:avLst>
              <a:gd name="adj" fmla="val 35294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TextBox 142"/>
          <p:cNvSpPr txBox="1"/>
          <p:nvPr/>
        </p:nvSpPr>
        <p:spPr>
          <a:xfrm>
            <a:off x="640080" y="3108960"/>
            <a:ext cx="11430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IT</a:t>
            </a:r>
          </a:p>
        </p:txBody>
      </p:sp>
      <p:cxnSp>
        <p:nvCxnSpPr>
          <p:cNvPr id="144" name="Connector 143"/>
          <p:cNvCxnSpPr/>
          <p:nvPr/>
        </p:nvCxnSpPr>
        <p:spPr>
          <a:xfrm>
            <a:off x="1947672" y="2039111"/>
            <a:ext cx="1161288" cy="329185"/>
          </a:xfrm>
          <a:prstGeom prst="line">
            <a:avLst/>
          </a:prstGeom>
          <a:ln w="1587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 flipV="1">
            <a:off x="1947672" y="2368296"/>
            <a:ext cx="1161288" cy="54864"/>
          </a:xfrm>
          <a:prstGeom prst="line">
            <a:avLst/>
          </a:prstGeom>
          <a:ln w="1587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 flipV="1">
            <a:off x="1947672" y="2368296"/>
            <a:ext cx="1161288" cy="438911"/>
          </a:xfrm>
          <a:prstGeom prst="line">
            <a:avLst/>
          </a:prstGeom>
          <a:ln w="1587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 flipV="1">
            <a:off x="1947672" y="2368296"/>
            <a:ext cx="1161288" cy="822959"/>
          </a:xfrm>
          <a:prstGeom prst="line">
            <a:avLst/>
          </a:prstGeom>
          <a:ln w="1587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1874519" y="1517904"/>
            <a:ext cx="12801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90BDF6"/>
                </a:solidFill>
                <a:latin typeface="Arial"/>
              </a:rPr>
              <a:t>publish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2267712" y="2542032"/>
            <a:ext cx="457200" cy="182880"/>
          </a:xfrm>
          <a:prstGeom prst="roundRect">
            <a:avLst>
              <a:gd name="adj" fmla="val 50000"/>
            </a:avLst>
          </a:prstGeom>
          <a:solidFill>
            <a:srgbClr val="1D1722"/>
          </a:solidFill>
          <a:ln w="9525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TextBox 149"/>
          <p:cNvSpPr txBox="1"/>
          <p:nvPr/>
        </p:nvSpPr>
        <p:spPr>
          <a:xfrm>
            <a:off x="2267712" y="2542032"/>
            <a:ext cx="457200" cy="1828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 i="0">
                <a:solidFill>
                  <a:srgbClr val="90BDF6"/>
                </a:solidFill>
                <a:latin typeface="Arial"/>
              </a:rPr>
              <a:t>MQTT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3108960" y="1865376"/>
            <a:ext cx="2651760" cy="1005840"/>
          </a:xfrm>
          <a:prstGeom prst="roundRect">
            <a:avLst>
              <a:gd name="adj" fmla="val 10909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TextBox 151"/>
          <p:cNvSpPr txBox="1"/>
          <p:nvPr/>
        </p:nvSpPr>
        <p:spPr>
          <a:xfrm>
            <a:off x="3182112" y="1938528"/>
            <a:ext cx="2505456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Unified Namespace</a:t>
            </a:r>
          </a:p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standardized subjects</a:t>
            </a:r>
          </a:p>
        </p:txBody>
      </p:sp>
      <p:cxnSp>
        <p:nvCxnSpPr>
          <p:cNvPr id="153" name="Connector 152"/>
          <p:cNvCxnSpPr/>
          <p:nvPr/>
        </p:nvCxnSpPr>
        <p:spPr>
          <a:xfrm>
            <a:off x="5760720" y="2368296"/>
            <a:ext cx="1143000" cy="0"/>
          </a:xfrm>
          <a:prstGeom prst="line">
            <a:avLst/>
          </a:prstGeom>
          <a:ln w="19050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5715000" y="2020823"/>
            <a:ext cx="12344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90BDF6"/>
                </a:solidFill>
                <a:latin typeface="Arial"/>
              </a:rPr>
              <a:t>subscribe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6103620" y="2276856"/>
            <a:ext cx="457200" cy="182880"/>
          </a:xfrm>
          <a:prstGeom prst="roundRect">
            <a:avLst>
              <a:gd name="adj" fmla="val 50000"/>
            </a:avLst>
          </a:prstGeom>
          <a:solidFill>
            <a:srgbClr val="1D1722"/>
          </a:solidFill>
          <a:ln w="9525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TextBox 155"/>
          <p:cNvSpPr txBox="1"/>
          <p:nvPr/>
        </p:nvSpPr>
        <p:spPr>
          <a:xfrm>
            <a:off x="6103620" y="2276856"/>
            <a:ext cx="457200" cy="1828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 i="0">
                <a:solidFill>
                  <a:srgbClr val="90BDF6"/>
                </a:solidFill>
                <a:latin typeface="Arial"/>
              </a:rPr>
              <a:t>NATS</a:t>
            </a:r>
          </a:p>
        </p:txBody>
      </p:sp>
      <p:sp>
        <p:nvSpPr>
          <p:cNvPr id="157" name="Rounded Rectangle 156"/>
          <p:cNvSpPr/>
          <p:nvPr/>
        </p:nvSpPr>
        <p:spPr>
          <a:xfrm>
            <a:off x="6903720" y="2093976"/>
            <a:ext cx="1645920" cy="548640"/>
          </a:xfrm>
          <a:prstGeom prst="roundRect">
            <a:avLst>
              <a:gd name="adj" fmla="val 20000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TextBox 157"/>
          <p:cNvSpPr txBox="1"/>
          <p:nvPr/>
        </p:nvSpPr>
        <p:spPr>
          <a:xfrm>
            <a:off x="6976872" y="2167128"/>
            <a:ext cx="1499616" cy="40233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consumers</a:t>
            </a:r>
          </a:p>
        </p:txBody>
      </p:sp>
      <p:sp>
        <p:nvSpPr>
          <p:cNvPr id="159" name="Rounded Rectangle 158"/>
          <p:cNvSpPr/>
          <p:nvPr/>
        </p:nvSpPr>
        <p:spPr>
          <a:xfrm>
            <a:off x="3108960" y="1865376"/>
            <a:ext cx="2651760" cy="1005840"/>
          </a:xfrm>
          <a:prstGeom prst="roundRect">
            <a:avLst>
              <a:gd name="adj" fmla="val 10909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TextBox 159"/>
          <p:cNvSpPr txBox="1"/>
          <p:nvPr/>
        </p:nvSpPr>
        <p:spPr>
          <a:xfrm>
            <a:off x="3182112" y="1938528"/>
            <a:ext cx="2505456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1D1722"/>
                </a:solidFill>
                <a:latin typeface="Arial"/>
              </a:rPr>
              <a:t>UNS on NATS</a:t>
            </a:r>
          </a:p>
          <a:p>
            <a:pPr algn="ctr"/>
            <a:r>
              <a:rPr sz="1100" b="0" i="0">
                <a:solidFill>
                  <a:srgbClr val="49476A"/>
                </a:solidFill>
                <a:latin typeface="Arial"/>
              </a:rPr>
              <a:t>clustering · leaf nodes · MQTT</a:t>
            </a:r>
          </a:p>
        </p:txBody>
      </p:sp>
      <p:sp>
        <p:nvSpPr>
          <p:cNvPr id="161" name="Rounded Rectangle 160"/>
          <p:cNvSpPr/>
          <p:nvPr/>
        </p:nvSpPr>
        <p:spPr>
          <a:xfrm>
            <a:off x="2377440" y="3374136"/>
            <a:ext cx="1463040" cy="457200"/>
          </a:xfrm>
          <a:prstGeom prst="roundRect">
            <a:avLst>
              <a:gd name="adj" fmla="val 24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2450592" y="3447288"/>
            <a:ext cx="131673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Arial"/>
              </a:rPr>
              <a:t>service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5029200" y="3374136"/>
            <a:ext cx="1463040" cy="457200"/>
          </a:xfrm>
          <a:prstGeom prst="roundRect">
            <a:avLst>
              <a:gd name="adj" fmla="val 24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TextBox 163"/>
          <p:cNvSpPr txBox="1"/>
          <p:nvPr/>
        </p:nvSpPr>
        <p:spPr>
          <a:xfrm>
            <a:off x="5102352" y="3447288"/>
            <a:ext cx="131673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Arial"/>
              </a:rPr>
              <a:t>service</a:t>
            </a:r>
          </a:p>
        </p:txBody>
      </p:sp>
      <p:cxnSp>
        <p:nvCxnSpPr>
          <p:cNvPr id="165" name="Connector 164"/>
          <p:cNvCxnSpPr/>
          <p:nvPr/>
        </p:nvCxnSpPr>
        <p:spPr>
          <a:xfrm flipV="1">
            <a:off x="3108960" y="2871216"/>
            <a:ext cx="640079" cy="502920"/>
          </a:xfrm>
          <a:prstGeom prst="line">
            <a:avLst/>
          </a:prstGeom>
          <a:ln w="19050">
            <a:solidFill>
              <a:srgbClr val="C7A36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 flipH="1" flipV="1">
            <a:off x="5120640" y="2871216"/>
            <a:ext cx="640080" cy="502920"/>
          </a:xfrm>
          <a:prstGeom prst="line">
            <a:avLst/>
          </a:prstGeom>
          <a:ln w="19050">
            <a:solidFill>
              <a:srgbClr val="C7A36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3611880" y="3438144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50" b="1" i="0">
                <a:solidFill>
                  <a:srgbClr val="C7A365"/>
                </a:solidFill>
                <a:latin typeface="Arial"/>
              </a:rPr>
              <a:t>request / reply</a:t>
            </a:r>
          </a:p>
        </p:txBody>
      </p:sp>
      <p:sp>
        <p:nvSpPr>
          <p:cNvPr id="168" name="Rounded Rectangle 167"/>
          <p:cNvSpPr/>
          <p:nvPr/>
        </p:nvSpPr>
        <p:spPr>
          <a:xfrm>
            <a:off x="2651760" y="4197096"/>
            <a:ext cx="3794760" cy="548640"/>
          </a:xfrm>
          <a:prstGeom prst="roundRect">
            <a:avLst>
              <a:gd name="adj" fmla="val 20000"/>
            </a:avLst>
          </a:prstGeom>
          <a:solidFill>
            <a:srgbClr val="1D1722"/>
          </a:solidFill>
          <a:ln w="1270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TextBox 168"/>
          <p:cNvSpPr txBox="1"/>
          <p:nvPr/>
        </p:nvSpPr>
        <p:spPr>
          <a:xfrm>
            <a:off x="2788920" y="4334256"/>
            <a:ext cx="3520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 i="0">
                <a:solidFill>
                  <a:srgbClr val="C7A365"/>
                </a:solidFill>
                <a:latin typeface="Arial"/>
              </a:rPr>
              <a:t>One backbone for telemetry and RPC?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149" grpId="0" animBg="1"/>
      <p:bldP spid="150" grpId="0" animBg="1"/>
      <p:bldP spid="151" grpId="0" animBg="1"/>
      <p:bldP spid="152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7" grpId="0" animBg="1"/>
      <p:bldP spid="168" grpId="0" animBg="1"/>
      <p:bldP spid="1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 descr="verrus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115568"/>
            <a:ext cx="1261543" cy="329184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548640" y="1508760"/>
            <a:ext cx="65836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ourier New"/>
              </a:rPr>
              <a:t>“flexible RPCs”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48640" y="2377440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E0D7F2"/>
                </a:solidFill>
                <a:latin typeface="Arial"/>
              </a:rPr>
              <a:t>gRPC's programming model, with the broker as one of the transports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548640" y="3246120"/>
            <a:ext cx="1828800" cy="960120"/>
          </a:xfrm>
          <a:prstGeom prst="roundRect">
            <a:avLst>
              <a:gd name="adj" fmla="val 11428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7" name="TextBox 126"/>
          <p:cNvSpPr txBox="1"/>
          <p:nvPr/>
        </p:nvSpPr>
        <p:spPr>
          <a:xfrm>
            <a:off x="621792" y="3319272"/>
            <a:ext cx="1682496" cy="8138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D1722"/>
                </a:solidFill>
                <a:latin typeface="Arial"/>
              </a:rPr>
              <a:t>Typed RPC</a:t>
            </a:r>
          </a:p>
          <a:p>
            <a:pPr algn="ctr"/>
            <a:r>
              <a:rPr sz="1100" b="0" i="0">
                <a:solidFill>
                  <a:srgbClr val="1D1722"/>
                </a:solidFill>
                <a:latin typeface="Arial"/>
              </a:rPr>
              <a:t>from Protobuf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2560320" y="3246120"/>
            <a:ext cx="1828800" cy="960120"/>
          </a:xfrm>
          <a:prstGeom prst="roundRect">
            <a:avLst>
              <a:gd name="adj" fmla="val 11428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TextBox 128"/>
          <p:cNvSpPr txBox="1"/>
          <p:nvPr/>
        </p:nvSpPr>
        <p:spPr>
          <a:xfrm>
            <a:off x="2633472" y="3319272"/>
            <a:ext cx="1682496" cy="8138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D1722"/>
                </a:solidFill>
                <a:latin typeface="Arial"/>
              </a:rPr>
              <a:t>gRPC semantics</a:t>
            </a:r>
          </a:p>
          <a:p>
            <a:pPr algn="ctr"/>
            <a:r>
              <a:rPr sz="1100" b="0" i="0">
                <a:solidFill>
                  <a:srgbClr val="1D1722"/>
                </a:solidFill>
                <a:latin typeface="Arial"/>
              </a:rPr>
              <a:t>deadlines · status · tracing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4572000" y="3246120"/>
            <a:ext cx="1828800" cy="960120"/>
          </a:xfrm>
          <a:prstGeom prst="roundRect">
            <a:avLst>
              <a:gd name="adj" fmla="val 11428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1" name="TextBox 130"/>
          <p:cNvSpPr txBox="1"/>
          <p:nvPr/>
        </p:nvSpPr>
        <p:spPr>
          <a:xfrm>
            <a:off x="4645152" y="3319272"/>
            <a:ext cx="1682496" cy="8138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D1722"/>
                </a:solidFill>
                <a:latin typeface="Arial"/>
              </a:rPr>
              <a:t>NATS</a:t>
            </a:r>
          </a:p>
          <a:p>
            <a:pPr algn="ctr"/>
            <a:r>
              <a:rPr sz="1100" b="0" i="0">
                <a:solidFill>
                  <a:srgbClr val="1D1722"/>
                </a:solidFill>
                <a:latin typeface="Arial"/>
              </a:rPr>
              <a:t>in production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6583680" y="3246120"/>
            <a:ext cx="1828800" cy="960120"/>
          </a:xfrm>
          <a:prstGeom prst="roundRect">
            <a:avLst>
              <a:gd name="adj" fmla="val 11428"/>
            </a:avLst>
          </a:prstGeom>
          <a:solidFill>
            <a:srgbClr val="E0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3" name="TextBox 132"/>
          <p:cNvSpPr txBox="1"/>
          <p:nvPr/>
        </p:nvSpPr>
        <p:spPr>
          <a:xfrm>
            <a:off x="6656832" y="3319272"/>
            <a:ext cx="1682496" cy="8138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D1722"/>
                </a:solidFill>
                <a:latin typeface="Arial"/>
              </a:rPr>
              <a:t>4 languages</a:t>
            </a:r>
          </a:p>
          <a:p>
            <a:pPr algn="ctr"/>
            <a:r>
              <a:rPr sz="1100" b="0" i="0">
                <a:solidFill>
                  <a:srgbClr val="1D1722"/>
                </a:solidFill>
                <a:latin typeface="Arial"/>
              </a:rPr>
              <a:t>Rust · Go · Python · Java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484632" y="3182112"/>
            <a:ext cx="1956816" cy="1088136"/>
          </a:xfrm>
          <a:prstGeom prst="roundRect">
            <a:avLst>
              <a:gd name="adj" fmla="val 10084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Rounded Rectangle 134"/>
          <p:cNvSpPr/>
          <p:nvPr/>
        </p:nvSpPr>
        <p:spPr>
          <a:xfrm>
            <a:off x="2496312" y="3182112"/>
            <a:ext cx="1956816" cy="1088136"/>
          </a:xfrm>
          <a:prstGeom prst="roundRect">
            <a:avLst>
              <a:gd name="adj" fmla="val 10084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Rounded Rectangle 135"/>
          <p:cNvSpPr/>
          <p:nvPr/>
        </p:nvSpPr>
        <p:spPr>
          <a:xfrm>
            <a:off x="4507992" y="3182112"/>
            <a:ext cx="1956816" cy="1088136"/>
          </a:xfrm>
          <a:prstGeom prst="roundRect">
            <a:avLst>
              <a:gd name="adj" fmla="val 10084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Rounded Rectangle 136"/>
          <p:cNvSpPr/>
          <p:nvPr/>
        </p:nvSpPr>
        <p:spPr>
          <a:xfrm>
            <a:off x="6519672" y="3182112"/>
            <a:ext cx="1956816" cy="1088136"/>
          </a:xfrm>
          <a:prstGeom prst="roundRect">
            <a:avLst>
              <a:gd name="adj" fmla="val 10084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5" grpId="0" animBg="1"/>
      <p:bldP spid="134" grpId="1" animBg="1"/>
      <p:bldP spid="136" grpId="0" animBg="1"/>
      <p:bldP spid="135" grpId="1" animBg="1"/>
      <p:bldP spid="137" grpId="0" animBg="1"/>
      <p:bldP spid="136" grpId="1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Three parts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From the RPC model, to NATS, to what rides with each RPC call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00200"/>
            <a:ext cx="2560320" cy="2788920"/>
          </a:xfrm>
          <a:prstGeom prst="roundRect">
            <a:avLst>
              <a:gd name="adj" fmla="val 4285"/>
            </a:avLst>
          </a:prstGeom>
          <a:solidFill>
            <a:srgbClr val="2A2233"/>
          </a:solidFill>
          <a:ln w="1905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7A365"/>
                </a:solidFill>
                <a:latin typeface="Arial"/>
              </a:rPr>
              <a:t>PART 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219456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700" b="1" i="0">
                <a:solidFill>
                  <a:srgbClr val="FFFFFF"/>
                </a:solidFill>
                <a:latin typeface="Arial"/>
              </a:rPr>
              <a:t>The RPC model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200" b="0" i="0">
                <a:solidFill>
                  <a:srgbClr val="C7A365"/>
                </a:solidFill>
                <a:latin typeface="Arial"/>
              </a:rPr>
              <a:t>transport-agnostic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880360"/>
            <a:ext cx="2194560" cy="13716"/>
          </a:xfrm>
          <a:prstGeom prst="roundRect">
            <a:avLst>
              <a:gd name="adj" fmla="val 0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31520" y="2999232"/>
            <a:ext cx="233172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the shape of “flexible RPCs”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three transports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Tower middleware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64408" y="1600200"/>
            <a:ext cx="2560320" cy="2788920"/>
          </a:xfrm>
          <a:prstGeom prst="roundRect">
            <a:avLst>
              <a:gd name="adj" fmla="val 4285"/>
            </a:avLst>
          </a:prstGeom>
          <a:solidFill>
            <a:srgbClr val="2A2233"/>
          </a:solidFill>
          <a:ln w="19050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447288" y="173736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90BDF6"/>
                </a:solidFill>
                <a:latin typeface="Arial"/>
              </a:rPr>
              <a:t>PART TWO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47288" y="2011680"/>
            <a:ext cx="219456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700" b="1" i="0">
                <a:solidFill>
                  <a:srgbClr val="FFFFFF"/>
                </a:solidFill>
                <a:latin typeface="Arial"/>
              </a:rPr>
              <a:t>On NATS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200" b="0" i="0">
                <a:solidFill>
                  <a:srgbClr val="90BDF6"/>
                </a:solidFill>
                <a:latin typeface="Arial"/>
              </a:rPr>
              <a:t>RPC over NATS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47288" y="2880360"/>
            <a:ext cx="2194560" cy="13716"/>
          </a:xfrm>
          <a:prstGeom prst="roundRect">
            <a:avLst>
              <a:gd name="adj" fmla="val 0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447288" y="2999232"/>
            <a:ext cx="233172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the CloudEvents envelope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subjects, replica, variant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queue groups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auth, discovery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80176" y="1600200"/>
            <a:ext cx="2560320" cy="2788920"/>
          </a:xfrm>
          <a:prstGeom prst="roundRect">
            <a:avLst>
              <a:gd name="adj" fmla="val 4285"/>
            </a:avLst>
          </a:prstGeom>
          <a:solidFill>
            <a:srgbClr val="2A2233"/>
          </a:solidFill>
          <a:ln w="19050">
            <a:solidFill>
              <a:srgbClr val="E0D7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163056" y="173736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E0D7F2"/>
                </a:solidFill>
                <a:latin typeface="Arial"/>
              </a:rPr>
              <a:t>PART THREE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63056" y="2011680"/>
            <a:ext cx="219456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700" b="1" i="0">
                <a:solidFill>
                  <a:srgbClr val="FFFFFF"/>
                </a:solidFill>
                <a:latin typeface="Arial"/>
              </a:rPr>
              <a:t>What rides with each RPC call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200" b="0" i="0">
                <a:solidFill>
                  <a:srgbClr val="E0D7F2"/>
                </a:solidFill>
                <a:latin typeface="Arial"/>
              </a:rPr>
              <a:t>a closer look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63056" y="2880360"/>
            <a:ext cx="2194560" cy="13716"/>
          </a:xfrm>
          <a:prstGeom prst="roundRect">
            <a:avLst>
              <a:gd name="adj" fmla="val 0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163056" y="2999232"/>
            <a:ext cx="233172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deadlines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cancellation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FFFFFF"/>
                </a:solidFill>
                <a:latin typeface="Arial"/>
              </a:rPr>
              <a:t>·  tracing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1554480"/>
            <a:ext cx="5120640" cy="1920240"/>
          </a:xfrm>
          <a:prstGeom prst="roundRect">
            <a:avLst>
              <a:gd name="adj" fmla="val 11904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68680" y="1874519"/>
            <a:ext cx="4480559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C7A365"/>
                </a:solidFill>
                <a:latin typeface="Arial"/>
              </a:rPr>
              <a:t>PART ONE</a:t>
            </a:r>
          </a:p>
          <a:p>
            <a:pPr algn="l"/>
            <a:r>
              <a:rPr sz="3600" b="1" i="0">
                <a:solidFill>
                  <a:srgbClr val="FFFFFF"/>
                </a:solidFill>
                <a:latin typeface="Arial"/>
              </a:rPr>
              <a:t>The RPC model</a:t>
            </a:r>
          </a:p>
          <a:p>
            <a:pPr algn="l"/>
            <a:r>
              <a:rPr sz="1500" b="0" i="0">
                <a:solidFill>
                  <a:srgbClr val="E0D7F2"/>
                </a:solidFill>
                <a:latin typeface="Arial"/>
              </a:rPr>
              <a:t>transport-agnostic: contract · transports · middleware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The shape of “flexible RPCs”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Protobuf in, typed facades out, transport underneath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48640" y="1508760"/>
            <a:ext cx="4480560" cy="402336"/>
          </a:xfrm>
          <a:prstGeom prst="roundRect">
            <a:avLst>
              <a:gd name="adj" fmla="val 27272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621792" y="1581912"/>
            <a:ext cx="4334256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1" i="0">
                <a:solidFill>
                  <a:srgbClr val="1D1722"/>
                </a:solidFill>
                <a:latin typeface="Arial"/>
              </a:rPr>
              <a:t>.proto services + messages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166360" y="160020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A79FB8"/>
                </a:solidFill>
                <a:latin typeface="Arial"/>
              </a:rPr>
              <a:t>source of truth</a:t>
            </a:r>
          </a:p>
        </p:txBody>
      </p:sp>
      <p:cxnSp>
        <p:nvCxnSpPr>
          <p:cNvPr id="136" name="Connector 135"/>
          <p:cNvCxnSpPr/>
          <p:nvPr/>
        </p:nvCxnSpPr>
        <p:spPr>
          <a:xfrm>
            <a:off x="2788920" y="1911095"/>
            <a:ext cx="0" cy="219457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Rounded Rectangle 136"/>
          <p:cNvSpPr/>
          <p:nvPr/>
        </p:nvSpPr>
        <p:spPr>
          <a:xfrm>
            <a:off x="548640" y="2130552"/>
            <a:ext cx="4480560" cy="402336"/>
          </a:xfrm>
          <a:prstGeom prst="roundRect">
            <a:avLst>
              <a:gd name="adj" fmla="val 27272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8" name="TextBox 137"/>
          <p:cNvSpPr txBox="1"/>
          <p:nvPr/>
        </p:nvSpPr>
        <p:spPr>
          <a:xfrm>
            <a:off x="621792" y="2203704"/>
            <a:ext cx="4334256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1" i="0">
                <a:solidFill>
                  <a:srgbClr val="1D1722"/>
                </a:solidFill>
                <a:latin typeface="Arial"/>
              </a:rPr>
              <a:t>generated client + server, per language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166360" y="2221992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A79FB8"/>
                </a:solidFill>
                <a:latin typeface="Arial"/>
              </a:rPr>
              <a:t>thin, typed</a:t>
            </a:r>
          </a:p>
        </p:txBody>
      </p:sp>
      <p:cxnSp>
        <p:nvCxnSpPr>
          <p:cNvPr id="140" name="Connector 139"/>
          <p:cNvCxnSpPr/>
          <p:nvPr/>
        </p:nvCxnSpPr>
        <p:spPr>
          <a:xfrm>
            <a:off x="2788920" y="2532888"/>
            <a:ext cx="0" cy="219456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Rounded Rectangle 140"/>
          <p:cNvSpPr/>
          <p:nvPr/>
        </p:nvSpPr>
        <p:spPr>
          <a:xfrm>
            <a:off x="548640" y="2752344"/>
            <a:ext cx="4480560" cy="402336"/>
          </a:xfrm>
          <a:prstGeom prst="roundRect">
            <a:avLst>
              <a:gd name="adj" fmla="val 27272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TextBox 141"/>
          <p:cNvSpPr txBox="1"/>
          <p:nvPr/>
        </p:nvSpPr>
        <p:spPr>
          <a:xfrm>
            <a:off x="621792" y="2825496"/>
            <a:ext cx="4334256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1" i="0">
                <a:solidFill>
                  <a:srgbClr val="1D1722"/>
                </a:solidFill>
                <a:latin typeface="Arial"/>
              </a:rPr>
              <a:t>core: messages · status codes · middleware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166360" y="2843784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A79FB8"/>
                </a:solidFill>
                <a:latin typeface="Arial"/>
              </a:rPr>
              <a:t>transport-agnostic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548640" y="3374136"/>
            <a:ext cx="4480560" cy="365760"/>
          </a:xfrm>
          <a:prstGeom prst="roundRect">
            <a:avLst>
              <a:gd name="adj" fmla="val 30000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TextBox 144"/>
          <p:cNvSpPr txBox="1"/>
          <p:nvPr/>
        </p:nvSpPr>
        <p:spPr>
          <a:xfrm>
            <a:off x="621792" y="3447288"/>
            <a:ext cx="4334256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transport interface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548640" y="3941064"/>
            <a:ext cx="1402080" cy="384048"/>
          </a:xfrm>
          <a:prstGeom prst="roundRect">
            <a:avLst>
              <a:gd name="adj" fmla="val 28571"/>
            </a:avLst>
          </a:prstGeom>
          <a:solidFill>
            <a:srgbClr val="ACA8D7"/>
          </a:solidFill>
          <a:ln w="15875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TextBox 146"/>
          <p:cNvSpPr txBox="1"/>
          <p:nvPr/>
        </p:nvSpPr>
        <p:spPr>
          <a:xfrm>
            <a:off x="621792" y="4014216"/>
            <a:ext cx="125577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NATS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2087880" y="3941064"/>
            <a:ext cx="1402080" cy="384048"/>
          </a:xfrm>
          <a:prstGeom prst="roundRect">
            <a:avLst>
              <a:gd name="adj" fmla="val 28571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TextBox 148"/>
          <p:cNvSpPr txBox="1"/>
          <p:nvPr/>
        </p:nvSpPr>
        <p:spPr>
          <a:xfrm>
            <a:off x="2161032" y="4014216"/>
            <a:ext cx="125577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gRPC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3627120" y="3941064"/>
            <a:ext cx="1402080" cy="384048"/>
          </a:xfrm>
          <a:prstGeom prst="roundRect">
            <a:avLst>
              <a:gd name="adj" fmla="val 28571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3700272" y="4014216"/>
            <a:ext cx="125577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HTTP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5166360" y="4032504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A79FB8"/>
                </a:solidFill>
                <a:latin typeface="Arial"/>
              </a:rPr>
              <a:t>unary · one-way · stream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6446520" y="1508760"/>
            <a:ext cx="2194560" cy="2331720"/>
          </a:xfrm>
          <a:prstGeom prst="roundRect">
            <a:avLst>
              <a:gd name="adj" fmla="val 5000"/>
            </a:avLst>
          </a:prstGeom>
          <a:solidFill>
            <a:srgbClr val="1D1722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TextBox 153"/>
          <p:cNvSpPr txBox="1"/>
          <p:nvPr/>
        </p:nvSpPr>
        <p:spPr>
          <a:xfrm>
            <a:off x="6537960" y="1572768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C7A365"/>
                </a:solidFill>
                <a:latin typeface="Arial"/>
              </a:rPr>
              <a:t>Why custom codegen?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6473952" y="1874519"/>
            <a:ext cx="10881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>
                <a:solidFill>
                  <a:srgbClr val="A79FB8"/>
                </a:solidFill>
                <a:latin typeface="Arial"/>
              </a:rPr>
              <a:t>Rust today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6583680" y="2130552"/>
            <a:ext cx="868680" cy="329184"/>
          </a:xfrm>
          <a:prstGeom prst="roundRect">
            <a:avLst>
              <a:gd name="adj" fmla="val 33333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TextBox 156"/>
          <p:cNvSpPr txBox="1"/>
          <p:nvPr/>
        </p:nvSpPr>
        <p:spPr>
          <a:xfrm>
            <a:off x="6601968" y="2148840"/>
            <a:ext cx="83210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.proto</a:t>
            </a:r>
          </a:p>
        </p:txBody>
      </p:sp>
      <p:cxnSp>
        <p:nvCxnSpPr>
          <p:cNvPr id="158" name="Connector 157"/>
          <p:cNvCxnSpPr/>
          <p:nvPr/>
        </p:nvCxnSpPr>
        <p:spPr>
          <a:xfrm>
            <a:off x="7018020" y="2459736"/>
            <a:ext cx="0" cy="173736"/>
          </a:xfrm>
          <a:prstGeom prst="line">
            <a:avLst/>
          </a:prstGeom>
          <a:ln w="1270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TextBox 158"/>
          <p:cNvSpPr txBox="1"/>
          <p:nvPr/>
        </p:nvSpPr>
        <p:spPr>
          <a:xfrm>
            <a:off x="7525512" y="1874519"/>
            <a:ext cx="10881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>
                <a:solidFill>
                  <a:srgbClr val="A79FB8"/>
                </a:solidFill>
                <a:latin typeface="Arial"/>
              </a:rPr>
              <a:t>“flexible RPCs”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7635240" y="2130552"/>
            <a:ext cx="868680" cy="329184"/>
          </a:xfrm>
          <a:prstGeom prst="roundRect">
            <a:avLst>
              <a:gd name="adj" fmla="val 33333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1" name="TextBox 160"/>
          <p:cNvSpPr txBox="1"/>
          <p:nvPr/>
        </p:nvSpPr>
        <p:spPr>
          <a:xfrm>
            <a:off x="7653527" y="2148840"/>
            <a:ext cx="83210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.proto</a:t>
            </a:r>
          </a:p>
        </p:txBody>
      </p:sp>
      <p:cxnSp>
        <p:nvCxnSpPr>
          <p:cNvPr id="162" name="Connector 161"/>
          <p:cNvCxnSpPr/>
          <p:nvPr/>
        </p:nvCxnSpPr>
        <p:spPr>
          <a:xfrm>
            <a:off x="8069579" y="2459736"/>
            <a:ext cx="0" cy="173736"/>
          </a:xfrm>
          <a:prstGeom prst="line">
            <a:avLst/>
          </a:prstGeom>
          <a:ln w="1270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Rounded Rectangle 162"/>
          <p:cNvSpPr/>
          <p:nvPr/>
        </p:nvSpPr>
        <p:spPr>
          <a:xfrm>
            <a:off x="6583680" y="2633472"/>
            <a:ext cx="868680" cy="1005840"/>
          </a:xfrm>
          <a:prstGeom prst="roundRect">
            <a:avLst>
              <a:gd name="adj" fmla="val 12631"/>
            </a:avLst>
          </a:prstGeom>
          <a:solidFill>
            <a:srgbClr val="3A2F48"/>
          </a:solidFill>
          <a:ln w="19050">
            <a:solidFill>
              <a:srgbClr val="E07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TextBox 163"/>
          <p:cNvSpPr txBox="1"/>
          <p:nvPr/>
        </p:nvSpPr>
        <p:spPr>
          <a:xfrm>
            <a:off x="6601968" y="2651760"/>
            <a:ext cx="832103" cy="9692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 i="0">
                <a:solidFill>
                  <a:srgbClr val="FFFFFF"/>
                </a:solidFill>
                <a:latin typeface="Arial"/>
              </a:rPr>
              <a:t>service</a:t>
            </a:r>
          </a:p>
          <a:p>
            <a:pPr algn="ctr"/>
            <a:r>
              <a:rPr sz="950" b="0" i="0">
                <a:solidFill>
                  <a:srgbClr val="FFFFFF"/>
                </a:solidFill>
                <a:latin typeface="Arial"/>
              </a:rPr>
              <a:t>+ gRPC or</a:t>
            </a:r>
          </a:p>
          <a:p>
            <a:pPr algn="ctr"/>
            <a:r>
              <a:rPr sz="950" b="0" i="0">
                <a:solidFill>
                  <a:srgbClr val="FFFFFF"/>
                </a:solidFill>
                <a:latin typeface="Arial"/>
              </a:rPr>
              <a:t>Connect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7635240" y="2633472"/>
            <a:ext cx="868680" cy="384048"/>
          </a:xfrm>
          <a:prstGeom prst="roundRect">
            <a:avLst>
              <a:gd name="adj" fmla="val 28571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TextBox 165"/>
          <p:cNvSpPr txBox="1"/>
          <p:nvPr/>
        </p:nvSpPr>
        <p:spPr>
          <a:xfrm>
            <a:off x="7653527" y="2651760"/>
            <a:ext cx="832103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service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7635240" y="3017520"/>
            <a:ext cx="868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 i="0">
                <a:solidFill>
                  <a:srgbClr val="A79FB8"/>
                </a:solidFill>
                <a:latin typeface="Arial"/>
              </a:rPr>
              <a:t>· · ·</a:t>
            </a:r>
          </a:p>
        </p:txBody>
      </p:sp>
      <p:sp>
        <p:nvSpPr>
          <p:cNvPr id="168" name="Rounded Rectangle 167"/>
          <p:cNvSpPr/>
          <p:nvPr/>
        </p:nvSpPr>
        <p:spPr>
          <a:xfrm>
            <a:off x="7635240" y="3255264"/>
            <a:ext cx="868680" cy="384048"/>
          </a:xfrm>
          <a:prstGeom prst="roundRect">
            <a:avLst>
              <a:gd name="adj" fmla="val 28571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TextBox 168"/>
          <p:cNvSpPr txBox="1"/>
          <p:nvPr/>
        </p:nvSpPr>
        <p:spPr>
          <a:xfrm>
            <a:off x="7653527" y="3273552"/>
            <a:ext cx="832103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 i="0">
                <a:solidFill>
                  <a:srgbClr val="1D1722"/>
                </a:solidFill>
                <a:latin typeface="Arial"/>
              </a:rPr>
              <a:t>any transport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502919" y="1463039"/>
            <a:ext cx="4572000" cy="493776"/>
          </a:xfrm>
          <a:prstGeom prst="roundRect">
            <a:avLst>
              <a:gd name="adj" fmla="val 22222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Rounded Rectangle 170"/>
          <p:cNvSpPr/>
          <p:nvPr/>
        </p:nvSpPr>
        <p:spPr>
          <a:xfrm>
            <a:off x="502919" y="2084832"/>
            <a:ext cx="4572000" cy="493776"/>
          </a:xfrm>
          <a:prstGeom prst="roundRect">
            <a:avLst>
              <a:gd name="adj" fmla="val 22222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Rounded Rectangle 171"/>
          <p:cNvSpPr/>
          <p:nvPr/>
        </p:nvSpPr>
        <p:spPr>
          <a:xfrm>
            <a:off x="6400800" y="1463039"/>
            <a:ext cx="2286000" cy="2423160"/>
          </a:xfrm>
          <a:prstGeom prst="roundRect">
            <a:avLst>
              <a:gd name="adj" fmla="val 4800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Rounded Rectangle 172"/>
          <p:cNvSpPr/>
          <p:nvPr/>
        </p:nvSpPr>
        <p:spPr>
          <a:xfrm>
            <a:off x="502919" y="2706624"/>
            <a:ext cx="4572000" cy="493776"/>
          </a:xfrm>
          <a:prstGeom prst="roundRect">
            <a:avLst>
              <a:gd name="adj" fmla="val 22222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Rounded Rectangle 173"/>
          <p:cNvSpPr/>
          <p:nvPr/>
        </p:nvSpPr>
        <p:spPr>
          <a:xfrm>
            <a:off x="502919" y="3328416"/>
            <a:ext cx="4572000" cy="457200"/>
          </a:xfrm>
          <a:prstGeom prst="roundRect">
            <a:avLst>
              <a:gd name="adj" fmla="val 24000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5" name="Rounded Rectangle 174"/>
          <p:cNvSpPr/>
          <p:nvPr/>
        </p:nvSpPr>
        <p:spPr>
          <a:xfrm>
            <a:off x="502919" y="3895344"/>
            <a:ext cx="4572000" cy="475488"/>
          </a:xfrm>
          <a:prstGeom prst="roundRect">
            <a:avLst>
              <a:gd name="adj" fmla="val 23076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Three transports, three protocols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gRPC and HTTP come with one. NATS needed one.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48640" y="1508760"/>
            <a:ext cx="2468880" cy="2468880"/>
          </a:xfrm>
          <a:prstGeom prst="roundRect">
            <a:avLst>
              <a:gd name="adj" fmla="val 444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Rounded Rectangle 133"/>
          <p:cNvSpPr/>
          <p:nvPr/>
        </p:nvSpPr>
        <p:spPr>
          <a:xfrm>
            <a:off x="731520" y="1645920"/>
            <a:ext cx="2103120" cy="457200"/>
          </a:xfrm>
          <a:prstGeom prst="roundRect">
            <a:avLst>
              <a:gd name="adj" fmla="val 2400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TextBox 134"/>
          <p:cNvSpPr txBox="1"/>
          <p:nvPr/>
        </p:nvSpPr>
        <p:spPr>
          <a:xfrm>
            <a:off x="804672" y="1719072"/>
            <a:ext cx="19568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1D1722"/>
                </a:solidFill>
                <a:latin typeface="Arial"/>
              </a:rPr>
              <a:t>NATS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31520" y="217627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 i="0">
                <a:solidFill>
                  <a:srgbClr val="C7A365"/>
                </a:solidFill>
                <a:latin typeface="Arial"/>
              </a:rPr>
              <a:t>production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31520" y="25603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A79FB8"/>
                </a:solidFill>
                <a:latin typeface="Arial"/>
              </a:rPr>
              <a:t>PROTOCOL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731520" y="278892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custom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731520" y="304495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E0D7F2"/>
                </a:solidFill>
                <a:latin typeface="Arial"/>
              </a:rPr>
              <a:t>subjects + headers + CloudEvents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731520" y="333756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A79FB8"/>
                </a:solidFill>
                <a:latin typeface="Arial"/>
              </a:rPr>
              <a:t>PAYLOAD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731520" y="3566160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protobuf Any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3200400" y="1508760"/>
            <a:ext cx="2468880" cy="2468880"/>
          </a:xfrm>
          <a:prstGeom prst="roundRect">
            <a:avLst>
              <a:gd name="adj" fmla="val 444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Rounded Rectangle 142"/>
          <p:cNvSpPr/>
          <p:nvPr/>
        </p:nvSpPr>
        <p:spPr>
          <a:xfrm>
            <a:off x="3383280" y="1645920"/>
            <a:ext cx="2103120" cy="457200"/>
          </a:xfrm>
          <a:prstGeom prst="roundRect">
            <a:avLst>
              <a:gd name="adj" fmla="val 24000"/>
            </a:avLst>
          </a:prstGeom>
          <a:solidFill>
            <a:srgbClr val="4A6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TextBox 143"/>
          <p:cNvSpPr txBox="1"/>
          <p:nvPr/>
        </p:nvSpPr>
        <p:spPr>
          <a:xfrm>
            <a:off x="3456432" y="1719072"/>
            <a:ext cx="19568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gRPC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383280" y="217627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A79FB8"/>
                </a:solidFill>
                <a:latin typeface="Arial"/>
              </a:rPr>
              <a:t>keeps the core honest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383280" y="25603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A79FB8"/>
                </a:solidFill>
                <a:latin typeface="Arial"/>
              </a:rPr>
              <a:t>PROTOCOL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3383280" y="278892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gRPC protocol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3383280" y="333756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A79FB8"/>
                </a:solidFill>
                <a:latin typeface="Arial"/>
              </a:rPr>
              <a:t>PAYLOAD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383280" y="3566160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bare protobuf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5852160" y="1508760"/>
            <a:ext cx="2468880" cy="2468880"/>
          </a:xfrm>
          <a:prstGeom prst="roundRect">
            <a:avLst>
              <a:gd name="adj" fmla="val 444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Rounded Rectangle 150"/>
          <p:cNvSpPr/>
          <p:nvPr/>
        </p:nvSpPr>
        <p:spPr>
          <a:xfrm>
            <a:off x="6035040" y="1645920"/>
            <a:ext cx="2103120" cy="457200"/>
          </a:xfrm>
          <a:prstGeom prst="roundRect">
            <a:avLst>
              <a:gd name="adj" fmla="val 24000"/>
            </a:avLst>
          </a:prstGeom>
          <a:solidFill>
            <a:srgbClr val="4A6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TextBox 151"/>
          <p:cNvSpPr txBox="1"/>
          <p:nvPr/>
        </p:nvSpPr>
        <p:spPr>
          <a:xfrm>
            <a:off x="6108192" y="1719072"/>
            <a:ext cx="19568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HTTP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6035040" y="217627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A79FB8"/>
                </a:solidFill>
                <a:latin typeface="Arial"/>
              </a:rPr>
              <a:t>keeps the core honest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6035040" y="25603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A79FB8"/>
                </a:solidFill>
                <a:latin typeface="Arial"/>
              </a:rPr>
              <a:t>PROTOCOL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6035040" y="278892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Connect protocol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6035040" y="333756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A79FB8"/>
                </a:solidFill>
                <a:latin typeface="Arial"/>
              </a:rPr>
              <a:t>PAYLOAD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6035040" y="3566160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bare protobuf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548640" y="1508760"/>
            <a:ext cx="2468880" cy="2468880"/>
          </a:xfrm>
          <a:prstGeom prst="roundRect">
            <a:avLst>
              <a:gd name="adj" fmla="val 4444"/>
            </a:avLst>
          </a:prstGeom>
          <a:noFill/>
          <a:ln w="1905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Rounded Rectangle 158"/>
          <p:cNvSpPr/>
          <p:nvPr/>
        </p:nvSpPr>
        <p:spPr>
          <a:xfrm>
            <a:off x="548640" y="4160520"/>
            <a:ext cx="7772400" cy="457200"/>
          </a:xfrm>
          <a:prstGeom prst="roundRect">
            <a:avLst>
              <a:gd name="adj" fmla="val 24000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TextBox 159"/>
          <p:cNvSpPr txBox="1"/>
          <p:nvPr/>
        </p:nvSpPr>
        <p:spPr>
          <a:xfrm>
            <a:off x="621792" y="4233672"/>
            <a:ext cx="762609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Same generated code, same service, </a:t>
            </a:r>
            <a:r>
              <a:rPr sz="1400" b="1" i="0">
                <a:solidFill>
                  <a:srgbClr val="C7A365"/>
                </a:solidFill>
                <a:latin typeface="Arial"/>
              </a:rPr>
              <a:t>tested on every transport, on every change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Tower: services wrapping services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Services are functions. Layers are functions on services.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81328"/>
            <a:ext cx="8046720" cy="1024128"/>
          </a:xfrm>
          <a:prstGeom prst="roundRect">
            <a:avLst>
              <a:gd name="adj" fmla="val 10714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91056"/>
            <a:ext cx="7680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90BDF6"/>
                </a:solidFill>
                <a:latin typeface="Courier New"/>
              </a:rPr>
              <a:t>service</a:t>
            </a:r>
            <a:r>
              <a:rPr sz="1250" b="0" i="0">
                <a:solidFill>
                  <a:srgbClr val="E8E4F0"/>
                </a:solidFill>
                <a:latin typeface="Courier New"/>
              </a:rPr>
              <a:t> : Request → Future&lt;Response&gt;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56231"/>
            <a:ext cx="7680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7A365"/>
                </a:solidFill>
                <a:latin typeface="Courier New"/>
              </a:rPr>
              <a:t>layer  </a:t>
            </a:r>
            <a:r>
              <a:rPr sz="1250" b="0" i="0">
                <a:solidFill>
                  <a:srgbClr val="E8E4F0"/>
                </a:solidFill>
                <a:latin typeface="Courier New"/>
              </a:rPr>
              <a:t> : Service → Service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21408"/>
            <a:ext cx="7680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E0D7F2"/>
                </a:solidFill>
                <a:latin typeface="Courier New"/>
              </a:rPr>
              <a:t>stack  </a:t>
            </a:r>
            <a:r>
              <a:rPr sz="1250" b="0" i="0">
                <a:solidFill>
                  <a:srgbClr val="E8E4F0"/>
                </a:solidFill>
                <a:latin typeface="Courier New"/>
              </a:rPr>
              <a:t> = logging ∘ retry ∘ timeout</a:t>
            </a:r>
            <a:r>
              <a:rPr sz="1250" b="0" i="0">
                <a:solidFill>
                  <a:srgbClr val="A79FB8"/>
                </a:solidFill>
                <a:latin typeface="Courier New"/>
              </a:rPr>
              <a:t>     // still Service → Service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63040" y="2788920"/>
            <a:ext cx="2651760" cy="777240"/>
          </a:xfrm>
          <a:prstGeom prst="roundRect">
            <a:avLst>
              <a:gd name="adj" fmla="val 14117"/>
            </a:avLst>
          </a:prstGeom>
          <a:solidFill>
            <a:srgbClr val="2A2233"/>
          </a:solidFill>
          <a:ln w="15875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536192" y="2862072"/>
            <a:ext cx="250545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Finagle</a:t>
            </a:r>
          </a:p>
          <a:p>
            <a:pPr algn="ctr"/>
            <a:r>
              <a:rPr sz="1050" b="0" i="0">
                <a:solidFill>
                  <a:srgbClr val="E0D7F2"/>
                </a:solidFill>
                <a:latin typeface="Arial"/>
              </a:rPr>
              <a:t>Scala · filters wrap services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160520" y="3177540"/>
            <a:ext cx="822960" cy="0"/>
          </a:xfrm>
          <a:prstGeom prst="line">
            <a:avLst/>
          </a:prstGeom>
          <a:ln w="2540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23360" y="281635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50" b="1" i="0">
                <a:solidFill>
                  <a:srgbClr val="C7A365"/>
                </a:solidFill>
                <a:latin typeface="Arial"/>
              </a:rPr>
              <a:t>via Tokio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0" y="2788920"/>
            <a:ext cx="2651760" cy="777240"/>
          </a:xfrm>
          <a:prstGeom prst="roundRect">
            <a:avLst>
              <a:gd name="adj" fmla="val 14117"/>
            </a:avLst>
          </a:prstGeom>
          <a:solidFill>
            <a:srgbClr val="2A2233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102352" y="2862072"/>
            <a:ext cx="250545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Tower</a:t>
            </a:r>
          </a:p>
          <a:p>
            <a:pPr algn="ctr"/>
            <a:r>
              <a:rPr sz="1050" b="0" i="0">
                <a:solidFill>
                  <a:srgbClr val="E0D7F2"/>
                </a:solidFill>
                <a:latin typeface="Arial"/>
              </a:rPr>
              <a:t>Rust · layers wrap services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114800"/>
            <a:ext cx="8046720" cy="502920"/>
          </a:xfrm>
          <a:prstGeom prst="roundRect">
            <a:avLst>
              <a:gd name="adj" fmla="val 21818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13232" y="4279392"/>
            <a:ext cx="7717536" cy="1737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 i="0">
                <a:solidFill>
                  <a:srgbClr val="C7A365"/>
                </a:solidFill>
                <a:latin typeface="Arial"/>
              </a:rPr>
              <a:t>Every layer sees only a request and a response, </a:t>
            </a:r>
            <a:r>
              <a:rPr sz="1250" b="0" i="0">
                <a:solidFill>
                  <a:srgbClr val="FFFFFF"/>
                </a:solidFill>
                <a:latin typeface="Arial"/>
              </a:rPr>
              <a:t>so none of them can depend on the transport.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Where the transport 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At the edge of the stack, behind one generic message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17320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90BDF6"/>
                </a:solidFill>
                <a:latin typeface="Arial"/>
              </a:rPr>
              <a:t>CLIENT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417320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C7A365"/>
                </a:solidFill>
                <a:latin typeface="Arial"/>
              </a:rPr>
              <a:t>SERVER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91640"/>
            <a:ext cx="2194560" cy="457200"/>
          </a:xfrm>
          <a:prstGeom prst="roundRect">
            <a:avLst>
              <a:gd name="adj" fmla="val 24000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21792" y="1764792"/>
            <a:ext cx="204825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client code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212848"/>
            <a:ext cx="1828800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2700">
            <a:solidFill>
              <a:srgbClr val="E0D7F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640080" y="2272284"/>
            <a:ext cx="2011679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2700">
            <a:solidFill>
              <a:srgbClr val="E0D7F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548640" y="2331720"/>
            <a:ext cx="2194560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9050">
            <a:solidFill>
              <a:srgbClr val="E0D7F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21792" y="2404872"/>
            <a:ext cx="2048255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stack of layers</a:t>
            </a:r>
          </a:p>
          <a:p>
            <a:pPr algn="ctr"/>
            <a:r>
              <a:rPr sz="900" b="0" i="0">
                <a:solidFill>
                  <a:srgbClr val="E0D7F2"/>
                </a:solidFill>
                <a:latin typeface="Arial"/>
              </a:rPr>
              <a:t>whatever the author adds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081528"/>
            <a:ext cx="2194560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5875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3154680"/>
            <a:ext cx="2048255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rial"/>
              </a:rPr>
              <a:t>innermost Tower service</a:t>
            </a:r>
          </a:p>
          <a:p>
            <a:pPr algn="ctr"/>
            <a:r>
              <a:rPr sz="900" b="0" i="0">
                <a:solidFill>
                  <a:srgbClr val="E0D7F2"/>
                </a:solidFill>
                <a:latin typeface="Arial"/>
              </a:rPr>
              <a:t>typed request → Message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45919" y="2148840"/>
            <a:ext cx="0" cy="18288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645919" y="2898648"/>
            <a:ext cx="0" cy="18288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474720" y="1691640"/>
            <a:ext cx="2194560" cy="1956816"/>
          </a:xfrm>
          <a:prstGeom prst="roundRect">
            <a:avLst>
              <a:gd name="adj" fmla="val 5607"/>
            </a:avLst>
          </a:prstGeom>
          <a:solidFill>
            <a:srgbClr val="1D1722"/>
          </a:solidFill>
          <a:ln w="19050">
            <a:solidFill>
              <a:srgbClr val="90BDF6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474720" y="1764792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50" b="1" i="0">
                <a:solidFill>
                  <a:srgbClr val="A79FB8"/>
                </a:solidFill>
                <a:latin typeface="Arial"/>
              </a:rPr>
              <a:t>transport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40480" y="2103120"/>
            <a:ext cx="1463039" cy="384048"/>
          </a:xfrm>
          <a:prstGeom prst="roundRect">
            <a:avLst>
              <a:gd name="adj" fmla="val 28571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913632" y="2176272"/>
            <a:ext cx="131673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NATS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40480" y="2578608"/>
            <a:ext cx="1463039" cy="384048"/>
          </a:xfrm>
          <a:prstGeom prst="roundRect">
            <a:avLst>
              <a:gd name="adj" fmla="val 28571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913632" y="2651760"/>
            <a:ext cx="131673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gRPC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3054096"/>
            <a:ext cx="1463039" cy="384048"/>
          </a:xfrm>
          <a:prstGeom prst="roundRect">
            <a:avLst>
              <a:gd name="adj" fmla="val 28571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3913632" y="3127248"/>
            <a:ext cx="131673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HTTP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1691640"/>
            <a:ext cx="219456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 w="15875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473952" y="1764792"/>
            <a:ext cx="204825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router</a:t>
            </a:r>
          </a:p>
          <a:p>
            <a:pPr algn="ctr"/>
            <a:r>
              <a:rPr sz="900" b="0" i="0">
                <a:solidFill>
                  <a:srgbClr val="E0D7F2"/>
                </a:solidFill>
                <a:latin typeface="Arial"/>
              </a:rPr>
              <a:t>Message → typed request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0" y="2212848"/>
            <a:ext cx="1828800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2700">
            <a:solidFill>
              <a:srgbClr val="E0D7F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6492240" y="2272284"/>
            <a:ext cx="2011679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2700">
            <a:solidFill>
              <a:srgbClr val="E0D7F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400800" y="2331720"/>
            <a:ext cx="2194560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9050">
            <a:solidFill>
              <a:srgbClr val="E0D7F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473952" y="2404872"/>
            <a:ext cx="2048255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stack of layers</a:t>
            </a:r>
          </a:p>
          <a:p>
            <a:pPr algn="ctr"/>
            <a:r>
              <a:rPr sz="900" b="0" i="0">
                <a:solidFill>
                  <a:srgbClr val="E0D7F2"/>
                </a:solidFill>
                <a:latin typeface="Arial"/>
              </a:rPr>
              <a:t>whatever the author adds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0" y="3081528"/>
            <a:ext cx="2194560" cy="566928"/>
          </a:xfrm>
          <a:prstGeom prst="roundRect">
            <a:avLst>
              <a:gd name="adj" fmla="val 19354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6473952" y="3154680"/>
            <a:ext cx="2048255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1D1722"/>
                </a:solidFill>
                <a:latin typeface="Arial"/>
              </a:rPr>
              <a:t>handler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498079" y="2148840"/>
            <a:ext cx="0" cy="18288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7498079" y="2898648"/>
            <a:ext cx="0" cy="18288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3794760" y="2057400"/>
            <a:ext cx="1554480" cy="475488"/>
          </a:xfrm>
          <a:prstGeom prst="roundRect">
            <a:avLst>
              <a:gd name="adj" fmla="val 23076"/>
            </a:avLst>
          </a:prstGeom>
          <a:noFill/>
          <a:ln w="3175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493776" y="2276856"/>
            <a:ext cx="2304288" cy="676656"/>
          </a:xfrm>
          <a:prstGeom prst="roundRect">
            <a:avLst>
              <a:gd name="adj" fmla="val 16216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6345936" y="2276856"/>
            <a:ext cx="2304288" cy="676656"/>
          </a:xfrm>
          <a:prstGeom prst="roundRect">
            <a:avLst>
              <a:gd name="adj" fmla="val 16216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493776" y="3026664"/>
            <a:ext cx="2304288" cy="676656"/>
          </a:xfrm>
          <a:prstGeom prst="roundRect">
            <a:avLst>
              <a:gd name="adj" fmla="val 16216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8" name="Connector 37"/>
          <p:cNvCxnSpPr/>
          <p:nvPr/>
        </p:nvCxnSpPr>
        <p:spPr>
          <a:xfrm>
            <a:off x="2743200" y="3364992"/>
            <a:ext cx="731520" cy="0"/>
          </a:xfrm>
          <a:prstGeom prst="line">
            <a:avLst/>
          </a:prstGeom>
          <a:ln w="2540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2788920" y="3090672"/>
            <a:ext cx="640080" cy="219456"/>
          </a:xfrm>
          <a:prstGeom prst="roundRect">
            <a:avLst>
              <a:gd name="adj" fmla="val 50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2788920" y="3090672"/>
            <a:ext cx="64008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 i="0">
                <a:solidFill>
                  <a:srgbClr val="1D1722"/>
                </a:solidFill>
                <a:latin typeface="Arial"/>
              </a:rPr>
              <a:t>Message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36792" y="1627632"/>
            <a:ext cx="2322576" cy="2084831"/>
          </a:xfrm>
          <a:prstGeom prst="roundRect">
            <a:avLst>
              <a:gd name="adj" fmla="val 5263"/>
            </a:avLst>
          </a:prstGeom>
          <a:noFill/>
          <a:ln w="31750">
            <a:solidFill>
              <a:srgbClr val="C7A36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126480" y="3730752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C7A365"/>
                </a:solidFill>
                <a:latin typeface="Arial"/>
              </a:rPr>
              <a:t>one Tower service: Message → Message</a:t>
            </a:r>
          </a:p>
        </p:txBody>
      </p:sp>
      <p:cxnSp>
        <p:nvCxnSpPr>
          <p:cNvPr id="43" name="Connector 42"/>
          <p:cNvCxnSpPr/>
          <p:nvPr/>
        </p:nvCxnSpPr>
        <p:spPr>
          <a:xfrm flipH="1">
            <a:off x="5669279" y="3291840"/>
            <a:ext cx="667513" cy="0"/>
          </a:xfrm>
          <a:prstGeom prst="line">
            <a:avLst/>
          </a:prstGeom>
          <a:ln w="19050">
            <a:solidFill>
              <a:srgbClr val="C7A365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687567" y="3328416"/>
            <a:ext cx="69494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50" b="0" i="0">
                <a:solidFill>
                  <a:srgbClr val="C7A365"/>
                </a:solidFill>
                <a:latin typeface="Arial"/>
              </a:rPr>
              <a:t>handed to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5669279" y="1920240"/>
            <a:ext cx="667513" cy="0"/>
          </a:xfrm>
          <a:prstGeom prst="line">
            <a:avLst/>
          </a:prstGeom>
          <a:ln w="2540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5705855" y="1645920"/>
            <a:ext cx="640080" cy="219456"/>
          </a:xfrm>
          <a:prstGeom prst="roundRect">
            <a:avLst>
              <a:gd name="adj" fmla="val 50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5705855" y="1645920"/>
            <a:ext cx="64008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 i="0">
                <a:solidFill>
                  <a:srgbClr val="1D1722"/>
                </a:solidFill>
                <a:latin typeface="Arial"/>
              </a:rPr>
              <a:t>Message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93776" y="2276856"/>
            <a:ext cx="2304288" cy="676656"/>
          </a:xfrm>
          <a:prstGeom prst="roundRect">
            <a:avLst>
              <a:gd name="adj" fmla="val 16216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ounded Rectangle 48"/>
          <p:cNvSpPr/>
          <p:nvPr/>
        </p:nvSpPr>
        <p:spPr>
          <a:xfrm>
            <a:off x="6345936" y="2276856"/>
            <a:ext cx="2304288" cy="676656"/>
          </a:xfrm>
          <a:prstGeom prst="roundRect">
            <a:avLst>
              <a:gd name="adj" fmla="val 16216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548640" y="4114800"/>
            <a:ext cx="8046720" cy="502920"/>
          </a:xfrm>
          <a:prstGeom prst="roundRect">
            <a:avLst>
              <a:gd name="adj" fmla="val 21818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713232" y="4279392"/>
            <a:ext cx="7717536" cy="1737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C7A365"/>
                </a:solidFill>
                <a:latin typeface="Arial"/>
              </a:rPr>
              <a:t>Layers see a request, a response and a status. </a:t>
            </a:r>
            <a:r>
              <a:rPr sz="1200" b="0" i="0">
                <a:solidFill>
                  <a:srgbClr val="FFFFFF"/>
                </a:solidFill>
                <a:latin typeface="Arial"/>
              </a:rPr>
              <a:t>Never NATS, gRPC or HTTP.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794760" y="2532888"/>
            <a:ext cx="1554480" cy="475488"/>
          </a:xfrm>
          <a:prstGeom prst="roundRect">
            <a:avLst>
              <a:gd name="adj" fmla="val 23076"/>
            </a:avLst>
          </a:prstGeom>
          <a:noFill/>
          <a:ln w="3175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5" grpId="1" animBg="1"/>
      <p:bldP spid="36" grpId="1" animBg="1"/>
      <p:bldP spid="39" grpId="0" animBg="1"/>
      <p:bldP spid="40" grpId="0" animBg="1"/>
      <p:bldP spid="37" grpId="1" animBg="1"/>
      <p:bldP spid="41" grpId="0" animBg="1"/>
      <p:bldP spid="42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34" grpId="1" animBg="1"/>
      <p:bldP spid="48" grpId="1" animBg="1"/>
      <p:bldP spid="4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unded Rectangle 118"/>
          <p:cNvSpPr/>
          <p:nvPr/>
        </p:nvSpPr>
        <p:spPr>
          <a:xfrm>
            <a:off x="548640" y="1554480"/>
            <a:ext cx="5120640" cy="1920240"/>
          </a:xfrm>
          <a:prstGeom prst="roundRect">
            <a:avLst>
              <a:gd name="adj" fmla="val 11904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0" name="TextBox 119"/>
          <p:cNvSpPr txBox="1"/>
          <p:nvPr/>
        </p:nvSpPr>
        <p:spPr>
          <a:xfrm>
            <a:off x="868680" y="1874519"/>
            <a:ext cx="4480559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C7A365"/>
                </a:solidFill>
                <a:latin typeface="Arial"/>
              </a:rPr>
              <a:t>PART TWO</a:t>
            </a:r>
          </a:p>
          <a:p>
            <a:pPr algn="l"/>
            <a:r>
              <a:rPr sz="3600" b="1" i="0">
                <a:solidFill>
                  <a:srgbClr val="FFFFFF"/>
                </a:solidFill>
                <a:latin typeface="Arial"/>
              </a:rPr>
              <a:t>On NATS</a:t>
            </a:r>
          </a:p>
          <a:p>
            <a:pPr algn="l"/>
            <a:r>
              <a:rPr sz="1500" b="0" i="0">
                <a:solidFill>
                  <a:srgbClr val="E0D7F2"/>
                </a:solidFill>
                <a:latin typeface="Arial"/>
              </a:rPr>
              <a:t>CloudEvents envelope · subjects · queue groups · auth · discovery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Why NATS gets an envelope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The CloudEvents envelope carries exactly what NATS lacks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48640" y="1508760"/>
            <a:ext cx="2468880" cy="384048"/>
          </a:xfrm>
          <a:prstGeom prst="roundRect">
            <a:avLst>
              <a:gd name="adj" fmla="val 28571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621792" y="1581912"/>
            <a:ext cx="232257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HTTP provides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3200400" y="1508760"/>
            <a:ext cx="2286000" cy="384048"/>
          </a:xfrm>
          <a:prstGeom prst="roundRect">
            <a:avLst>
              <a:gd name="adj" fmla="val 28571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3273552" y="1581912"/>
            <a:ext cx="21396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NATS provides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5669280" y="1508760"/>
            <a:ext cx="2926080" cy="384048"/>
          </a:xfrm>
          <a:prstGeom prst="roundRect">
            <a:avLst>
              <a:gd name="adj" fmla="val 28571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8" name="TextBox 137"/>
          <p:cNvSpPr txBox="1"/>
          <p:nvPr/>
        </p:nvSpPr>
        <p:spPr>
          <a:xfrm>
            <a:off x="5742432" y="1581912"/>
            <a:ext cx="277977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CloudEvents adds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548640" y="1965960"/>
            <a:ext cx="246888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TextBox 139"/>
          <p:cNvSpPr txBox="1"/>
          <p:nvPr/>
        </p:nvSpPr>
        <p:spPr>
          <a:xfrm>
            <a:off x="621792" y="2039112"/>
            <a:ext cx="232257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 request path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3200400" y="1965960"/>
            <a:ext cx="228600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TextBox 141"/>
          <p:cNvSpPr txBox="1"/>
          <p:nvPr/>
        </p:nvSpPr>
        <p:spPr>
          <a:xfrm>
            <a:off x="3273552" y="2039112"/>
            <a:ext cx="213969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A79FB8"/>
                </a:solidFill>
                <a:latin typeface="Arial"/>
              </a:rPr>
              <a:t>a subject</a:t>
            </a:r>
          </a:p>
        </p:txBody>
      </p:sp>
      <p:cxnSp>
        <p:nvCxnSpPr>
          <p:cNvPr id="143" name="Connector 142"/>
          <p:cNvCxnSpPr/>
          <p:nvPr/>
        </p:nvCxnSpPr>
        <p:spPr>
          <a:xfrm>
            <a:off x="3044952" y="2185415"/>
            <a:ext cx="128016" cy="0"/>
          </a:xfrm>
          <a:prstGeom prst="line">
            <a:avLst/>
          </a:prstGeom>
          <a:ln w="1270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5513832" y="2185415"/>
            <a:ext cx="128016" cy="0"/>
          </a:xfrm>
          <a:prstGeom prst="line">
            <a:avLst/>
          </a:prstGeom>
          <a:ln w="15875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Rounded Rectangle 144"/>
          <p:cNvSpPr/>
          <p:nvPr/>
        </p:nvSpPr>
        <p:spPr>
          <a:xfrm>
            <a:off x="5669280" y="1965960"/>
            <a:ext cx="2926080" cy="438912"/>
          </a:xfrm>
          <a:prstGeom prst="roundRect">
            <a:avLst>
              <a:gd name="adj" fmla="val 25000"/>
            </a:avLst>
          </a:prstGeom>
          <a:solidFill>
            <a:srgbClr val="1D1722"/>
          </a:solidFill>
          <a:ln w="952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TextBox 145"/>
          <p:cNvSpPr txBox="1"/>
          <p:nvPr/>
        </p:nvSpPr>
        <p:spPr>
          <a:xfrm>
            <a:off x="5742432" y="2039112"/>
            <a:ext cx="277977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RPC method + message type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548640" y="2478024"/>
            <a:ext cx="246888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TextBox 147"/>
          <p:cNvSpPr txBox="1"/>
          <p:nvPr/>
        </p:nvSpPr>
        <p:spPr>
          <a:xfrm>
            <a:off x="621792" y="2551176"/>
            <a:ext cx="232257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 status channel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3200400" y="2478024"/>
            <a:ext cx="228600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TextBox 149"/>
          <p:cNvSpPr txBox="1"/>
          <p:nvPr/>
        </p:nvSpPr>
        <p:spPr>
          <a:xfrm>
            <a:off x="3273552" y="2551176"/>
            <a:ext cx="213969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A79FB8"/>
                </a:solidFill>
                <a:latin typeface="Arial"/>
              </a:rPr>
              <a:t>no typed error model</a:t>
            </a:r>
          </a:p>
        </p:txBody>
      </p:sp>
      <p:cxnSp>
        <p:nvCxnSpPr>
          <p:cNvPr id="151" name="Connector 150"/>
          <p:cNvCxnSpPr/>
          <p:nvPr/>
        </p:nvCxnSpPr>
        <p:spPr>
          <a:xfrm>
            <a:off x="3044952" y="2697480"/>
            <a:ext cx="128016" cy="0"/>
          </a:xfrm>
          <a:prstGeom prst="line">
            <a:avLst/>
          </a:prstGeom>
          <a:ln w="1270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5513832" y="2697480"/>
            <a:ext cx="128016" cy="0"/>
          </a:xfrm>
          <a:prstGeom prst="line">
            <a:avLst/>
          </a:prstGeom>
          <a:ln w="15875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Rounded Rectangle 152"/>
          <p:cNvSpPr/>
          <p:nvPr/>
        </p:nvSpPr>
        <p:spPr>
          <a:xfrm>
            <a:off x="5669280" y="2478024"/>
            <a:ext cx="2926080" cy="438912"/>
          </a:xfrm>
          <a:prstGeom prst="roundRect">
            <a:avLst>
              <a:gd name="adj" fmla="val 25000"/>
            </a:avLst>
          </a:prstGeom>
          <a:solidFill>
            <a:srgbClr val="1D1722"/>
          </a:solidFill>
          <a:ln w="952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TextBox 153"/>
          <p:cNvSpPr txBox="1"/>
          <p:nvPr/>
        </p:nvSpPr>
        <p:spPr>
          <a:xfrm>
            <a:off x="5742432" y="2551176"/>
            <a:ext cx="277977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google.rpc.Status event in the payload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548640" y="2990088"/>
            <a:ext cx="246888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TextBox 155"/>
          <p:cNvSpPr txBox="1"/>
          <p:nvPr/>
        </p:nvSpPr>
        <p:spPr>
          <a:xfrm>
            <a:off x="621792" y="3063240"/>
            <a:ext cx="232257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 header scheme</a:t>
            </a:r>
          </a:p>
        </p:txBody>
      </p:sp>
      <p:sp>
        <p:nvSpPr>
          <p:cNvPr id="157" name="Rounded Rectangle 156"/>
          <p:cNvSpPr/>
          <p:nvPr/>
        </p:nvSpPr>
        <p:spPr>
          <a:xfrm>
            <a:off x="3200400" y="2990088"/>
            <a:ext cx="228600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TextBox 157"/>
          <p:cNvSpPr txBox="1"/>
          <p:nvPr/>
        </p:nvSpPr>
        <p:spPr>
          <a:xfrm>
            <a:off x="3273552" y="3063240"/>
            <a:ext cx="213969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A79FB8"/>
                </a:solidFill>
                <a:latin typeface="Arial"/>
              </a:rPr>
              <a:t>headers, no trace convention</a:t>
            </a:r>
          </a:p>
        </p:txBody>
      </p:sp>
      <p:cxnSp>
        <p:nvCxnSpPr>
          <p:cNvPr id="159" name="Connector 158"/>
          <p:cNvCxnSpPr/>
          <p:nvPr/>
        </p:nvCxnSpPr>
        <p:spPr>
          <a:xfrm>
            <a:off x="3044952" y="3209544"/>
            <a:ext cx="128016" cy="0"/>
          </a:xfrm>
          <a:prstGeom prst="line">
            <a:avLst/>
          </a:prstGeom>
          <a:ln w="1270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5513832" y="3209544"/>
            <a:ext cx="128016" cy="0"/>
          </a:xfrm>
          <a:prstGeom prst="line">
            <a:avLst/>
          </a:prstGeom>
          <a:ln w="15875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Rounded Rectangle 160"/>
          <p:cNvSpPr/>
          <p:nvPr/>
        </p:nvSpPr>
        <p:spPr>
          <a:xfrm>
            <a:off x="5669280" y="2990088"/>
            <a:ext cx="2926080" cy="438912"/>
          </a:xfrm>
          <a:prstGeom prst="roundRect">
            <a:avLst>
              <a:gd name="adj" fmla="val 25000"/>
            </a:avLst>
          </a:prstGeom>
          <a:solidFill>
            <a:srgbClr val="1D1722"/>
          </a:solidFill>
          <a:ln w="952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5742432" y="3063240"/>
            <a:ext cx="277977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traceparent / tracestate extensions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548640" y="3502152"/>
            <a:ext cx="246888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TextBox 163"/>
          <p:cNvSpPr txBox="1"/>
          <p:nvPr/>
        </p:nvSpPr>
        <p:spPr>
          <a:xfrm>
            <a:off x="621792" y="3575304"/>
            <a:ext cx="232257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Content-Type header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3200400" y="3502152"/>
            <a:ext cx="228600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TextBox 165"/>
          <p:cNvSpPr txBox="1"/>
          <p:nvPr/>
        </p:nvSpPr>
        <p:spPr>
          <a:xfrm>
            <a:off x="3273552" y="3575304"/>
            <a:ext cx="213969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A79FB8"/>
                </a:solidFill>
                <a:latin typeface="Arial"/>
              </a:rPr>
              <a:t>opaque bytes</a:t>
            </a:r>
          </a:p>
        </p:txBody>
      </p:sp>
      <p:cxnSp>
        <p:nvCxnSpPr>
          <p:cNvPr id="167" name="Connector 166"/>
          <p:cNvCxnSpPr/>
          <p:nvPr/>
        </p:nvCxnSpPr>
        <p:spPr>
          <a:xfrm>
            <a:off x="3044952" y="3721608"/>
            <a:ext cx="128016" cy="0"/>
          </a:xfrm>
          <a:prstGeom prst="line">
            <a:avLst/>
          </a:prstGeom>
          <a:ln w="1270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>
            <a:off x="5513832" y="3721608"/>
            <a:ext cx="128016" cy="0"/>
          </a:xfrm>
          <a:prstGeom prst="line">
            <a:avLst/>
          </a:prstGeom>
          <a:ln w="15875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" name="Rounded Rectangle 168"/>
          <p:cNvSpPr/>
          <p:nvPr/>
        </p:nvSpPr>
        <p:spPr>
          <a:xfrm>
            <a:off x="5669280" y="3502152"/>
            <a:ext cx="2926080" cy="438912"/>
          </a:xfrm>
          <a:prstGeom prst="roundRect">
            <a:avLst>
              <a:gd name="adj" fmla="val 25000"/>
            </a:avLst>
          </a:prstGeom>
          <a:solidFill>
            <a:srgbClr val="1D1722"/>
          </a:solidFill>
          <a:ln w="952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0" name="TextBox 169"/>
          <p:cNvSpPr txBox="1"/>
          <p:nvPr/>
        </p:nvSpPr>
        <p:spPr>
          <a:xfrm>
            <a:off x="5742432" y="3575304"/>
            <a:ext cx="2779776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binary or JSON envelope, data field</a:t>
            </a:r>
          </a:p>
        </p:txBody>
      </p:sp>
      <p:sp>
        <p:nvSpPr>
          <p:cNvPr id="171" name="Rounded Rectangle 170"/>
          <p:cNvSpPr/>
          <p:nvPr/>
        </p:nvSpPr>
        <p:spPr>
          <a:xfrm>
            <a:off x="548640" y="4114800"/>
            <a:ext cx="8046720" cy="786384"/>
          </a:xfrm>
          <a:prstGeom prst="roundRect">
            <a:avLst>
              <a:gd name="adj" fmla="val 13953"/>
            </a:avLst>
          </a:prstGeom>
          <a:solidFill>
            <a:srgbClr val="2A2233"/>
          </a:solidFill>
          <a:ln w="12700">
            <a:solidFill>
              <a:srgbClr val="A79F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TextBox 171"/>
          <p:cNvSpPr txBox="1"/>
          <p:nvPr/>
        </p:nvSpPr>
        <p:spPr>
          <a:xfrm>
            <a:off x="685800" y="4206240"/>
            <a:ext cx="18288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rial"/>
              </a:rPr>
              <a:t>NATS message</a:t>
            </a:r>
          </a:p>
          <a:p>
            <a:pPr algn="l"/>
            <a:r>
              <a:rPr sz="950" b="0" i="0">
                <a:solidFill>
                  <a:srgbClr val="A79FB8"/>
                </a:solidFill>
                <a:latin typeface="Courier New"/>
              </a:rPr>
              <a:t>Content-Type header</a:t>
            </a:r>
          </a:p>
        </p:txBody>
      </p:sp>
      <p:sp>
        <p:nvSpPr>
          <p:cNvPr id="173" name="Rounded Rectangle 172"/>
          <p:cNvSpPr/>
          <p:nvPr/>
        </p:nvSpPr>
        <p:spPr>
          <a:xfrm>
            <a:off x="2560320" y="4187952"/>
            <a:ext cx="5943600" cy="640080"/>
          </a:xfrm>
          <a:prstGeom prst="roundRect">
            <a:avLst>
              <a:gd name="adj" fmla="val 17142"/>
            </a:avLst>
          </a:prstGeom>
          <a:solidFill>
            <a:srgbClr val="1D1722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TextBox 173"/>
          <p:cNvSpPr txBox="1"/>
          <p:nvPr/>
        </p:nvSpPr>
        <p:spPr>
          <a:xfrm>
            <a:off x="2697480" y="4206240"/>
            <a:ext cx="310896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C7A365"/>
                </a:solidFill>
                <a:latin typeface="Arial"/>
              </a:rPr>
              <a:t>CloudEvents envelope</a:t>
            </a:r>
          </a:p>
          <a:p>
            <a:pPr algn="l"/>
            <a:r>
              <a:rPr sz="950" b="0" i="0">
                <a:solidFill>
                  <a:srgbClr val="A79FB8"/>
                </a:solidFill>
                <a:latin typeface="Courier New"/>
              </a:rPr>
              <a:t>source · type · traceparent · tracestate</a:t>
            </a:r>
          </a:p>
        </p:txBody>
      </p:sp>
      <p:sp>
        <p:nvSpPr>
          <p:cNvPr id="175" name="Rounded Rectangle 174"/>
          <p:cNvSpPr/>
          <p:nvPr/>
        </p:nvSpPr>
        <p:spPr>
          <a:xfrm>
            <a:off x="5897880" y="4279392"/>
            <a:ext cx="2514600" cy="457200"/>
          </a:xfrm>
          <a:prstGeom prst="roundRect">
            <a:avLst>
              <a:gd name="adj" fmla="val 24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6" name="TextBox 175"/>
          <p:cNvSpPr txBox="1"/>
          <p:nvPr/>
        </p:nvSpPr>
        <p:spPr>
          <a:xfrm>
            <a:off x="5971032" y="4352544"/>
            <a:ext cx="236829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1D1722"/>
                </a:solidFill>
                <a:latin typeface="Courier New"/>
              </a:rPr>
              <a:t>data: </a:t>
            </a:r>
            <a:r>
              <a:rPr sz="1200" b="1" i="0">
                <a:solidFill>
                  <a:srgbClr val="1D1722"/>
                </a:solidFill>
                <a:latin typeface="Arial"/>
              </a:rPr>
              <a:t>your RPC message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53" grpId="0" animBg="1"/>
      <p:bldP spid="154" grpId="0" animBg="1"/>
      <p:bldP spid="161" grpId="0" animBg="1"/>
      <p:bldP spid="162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The example: a load-shaping service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Hypothetical, in a datacenter. Three methods, all three call shapes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48640" y="13716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7A365"/>
                </a:solidFill>
                <a:latin typeface="Courier New"/>
              </a:rPr>
              <a:t>service </a:t>
            </a:r>
            <a:r>
              <a:rPr sz="1200" b="0" i="0">
                <a:solidFill>
                  <a:srgbClr val="90BDF6"/>
                </a:solidFill>
                <a:latin typeface="Courier New"/>
              </a:rPr>
              <a:t>LoadShaping</a:t>
            </a:r>
            <a:r>
              <a:rPr sz="1200" b="0" i="0">
                <a:solidFill>
                  <a:srgbClr val="FFFFFF"/>
                </a:solidFill>
                <a:latin typeface="Courier New"/>
              </a:rPr>
              <a:t> {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731520" y="1828800"/>
            <a:ext cx="5440680" cy="566928"/>
          </a:xfrm>
          <a:prstGeom prst="roundRect">
            <a:avLst>
              <a:gd name="adj" fmla="val 19354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TextBox 134"/>
          <p:cNvSpPr txBox="1"/>
          <p:nvPr/>
        </p:nvSpPr>
        <p:spPr>
          <a:xfrm>
            <a:off x="868680" y="1892807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C7A365"/>
                </a:solidFill>
                <a:latin typeface="Courier New"/>
              </a:rPr>
              <a:t>rpc </a:t>
            </a:r>
            <a:r>
              <a:rPr sz="1050" b="1" i="0">
                <a:solidFill>
                  <a:srgbClr val="90BDF6"/>
                </a:solidFill>
                <a:latin typeface="Courier New"/>
              </a:rPr>
              <a:t>GetTarget</a:t>
            </a:r>
            <a:r>
              <a:rPr sz="1050" b="0" i="0">
                <a:solidFill>
                  <a:srgbClr val="FFFFFF"/>
                </a:solidFill>
                <a:latin typeface="Courier New"/>
              </a:rPr>
              <a:t>(GetTargetRequest)</a:t>
            </a:r>
          </a:p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A79FB8"/>
                </a:solidFill>
                <a:latin typeface="Courier New"/>
              </a:rPr>
              <a:t>    returns (</a:t>
            </a:r>
            <a:r>
              <a:rPr sz="1050" b="0" i="0">
                <a:solidFill>
                  <a:srgbClr val="FFFFFF"/>
                </a:solidFill>
                <a:latin typeface="Courier New"/>
              </a:rPr>
              <a:t>Target</a:t>
            </a:r>
            <a:r>
              <a:rPr sz="1050" b="0" i="0">
                <a:solidFill>
                  <a:srgbClr val="A79FB8"/>
                </a:solidFill>
                <a:latin typeface="Courier New"/>
              </a:rPr>
              <a:t>)</a:t>
            </a:r>
          </a:p>
        </p:txBody>
      </p:sp>
      <p:cxnSp>
        <p:nvCxnSpPr>
          <p:cNvPr id="136" name="Connector 135"/>
          <p:cNvCxnSpPr/>
          <p:nvPr/>
        </p:nvCxnSpPr>
        <p:spPr>
          <a:xfrm>
            <a:off x="6217920" y="2112264"/>
            <a:ext cx="182880" cy="0"/>
          </a:xfrm>
          <a:prstGeom prst="line">
            <a:avLst/>
          </a:prstGeom>
          <a:ln w="19050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Rounded Rectangle 136"/>
          <p:cNvSpPr/>
          <p:nvPr/>
        </p:nvSpPr>
        <p:spPr>
          <a:xfrm>
            <a:off x="6446520" y="1828800"/>
            <a:ext cx="2148840" cy="566928"/>
          </a:xfrm>
          <a:prstGeom prst="roundRect">
            <a:avLst>
              <a:gd name="adj" fmla="val 19354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8" name="TextBox 137"/>
          <p:cNvSpPr txBox="1"/>
          <p:nvPr/>
        </p:nvSpPr>
        <p:spPr>
          <a:xfrm>
            <a:off x="6519672" y="1901952"/>
            <a:ext cx="200253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unary</a:t>
            </a:r>
          </a:p>
          <a:p>
            <a:pPr algn="ctr"/>
            <a:r>
              <a:rPr sz="1000" b="0" i="0">
                <a:solidFill>
                  <a:srgbClr val="1D1722"/>
                </a:solidFill>
                <a:latin typeface="Arial"/>
              </a:rPr>
              <a:t>one request, one reply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731520" y="2651760"/>
            <a:ext cx="5440680" cy="566928"/>
          </a:xfrm>
          <a:prstGeom prst="roundRect">
            <a:avLst>
              <a:gd name="adj" fmla="val 19354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TextBox 139"/>
          <p:cNvSpPr txBox="1"/>
          <p:nvPr/>
        </p:nvSpPr>
        <p:spPr>
          <a:xfrm>
            <a:off x="868680" y="2715768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C7A365"/>
                </a:solidFill>
                <a:latin typeface="Courier New"/>
              </a:rPr>
              <a:t>rpc </a:t>
            </a:r>
            <a:r>
              <a:rPr sz="1050" b="1" i="0">
                <a:solidFill>
                  <a:srgbClr val="90BDF6"/>
                </a:solidFill>
                <a:latin typeface="Courier New"/>
              </a:rPr>
              <a:t>SetTarget</a:t>
            </a:r>
            <a:r>
              <a:rPr sz="1050" b="0" i="0">
                <a:solidFill>
                  <a:srgbClr val="FFFFFF"/>
                </a:solidFill>
                <a:latin typeface="Courier New"/>
              </a:rPr>
              <a:t>(SetTargetRequest)</a:t>
            </a:r>
          </a:p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A79FB8"/>
                </a:solidFill>
                <a:latin typeface="Courier New"/>
              </a:rPr>
              <a:t>    returns (</a:t>
            </a:r>
            <a:r>
              <a:rPr sz="1050" b="0" i="0">
                <a:solidFill>
                  <a:srgbClr val="FFFFFF"/>
                </a:solidFill>
                <a:latin typeface="Courier New"/>
              </a:rPr>
              <a:t>google.protobuf.Empty</a:t>
            </a:r>
            <a:r>
              <a:rPr sz="1050" b="0" i="0">
                <a:solidFill>
                  <a:srgbClr val="A79FB8"/>
                </a:solidFill>
                <a:latin typeface="Courier New"/>
              </a:rPr>
              <a:t>)</a:t>
            </a:r>
          </a:p>
        </p:txBody>
      </p:sp>
      <p:cxnSp>
        <p:nvCxnSpPr>
          <p:cNvPr id="141" name="Connector 140"/>
          <p:cNvCxnSpPr/>
          <p:nvPr/>
        </p:nvCxnSpPr>
        <p:spPr>
          <a:xfrm>
            <a:off x="6217920" y="2935224"/>
            <a:ext cx="182880" cy="0"/>
          </a:xfrm>
          <a:prstGeom prst="line">
            <a:avLst/>
          </a:prstGeom>
          <a:ln w="1905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Rounded Rectangle 141"/>
          <p:cNvSpPr/>
          <p:nvPr/>
        </p:nvSpPr>
        <p:spPr>
          <a:xfrm>
            <a:off x="6446520" y="2651760"/>
            <a:ext cx="2148840" cy="566928"/>
          </a:xfrm>
          <a:prstGeom prst="roundRect">
            <a:avLst>
              <a:gd name="adj" fmla="val 19354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TextBox 142"/>
          <p:cNvSpPr txBox="1"/>
          <p:nvPr/>
        </p:nvSpPr>
        <p:spPr>
          <a:xfrm>
            <a:off x="6519672" y="2724912"/>
            <a:ext cx="200253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one-way</a:t>
            </a:r>
          </a:p>
          <a:p>
            <a:pPr algn="ctr"/>
            <a:r>
              <a:rPr sz="1000" b="0" i="0">
                <a:solidFill>
                  <a:srgbClr val="1D1722"/>
                </a:solidFill>
                <a:latin typeface="Arial"/>
              </a:rPr>
              <a:t>returns Empty: no reply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731520" y="3474720"/>
            <a:ext cx="5440680" cy="566928"/>
          </a:xfrm>
          <a:prstGeom prst="roundRect">
            <a:avLst>
              <a:gd name="adj" fmla="val 19354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TextBox 144"/>
          <p:cNvSpPr txBox="1"/>
          <p:nvPr/>
        </p:nvSpPr>
        <p:spPr>
          <a:xfrm>
            <a:off x="868680" y="3538727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C7A365"/>
                </a:solidFill>
                <a:latin typeface="Courier New"/>
              </a:rPr>
              <a:t>rpc </a:t>
            </a:r>
            <a:r>
              <a:rPr sz="1050" b="1" i="0">
                <a:solidFill>
                  <a:srgbClr val="90BDF6"/>
                </a:solidFill>
                <a:latin typeface="Courier New"/>
              </a:rPr>
              <a:t>WatchLoad</a:t>
            </a:r>
            <a:r>
              <a:rPr sz="1050" b="0" i="0">
                <a:solidFill>
                  <a:srgbClr val="FFFFFF"/>
                </a:solidFill>
                <a:latin typeface="Courier New"/>
              </a:rPr>
              <a:t>(WatchLoadRequest)</a:t>
            </a:r>
          </a:p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A79FB8"/>
                </a:solidFill>
                <a:latin typeface="Courier New"/>
              </a:rPr>
              <a:t>    returns (</a:t>
            </a:r>
            <a:r>
              <a:rPr sz="1050" b="1" i="0">
                <a:solidFill>
                  <a:srgbClr val="8FD3B8"/>
                </a:solidFill>
                <a:latin typeface="Courier New"/>
              </a:rPr>
              <a:t>stream </a:t>
            </a:r>
            <a:r>
              <a:rPr sz="1050" b="0" i="0">
                <a:solidFill>
                  <a:srgbClr val="FFFFFF"/>
                </a:solidFill>
                <a:latin typeface="Courier New"/>
              </a:rPr>
              <a:t>LoadSample</a:t>
            </a:r>
            <a:r>
              <a:rPr sz="1050" b="0" i="0">
                <a:solidFill>
                  <a:srgbClr val="A79FB8"/>
                </a:solidFill>
                <a:latin typeface="Courier New"/>
              </a:rPr>
              <a:t>)</a:t>
            </a:r>
          </a:p>
        </p:txBody>
      </p:sp>
      <p:cxnSp>
        <p:nvCxnSpPr>
          <p:cNvPr id="146" name="Connector 145"/>
          <p:cNvCxnSpPr/>
          <p:nvPr/>
        </p:nvCxnSpPr>
        <p:spPr>
          <a:xfrm>
            <a:off x="6217920" y="3758183"/>
            <a:ext cx="182880" cy="0"/>
          </a:xfrm>
          <a:prstGeom prst="line">
            <a:avLst/>
          </a:prstGeom>
          <a:ln w="19050">
            <a:solidFill>
              <a:srgbClr val="8FD3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Rounded Rectangle 146"/>
          <p:cNvSpPr/>
          <p:nvPr/>
        </p:nvSpPr>
        <p:spPr>
          <a:xfrm>
            <a:off x="6446520" y="3474720"/>
            <a:ext cx="2148840" cy="566928"/>
          </a:xfrm>
          <a:prstGeom prst="roundRect">
            <a:avLst>
              <a:gd name="adj" fmla="val 19354"/>
            </a:avLst>
          </a:prstGeom>
          <a:solidFill>
            <a:srgbClr val="8FD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TextBox 147"/>
          <p:cNvSpPr txBox="1"/>
          <p:nvPr/>
        </p:nvSpPr>
        <p:spPr>
          <a:xfrm>
            <a:off x="6519672" y="3547872"/>
            <a:ext cx="200253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server streaming</a:t>
            </a:r>
          </a:p>
          <a:p>
            <a:pPr algn="ctr"/>
            <a:r>
              <a:rPr sz="1000" b="0" i="0">
                <a:solidFill>
                  <a:srgbClr val="1D1722"/>
                </a:solidFill>
                <a:latin typeface="Arial"/>
              </a:rPr>
              <a:t>one request, many frames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548640" y="429768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ourier New"/>
              </a:rPr>
              <a:t>}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3931920" y="4251960"/>
            <a:ext cx="1737360" cy="438912"/>
          </a:xfrm>
          <a:prstGeom prst="roundRect">
            <a:avLst>
              <a:gd name="adj" fmla="val 25000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3959352" y="4279392"/>
            <a:ext cx="168249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Arial"/>
              </a:rPr>
              <a:t>planner</a:t>
            </a:r>
            <a:r>
              <a:rPr sz="1000" b="0" i="0">
                <a:solidFill>
                  <a:srgbClr val="1D1722"/>
                </a:solidFill>
                <a:latin typeface="Arial"/>
              </a:rPr>
              <a:t>  RPC client</a:t>
            </a:r>
          </a:p>
        </p:txBody>
      </p:sp>
      <p:cxnSp>
        <p:nvCxnSpPr>
          <p:cNvPr id="152" name="Connector 151"/>
          <p:cNvCxnSpPr/>
          <p:nvPr/>
        </p:nvCxnSpPr>
        <p:spPr>
          <a:xfrm>
            <a:off x="5669280" y="4471416"/>
            <a:ext cx="731520" cy="0"/>
          </a:xfrm>
          <a:prstGeom prst="line">
            <a:avLst/>
          </a:prstGeom>
          <a:ln w="2222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5669280" y="4206240"/>
            <a:ext cx="7315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 i="0">
                <a:solidFill>
                  <a:srgbClr val="A79FB8"/>
                </a:solidFill>
                <a:latin typeface="Arial"/>
              </a:rPr>
              <a:t>calls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6446520" y="4251960"/>
            <a:ext cx="2148840" cy="438912"/>
          </a:xfrm>
          <a:prstGeom prst="roundRect">
            <a:avLst>
              <a:gd name="adj" fmla="val 25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TextBox 154"/>
          <p:cNvSpPr txBox="1"/>
          <p:nvPr/>
        </p:nvSpPr>
        <p:spPr>
          <a:xfrm>
            <a:off x="6473952" y="4279392"/>
            <a:ext cx="2093976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Arial"/>
              </a:rPr>
              <a:t>load-shaping service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42" grpId="0" animBg="1"/>
      <p:bldP spid="143" grpId="0" animBg="1"/>
      <p:bldP spid="147" grpId="0" animBg="1"/>
      <p:bldP spid="148" grpId="0" animBg="1"/>
    </p:bld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Serving and calling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Generated builders, one Tower stack per RPC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3931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C7A365"/>
                </a:solidFill>
                <a:latin typeface="Arial"/>
              </a:rPr>
              <a:t>SERVER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3440" y="1371600"/>
            <a:ext cx="3931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90BDF6"/>
                </a:solidFill>
                <a:latin typeface="Arial"/>
              </a:rPr>
              <a:t>CLIENT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931920" cy="2514600"/>
          </a:xfrm>
          <a:prstGeom prst="roundRect">
            <a:avLst>
              <a:gd name="adj" fmla="val 4363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31520" y="1792224"/>
            <a:ext cx="3566160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C7A365"/>
                </a:solidFill>
                <a:latin typeface="Courier New"/>
              </a:rPr>
              <a:t>let 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server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 = 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LoadShapingServer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::builder()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.get_target(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ServiceBuilder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::new()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  .layer(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LoggingLayer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::new("server"))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  .timeout(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Duration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::from_secs(2))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  .service_fn(get_target_handler),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.set_target(</a:t>
            </a:r>
            <a:r>
              <a:rPr sz="900" b="0" i="0">
                <a:solidFill>
                  <a:srgbClr val="A79FB8"/>
                </a:solidFill>
                <a:latin typeface="Courier New"/>
              </a:rPr>
              <a:t>/* its own stack */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.build();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C7A365"/>
                </a:solidFill>
                <a:latin typeface="Courier New"/>
              </a:rPr>
              <a:t>let 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transport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 = </a:t>
            </a:r>
            <a:r>
              <a:rPr sz="900" b="1" i="0">
                <a:solidFill>
                  <a:srgbClr val="8FD3B8"/>
                </a:solidFill>
                <a:latin typeface="Courier New"/>
              </a:rPr>
              <a:t>NatsTransportServer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::new(url, conn, server.service_name())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.await?;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server.serve(transport).await?;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63440" y="1645920"/>
            <a:ext cx="3931920" cy="2514600"/>
          </a:xfrm>
          <a:prstGeom prst="roundRect">
            <a:avLst>
              <a:gd name="adj" fmla="val 4363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846320" y="1792224"/>
            <a:ext cx="3566160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C7A365"/>
                </a:solidFill>
                <a:latin typeface="Courier New"/>
              </a:rPr>
              <a:t>let 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transport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 = </a:t>
            </a:r>
            <a:r>
              <a:rPr sz="900" b="1" i="0">
                <a:solidFill>
                  <a:srgbClr val="8FD3B8"/>
                </a:solidFill>
                <a:latin typeface="Courier New"/>
              </a:rPr>
              <a:t>NatsTransportClient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::new(url, conn).await?;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C7A365"/>
                </a:solidFill>
                <a:latin typeface="Courier New"/>
              </a:rPr>
              <a:t>let 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client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 = 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LoadShapingClient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::builder(transport, </a:t>
            </a:r>
            <a:r>
              <a:rPr sz="900" b="0" i="0">
                <a:solidFill>
                  <a:srgbClr val="C7A365"/>
                </a:solidFill>
                <a:latin typeface="Courier New"/>
              </a:rPr>
              <a:t>None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.get_target(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ServiceBuilder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::new()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  .layer(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LoggingLayer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::new("client")),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</a:t>
            </a:r>
            <a:r>
              <a:rPr sz="900" b="0" i="0">
                <a:solidFill>
                  <a:srgbClr val="C7A365"/>
                </a:solidFill>
                <a:latin typeface="Courier New"/>
              </a:rPr>
              <a:t>Some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(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Duration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::from_secs(2)),</a:t>
            </a:r>
            <a:r>
              <a:rPr sz="900" b="0" i="0">
                <a:solidFill>
                  <a:srgbClr val="A79FB8"/>
                </a:solidFill>
                <a:latin typeface="Courier New"/>
              </a:rPr>
              <a:t>  // deadline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)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.build();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C7A365"/>
                </a:solidFill>
                <a:latin typeface="Courier New"/>
              </a:rPr>
              <a:t>let 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target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 = client</a:t>
            </a:r>
          </a:p>
          <a:p>
            <a:pPr algn="l">
              <a:lnSpc>
                <a:spcPct val="105000"/>
              </a:lnSpc>
            </a:pPr>
            <a:r>
              <a:rPr sz="900" b="0" i="0">
                <a:solidFill>
                  <a:srgbClr val="E8E4F0"/>
                </a:solidFill>
                <a:latin typeface="Courier New"/>
              </a:rPr>
              <a:t>    .get_target(</a:t>
            </a:r>
            <a:r>
              <a:rPr sz="900" b="0" i="0">
                <a:solidFill>
                  <a:srgbClr val="90BDF6"/>
                </a:solidFill>
                <a:latin typeface="Courier New"/>
              </a:rPr>
              <a:t>GetTargetRequest</a:t>
            </a:r>
            <a:r>
              <a:rPr sz="900" b="0" i="0">
                <a:solidFill>
                  <a:srgbClr val="E8E4F0"/>
                </a:solidFill>
                <a:latin typeface="Courier New"/>
              </a:rPr>
              <a:t> { .. }).await?;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" y="3218688"/>
            <a:ext cx="3785615" cy="651052"/>
          </a:xfrm>
          <a:prstGeom prst="roundRect">
            <a:avLst>
              <a:gd name="adj" fmla="val 16853"/>
            </a:avLst>
          </a:prstGeom>
          <a:noFill/>
          <a:ln w="25400">
            <a:solidFill>
              <a:srgbClr val="8FD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736592" y="1773936"/>
            <a:ext cx="3785615" cy="362102"/>
          </a:xfrm>
          <a:prstGeom prst="roundRect">
            <a:avLst>
              <a:gd name="adj" fmla="val 30303"/>
            </a:avLst>
          </a:prstGeom>
          <a:noFill/>
          <a:ln w="25400">
            <a:solidFill>
              <a:srgbClr val="8FD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The subject is the address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411480" y="1508760"/>
            <a:ext cx="731520" cy="502920"/>
          </a:xfrm>
          <a:prstGeom prst="roundRect">
            <a:avLst>
              <a:gd name="adj" fmla="val 21818"/>
            </a:avLst>
          </a:prstGeom>
          <a:solidFill>
            <a:srgbClr val="E0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3" name="TextBox 132"/>
          <p:cNvSpPr txBox="1"/>
          <p:nvPr/>
        </p:nvSpPr>
        <p:spPr>
          <a:xfrm>
            <a:off x="448056" y="1545336"/>
            <a:ext cx="658368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Courier New"/>
              </a:rPr>
              <a:t>rpc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1480" y="2075688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root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1197864" y="1508760"/>
            <a:ext cx="1371600" cy="502920"/>
          </a:xfrm>
          <a:prstGeom prst="roundRect">
            <a:avLst>
              <a:gd name="adj" fmla="val 21818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1234440" y="1545336"/>
            <a:ext cx="1298448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Courier New"/>
              </a:rPr>
              <a:t>replica-a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197864" y="2075688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replica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2624328" y="1508760"/>
            <a:ext cx="2651760" cy="502920"/>
          </a:xfrm>
          <a:prstGeom prst="roundRect">
            <a:avLst>
              <a:gd name="adj" fmla="val 21818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2660904" y="1545336"/>
            <a:ext cx="2578608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Courier New"/>
              </a:rPr>
              <a:t>example-v1-LoadShaping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2624328" y="2075688"/>
            <a:ext cx="2651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service, dots → dashes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5330952" y="1508760"/>
            <a:ext cx="1097280" cy="502920"/>
          </a:xfrm>
          <a:prstGeom prst="roundRect">
            <a:avLst>
              <a:gd name="adj" fmla="val 21818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TextBox 141"/>
          <p:cNvSpPr txBox="1"/>
          <p:nvPr/>
        </p:nvSpPr>
        <p:spPr>
          <a:xfrm>
            <a:off x="5367528" y="1545336"/>
            <a:ext cx="1024127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Courier New"/>
              </a:rPr>
              <a:t>default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330952" y="2075688"/>
            <a:ext cx="1097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variant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6483096" y="1508760"/>
            <a:ext cx="1463040" cy="502920"/>
          </a:xfrm>
          <a:prstGeom prst="roundRect">
            <a:avLst>
              <a:gd name="adj" fmla="val 21818"/>
            </a:avLst>
          </a:prstGeom>
          <a:solidFill>
            <a:srgbClr val="8FD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TextBox 144"/>
          <p:cNvSpPr txBox="1"/>
          <p:nvPr/>
        </p:nvSpPr>
        <p:spPr>
          <a:xfrm>
            <a:off x="6519672" y="1545336"/>
            <a:ext cx="1389888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Courier New"/>
              </a:rPr>
              <a:t>SetTarget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483096" y="2075688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method, one token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320040" y="2633472"/>
            <a:ext cx="8458200" cy="1847088"/>
          </a:xfrm>
          <a:prstGeom prst="roundRect">
            <a:avLst>
              <a:gd name="adj" fmla="val 5940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TextBox 147"/>
          <p:cNvSpPr txBox="1"/>
          <p:nvPr/>
        </p:nvSpPr>
        <p:spPr>
          <a:xfrm>
            <a:off x="457200" y="27066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A79FB8"/>
                </a:solidFill>
                <a:latin typeface="Arial"/>
              </a:rPr>
              <a:t>DEFINED ONCE, GENERATED EVERYWHERE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457200" y="3200400"/>
            <a:ext cx="1554480" cy="731520"/>
          </a:xfrm>
          <a:prstGeom prst="roundRect">
            <a:avLst>
              <a:gd name="adj" fmla="val 15000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TextBox 149"/>
          <p:cNvSpPr txBox="1"/>
          <p:nvPr/>
        </p:nvSpPr>
        <p:spPr>
          <a:xfrm>
            <a:off x="530352" y="3273552"/>
            <a:ext cx="1408176" cy="585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rial"/>
              </a:rPr>
              <a:t>subject grammar</a:t>
            </a:r>
          </a:p>
          <a:p>
            <a:pPr algn="ctr"/>
            <a:r>
              <a:rPr sz="1050" b="0" i="0">
                <a:solidFill>
                  <a:srgbClr val="A79FB8"/>
                </a:solidFill>
                <a:latin typeface="Arial"/>
              </a:rPr>
              <a:t>one definition</a:t>
            </a:r>
          </a:p>
        </p:txBody>
      </p:sp>
      <p:cxnSp>
        <p:nvCxnSpPr>
          <p:cNvPr id="151" name="Connector 150"/>
          <p:cNvCxnSpPr/>
          <p:nvPr/>
        </p:nvCxnSpPr>
        <p:spPr>
          <a:xfrm flipV="1">
            <a:off x="2011680" y="3200400"/>
            <a:ext cx="411480" cy="365760"/>
          </a:xfrm>
          <a:prstGeom prst="line">
            <a:avLst/>
          </a:prstGeom>
          <a:ln w="1270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ounded Rectangle 151"/>
          <p:cNvSpPr/>
          <p:nvPr/>
        </p:nvSpPr>
        <p:spPr>
          <a:xfrm>
            <a:off x="2423160" y="3063240"/>
            <a:ext cx="868680" cy="274320"/>
          </a:xfrm>
          <a:prstGeom prst="roundRect">
            <a:avLst>
              <a:gd name="adj" fmla="val 4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TextBox 152"/>
          <p:cNvSpPr txBox="1"/>
          <p:nvPr/>
        </p:nvSpPr>
        <p:spPr>
          <a:xfrm>
            <a:off x="2441448" y="3081528"/>
            <a:ext cx="832103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 i="0">
                <a:solidFill>
                  <a:srgbClr val="FFFFFF"/>
                </a:solidFill>
                <a:latin typeface="Arial"/>
              </a:rPr>
              <a:t>Rust</a:t>
            </a:r>
          </a:p>
        </p:txBody>
      </p:sp>
      <p:cxnSp>
        <p:nvCxnSpPr>
          <p:cNvPr id="154" name="Connector 153"/>
          <p:cNvCxnSpPr/>
          <p:nvPr/>
        </p:nvCxnSpPr>
        <p:spPr>
          <a:xfrm flipV="1">
            <a:off x="2011680" y="3538728"/>
            <a:ext cx="411480" cy="27432"/>
          </a:xfrm>
          <a:prstGeom prst="line">
            <a:avLst/>
          </a:prstGeom>
          <a:ln w="1270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Rounded Rectangle 154"/>
          <p:cNvSpPr/>
          <p:nvPr/>
        </p:nvSpPr>
        <p:spPr>
          <a:xfrm>
            <a:off x="2423160" y="3401568"/>
            <a:ext cx="868680" cy="274320"/>
          </a:xfrm>
          <a:prstGeom prst="roundRect">
            <a:avLst>
              <a:gd name="adj" fmla="val 4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TextBox 155"/>
          <p:cNvSpPr txBox="1"/>
          <p:nvPr/>
        </p:nvSpPr>
        <p:spPr>
          <a:xfrm>
            <a:off x="2441448" y="3419856"/>
            <a:ext cx="832103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 i="0">
                <a:solidFill>
                  <a:srgbClr val="FFFFFF"/>
                </a:solidFill>
                <a:latin typeface="Arial"/>
              </a:rPr>
              <a:t>Go</a:t>
            </a:r>
          </a:p>
        </p:txBody>
      </p:sp>
      <p:cxnSp>
        <p:nvCxnSpPr>
          <p:cNvPr id="157" name="Connector 156"/>
          <p:cNvCxnSpPr/>
          <p:nvPr/>
        </p:nvCxnSpPr>
        <p:spPr>
          <a:xfrm>
            <a:off x="2011680" y="3566160"/>
            <a:ext cx="411480" cy="310896"/>
          </a:xfrm>
          <a:prstGeom prst="line">
            <a:avLst/>
          </a:prstGeom>
          <a:ln w="1270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Rounded Rectangle 157"/>
          <p:cNvSpPr/>
          <p:nvPr/>
        </p:nvSpPr>
        <p:spPr>
          <a:xfrm>
            <a:off x="2423160" y="3739896"/>
            <a:ext cx="868680" cy="274320"/>
          </a:xfrm>
          <a:prstGeom prst="roundRect">
            <a:avLst>
              <a:gd name="adj" fmla="val 4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TextBox 158"/>
          <p:cNvSpPr txBox="1"/>
          <p:nvPr/>
        </p:nvSpPr>
        <p:spPr>
          <a:xfrm>
            <a:off x="2441448" y="3758183"/>
            <a:ext cx="832103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 i="0">
                <a:solidFill>
                  <a:srgbClr val="FFFFFF"/>
                </a:solidFill>
                <a:latin typeface="Arial"/>
              </a:rPr>
              <a:t>Java</a:t>
            </a:r>
          </a:p>
        </p:txBody>
      </p:sp>
      <p:cxnSp>
        <p:nvCxnSpPr>
          <p:cNvPr id="160" name="Connector 159"/>
          <p:cNvCxnSpPr/>
          <p:nvPr/>
        </p:nvCxnSpPr>
        <p:spPr>
          <a:xfrm>
            <a:off x="2011680" y="3566160"/>
            <a:ext cx="411480" cy="649224"/>
          </a:xfrm>
          <a:prstGeom prst="line">
            <a:avLst/>
          </a:prstGeom>
          <a:ln w="1270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Rounded Rectangle 160"/>
          <p:cNvSpPr/>
          <p:nvPr/>
        </p:nvSpPr>
        <p:spPr>
          <a:xfrm>
            <a:off x="2423160" y="4078224"/>
            <a:ext cx="868680" cy="274320"/>
          </a:xfrm>
          <a:prstGeom prst="roundRect">
            <a:avLst>
              <a:gd name="adj" fmla="val 4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2441448" y="4096511"/>
            <a:ext cx="832103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 i="0">
                <a:solidFill>
                  <a:srgbClr val="FFFFFF"/>
                </a:solidFill>
                <a:latin typeface="Arial"/>
              </a:rPr>
              <a:t>Python</a:t>
            </a:r>
          </a:p>
        </p:txBody>
      </p:sp>
      <p:cxnSp>
        <p:nvCxnSpPr>
          <p:cNvPr id="163" name="Connector 162"/>
          <p:cNvCxnSpPr/>
          <p:nvPr/>
        </p:nvCxnSpPr>
        <p:spPr>
          <a:xfrm>
            <a:off x="3291840" y="3200400"/>
            <a:ext cx="457199" cy="155448"/>
          </a:xfrm>
          <a:prstGeom prst="line">
            <a:avLst/>
          </a:prstGeom>
          <a:ln w="1587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ounded Rectangle 163"/>
          <p:cNvSpPr/>
          <p:nvPr/>
        </p:nvSpPr>
        <p:spPr>
          <a:xfrm>
            <a:off x="3749039" y="3154680"/>
            <a:ext cx="4892040" cy="402336"/>
          </a:xfrm>
          <a:prstGeom prst="roundRect">
            <a:avLst>
              <a:gd name="adj" fmla="val 27272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5" name="TextBox 164"/>
          <p:cNvSpPr txBox="1"/>
          <p:nvPr/>
        </p:nvSpPr>
        <p:spPr>
          <a:xfrm>
            <a:off x="3840480" y="322783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A79FB8"/>
                </a:solidFill>
                <a:latin typeface="Arial"/>
              </a:rPr>
              <a:t>Rust server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4846320" y="322783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E8E4F0"/>
                </a:solidFill>
                <a:latin typeface="Courier New"/>
              </a:rPr>
              <a:t>rpc.replica-a.…LoadShaping.default.*</a:t>
            </a:r>
          </a:p>
        </p:txBody>
      </p:sp>
      <p:cxnSp>
        <p:nvCxnSpPr>
          <p:cNvPr id="167" name="Connector 166"/>
          <p:cNvCxnSpPr/>
          <p:nvPr/>
        </p:nvCxnSpPr>
        <p:spPr>
          <a:xfrm>
            <a:off x="3291840" y="3538728"/>
            <a:ext cx="457199" cy="320040"/>
          </a:xfrm>
          <a:prstGeom prst="line">
            <a:avLst/>
          </a:prstGeom>
          <a:ln w="1587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8" name="Rounded Rectangle 167"/>
          <p:cNvSpPr/>
          <p:nvPr/>
        </p:nvSpPr>
        <p:spPr>
          <a:xfrm>
            <a:off x="3749039" y="3657600"/>
            <a:ext cx="4892040" cy="402336"/>
          </a:xfrm>
          <a:prstGeom prst="roundRect">
            <a:avLst>
              <a:gd name="adj" fmla="val 27272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TextBox 168"/>
          <p:cNvSpPr txBox="1"/>
          <p:nvPr/>
        </p:nvSpPr>
        <p:spPr>
          <a:xfrm>
            <a:off x="3840480" y="373075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A79FB8"/>
                </a:solidFill>
                <a:latin typeface="Arial"/>
              </a:rPr>
              <a:t>Go client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4846320" y="373075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E8E4F0"/>
                </a:solidFill>
                <a:latin typeface="Courier New"/>
              </a:rPr>
              <a:t>rpc.replica-a.…LoadShaping.default.SetTarget</a:t>
            </a:r>
          </a:p>
        </p:txBody>
      </p:sp>
      <p:sp>
        <p:nvSpPr>
          <p:cNvPr id="171" name="Rounded Rectangle 170"/>
          <p:cNvSpPr/>
          <p:nvPr/>
        </p:nvSpPr>
        <p:spPr>
          <a:xfrm>
            <a:off x="374904" y="1472184"/>
            <a:ext cx="804672" cy="576072"/>
          </a:xfrm>
          <a:prstGeom prst="roundRect">
            <a:avLst>
              <a:gd name="adj" fmla="val 19047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Rounded Rectangle 171"/>
          <p:cNvSpPr/>
          <p:nvPr/>
        </p:nvSpPr>
        <p:spPr>
          <a:xfrm>
            <a:off x="1161288" y="1472184"/>
            <a:ext cx="1444752" cy="576072"/>
          </a:xfrm>
          <a:prstGeom prst="roundRect">
            <a:avLst>
              <a:gd name="adj" fmla="val 19047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Rounded Rectangle 172"/>
          <p:cNvSpPr/>
          <p:nvPr/>
        </p:nvSpPr>
        <p:spPr>
          <a:xfrm>
            <a:off x="2587752" y="1472184"/>
            <a:ext cx="2724912" cy="576072"/>
          </a:xfrm>
          <a:prstGeom prst="roundRect">
            <a:avLst>
              <a:gd name="adj" fmla="val 19047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Rounded Rectangle 173"/>
          <p:cNvSpPr/>
          <p:nvPr/>
        </p:nvSpPr>
        <p:spPr>
          <a:xfrm>
            <a:off x="5294376" y="1472184"/>
            <a:ext cx="1170432" cy="576072"/>
          </a:xfrm>
          <a:prstGeom prst="roundRect">
            <a:avLst>
              <a:gd name="adj" fmla="val 19047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5" name="Rounded Rectangle 174"/>
          <p:cNvSpPr/>
          <p:nvPr/>
        </p:nvSpPr>
        <p:spPr>
          <a:xfrm>
            <a:off x="6446520" y="1472184"/>
            <a:ext cx="1536192" cy="576072"/>
          </a:xfrm>
          <a:prstGeom prst="roundRect">
            <a:avLst>
              <a:gd name="adj" fmla="val 19047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animBg="1"/>
      <p:bldP spid="172" grpId="0" animBg="1"/>
      <p:bldP spid="171" grpId="1" animBg="1"/>
      <p:bldP spid="173" grpId="0" animBg="1"/>
      <p:bldP spid="172" grpId="1" animBg="1"/>
      <p:bldP spid="174" grpId="0" animBg="1"/>
      <p:bldP spid="173" grpId="1" animBg="1"/>
      <p:bldP spid="175" grpId="0" animBg="1"/>
      <p:bldP spid="17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Two more slots: replica and variant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548640" y="1097280"/>
            <a:ext cx="80467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E0D7F2"/>
                </a:solidFill>
                <a:latin typeface="Courier New"/>
              </a:rPr>
              <a:t>rpc . </a:t>
            </a:r>
            <a:r>
              <a:rPr sz="1800" b="1" i="0">
                <a:solidFill>
                  <a:srgbClr val="90BDF6"/>
                </a:solidFill>
                <a:latin typeface="Courier New"/>
              </a:rPr>
              <a:t>replica</a:t>
            </a:r>
            <a:r>
              <a:rPr sz="1800" b="1" i="0">
                <a:solidFill>
                  <a:srgbClr val="E0D7F2"/>
                </a:solidFill>
                <a:latin typeface="Courier New"/>
              </a:rPr>
              <a:t> . service . </a:t>
            </a:r>
            <a:r>
              <a:rPr sz="1800" b="1" i="0">
                <a:solidFill>
                  <a:srgbClr val="C7A365"/>
                </a:solidFill>
                <a:latin typeface="Courier New"/>
              </a:rPr>
              <a:t>variant</a:t>
            </a:r>
            <a:r>
              <a:rPr sz="1800" b="1" i="0">
                <a:solidFill>
                  <a:srgbClr val="E0D7F2"/>
                </a:solidFill>
                <a:latin typeface="Courier New"/>
              </a:rPr>
              <a:t> . method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48640" y="1645920"/>
            <a:ext cx="54864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576072" y="1673352"/>
            <a:ext cx="49377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rpc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1143000" y="1645920"/>
            <a:ext cx="914400" cy="420624"/>
          </a:xfrm>
          <a:prstGeom prst="roundRect">
            <a:avLst>
              <a:gd name="adj" fmla="val 26086"/>
            </a:avLst>
          </a:prstGeom>
          <a:solidFill>
            <a:srgbClr val="25384F"/>
          </a:solidFill>
          <a:ln w="15875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1170432" y="1673352"/>
            <a:ext cx="85953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90BDF6"/>
                </a:solidFill>
                <a:latin typeface="Courier New"/>
              </a:rPr>
              <a:t>replica-a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2103120" y="1645920"/>
            <a:ext cx="192024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8" name="TextBox 137"/>
          <p:cNvSpPr txBox="1"/>
          <p:nvPr/>
        </p:nvSpPr>
        <p:spPr>
          <a:xfrm>
            <a:off x="2130551" y="1673352"/>
            <a:ext cx="186537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…LoadShaping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4069079" y="1645920"/>
            <a:ext cx="960120" cy="420624"/>
          </a:xfrm>
          <a:prstGeom prst="roundRect">
            <a:avLst>
              <a:gd name="adj" fmla="val 26086"/>
            </a:avLst>
          </a:prstGeom>
          <a:solidFill>
            <a:srgbClr val="4A3D22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TextBox 139"/>
          <p:cNvSpPr txBox="1"/>
          <p:nvPr/>
        </p:nvSpPr>
        <p:spPr>
          <a:xfrm>
            <a:off x="4096511" y="1673352"/>
            <a:ext cx="90525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C7A365"/>
                </a:solidFill>
                <a:latin typeface="Courier New"/>
              </a:rPr>
              <a:t>default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5074919" y="1645920"/>
            <a:ext cx="160020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TextBox 141"/>
          <p:cNvSpPr txBox="1"/>
          <p:nvPr/>
        </p:nvSpPr>
        <p:spPr>
          <a:xfrm>
            <a:off x="5102351" y="1673352"/>
            <a:ext cx="154533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SetTarget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857999" y="173736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A79FB8"/>
                </a:solidFill>
                <a:latin typeface="Arial"/>
              </a:rPr>
              <a:t>baseline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548640" y="2121408"/>
            <a:ext cx="6172200" cy="292608"/>
          </a:xfrm>
          <a:prstGeom prst="roundRect">
            <a:avLst>
              <a:gd name="adj" fmla="val 18750"/>
            </a:avLst>
          </a:prstGeom>
          <a:solidFill>
            <a:srgbClr val="120E17"/>
          </a:solidFill>
          <a:ln w="9525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TextBox 144"/>
          <p:cNvSpPr txBox="1"/>
          <p:nvPr/>
        </p:nvSpPr>
        <p:spPr>
          <a:xfrm>
            <a:off x="640080" y="2139696"/>
            <a:ext cx="6035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NATS URL  </a:t>
            </a:r>
            <a:r>
              <a:rPr sz="1150" b="0" i="0">
                <a:solidFill>
                  <a:srgbClr val="E8E4F0"/>
                </a:solidFill>
                <a:latin typeface="Courier New"/>
              </a:rPr>
              <a:t>nats://…?</a:t>
            </a:r>
            <a:r>
              <a:rPr sz="1150" b="1" i="0">
                <a:solidFill>
                  <a:srgbClr val="90BDF6"/>
                </a:solidFill>
                <a:latin typeface="Courier New"/>
              </a:rPr>
              <a:t>replica=replica-a</a:t>
            </a:r>
            <a:r>
              <a:rPr sz="1150" b="0" i="0">
                <a:solidFill>
                  <a:srgbClr val="E8E4F0"/>
                </a:solidFill>
                <a:latin typeface="Courier New"/>
              </a:rPr>
              <a:t>&amp;</a:t>
            </a:r>
            <a:r>
              <a:rPr sz="1150" b="1" i="0">
                <a:solidFill>
                  <a:srgbClr val="C7A365"/>
                </a:solidFill>
                <a:latin typeface="Courier New"/>
              </a:rPr>
              <a:t>variant=default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548640" y="2633472"/>
            <a:ext cx="54864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TextBox 146"/>
          <p:cNvSpPr txBox="1"/>
          <p:nvPr/>
        </p:nvSpPr>
        <p:spPr>
          <a:xfrm>
            <a:off x="576072" y="2660903"/>
            <a:ext cx="49377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rpc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1143000" y="2633472"/>
            <a:ext cx="914400" cy="420624"/>
          </a:xfrm>
          <a:prstGeom prst="roundRect">
            <a:avLst>
              <a:gd name="adj" fmla="val 26086"/>
            </a:avLst>
          </a:prstGeom>
          <a:solidFill>
            <a:srgbClr val="25384F"/>
          </a:solidFill>
          <a:ln w="15875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TextBox 148"/>
          <p:cNvSpPr txBox="1"/>
          <p:nvPr/>
        </p:nvSpPr>
        <p:spPr>
          <a:xfrm>
            <a:off x="1170432" y="2660903"/>
            <a:ext cx="85953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90BDF6"/>
                </a:solidFill>
                <a:latin typeface="Courier New"/>
              </a:rPr>
              <a:t>replica-a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2103120" y="2633472"/>
            <a:ext cx="192024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2130551" y="2660903"/>
            <a:ext cx="186537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…LoadShaping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4069079" y="2633472"/>
            <a:ext cx="960120" cy="420624"/>
          </a:xfrm>
          <a:prstGeom prst="roundRect">
            <a:avLst>
              <a:gd name="adj" fmla="val 26086"/>
            </a:avLst>
          </a:prstGeom>
          <a:solidFill>
            <a:srgbClr val="C7A365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TextBox 152"/>
          <p:cNvSpPr txBox="1"/>
          <p:nvPr/>
        </p:nvSpPr>
        <p:spPr>
          <a:xfrm>
            <a:off x="4096511" y="2660903"/>
            <a:ext cx="90525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1D1722"/>
                </a:solidFill>
                <a:latin typeface="Courier New"/>
              </a:rPr>
              <a:t>canary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5074919" y="2633472"/>
            <a:ext cx="160020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TextBox 154"/>
          <p:cNvSpPr txBox="1"/>
          <p:nvPr/>
        </p:nvSpPr>
        <p:spPr>
          <a:xfrm>
            <a:off x="5102351" y="2660903"/>
            <a:ext cx="154533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SetTarget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6857999" y="272491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0D7F2"/>
                </a:solidFill>
                <a:latin typeface="Arial"/>
              </a:rPr>
              <a:t>replica-a, canary variant</a:t>
            </a:r>
          </a:p>
        </p:txBody>
      </p:sp>
      <p:sp>
        <p:nvSpPr>
          <p:cNvPr id="157" name="Rounded Rectangle 156"/>
          <p:cNvSpPr/>
          <p:nvPr/>
        </p:nvSpPr>
        <p:spPr>
          <a:xfrm>
            <a:off x="548640" y="3108960"/>
            <a:ext cx="6172200" cy="292608"/>
          </a:xfrm>
          <a:prstGeom prst="roundRect">
            <a:avLst>
              <a:gd name="adj" fmla="val 18750"/>
            </a:avLst>
          </a:prstGeom>
          <a:solidFill>
            <a:srgbClr val="120E17"/>
          </a:solidFill>
          <a:ln w="9525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TextBox 157"/>
          <p:cNvSpPr txBox="1"/>
          <p:nvPr/>
        </p:nvSpPr>
        <p:spPr>
          <a:xfrm>
            <a:off x="640080" y="3127248"/>
            <a:ext cx="6035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NATS URL  </a:t>
            </a:r>
            <a:r>
              <a:rPr sz="1150" b="0" i="0">
                <a:solidFill>
                  <a:srgbClr val="E8E4F0"/>
                </a:solidFill>
                <a:latin typeface="Courier New"/>
              </a:rPr>
              <a:t>nats://…?</a:t>
            </a:r>
            <a:r>
              <a:rPr sz="1150" b="1" i="0">
                <a:solidFill>
                  <a:srgbClr val="90BDF6"/>
                </a:solidFill>
                <a:latin typeface="Courier New"/>
              </a:rPr>
              <a:t>replica=replica-a</a:t>
            </a:r>
            <a:r>
              <a:rPr sz="1150" b="0" i="0">
                <a:solidFill>
                  <a:srgbClr val="E8E4F0"/>
                </a:solidFill>
                <a:latin typeface="Courier New"/>
              </a:rPr>
              <a:t>&amp;</a:t>
            </a:r>
            <a:r>
              <a:rPr sz="1150" b="1" i="0">
                <a:solidFill>
                  <a:srgbClr val="C7A365"/>
                </a:solidFill>
                <a:latin typeface="Courier New"/>
              </a:rPr>
              <a:t>variant=canary</a:t>
            </a:r>
          </a:p>
        </p:txBody>
      </p:sp>
      <p:sp>
        <p:nvSpPr>
          <p:cNvPr id="159" name="Rounded Rectangle 158"/>
          <p:cNvSpPr/>
          <p:nvPr/>
        </p:nvSpPr>
        <p:spPr>
          <a:xfrm>
            <a:off x="548640" y="3621024"/>
            <a:ext cx="54864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TextBox 159"/>
          <p:cNvSpPr txBox="1"/>
          <p:nvPr/>
        </p:nvSpPr>
        <p:spPr>
          <a:xfrm>
            <a:off x="576072" y="3648456"/>
            <a:ext cx="49377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rpc</a:t>
            </a:r>
          </a:p>
        </p:txBody>
      </p:sp>
      <p:sp>
        <p:nvSpPr>
          <p:cNvPr id="161" name="Rounded Rectangle 160"/>
          <p:cNvSpPr/>
          <p:nvPr/>
        </p:nvSpPr>
        <p:spPr>
          <a:xfrm>
            <a:off x="1143000" y="3621024"/>
            <a:ext cx="914400" cy="420624"/>
          </a:xfrm>
          <a:prstGeom prst="roundRect">
            <a:avLst>
              <a:gd name="adj" fmla="val 26086"/>
            </a:avLst>
          </a:prstGeom>
          <a:solidFill>
            <a:srgbClr val="90BDF6"/>
          </a:solidFill>
          <a:ln w="15875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1170432" y="3648456"/>
            <a:ext cx="85953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1D1722"/>
                </a:solidFill>
                <a:latin typeface="Courier New"/>
              </a:rPr>
              <a:t>replica-b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2103120" y="3621024"/>
            <a:ext cx="192024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TextBox 163"/>
          <p:cNvSpPr txBox="1"/>
          <p:nvPr/>
        </p:nvSpPr>
        <p:spPr>
          <a:xfrm>
            <a:off x="2130551" y="3648456"/>
            <a:ext cx="186537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…LoadShaping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4069079" y="3621024"/>
            <a:ext cx="960120" cy="420624"/>
          </a:xfrm>
          <a:prstGeom prst="roundRect">
            <a:avLst>
              <a:gd name="adj" fmla="val 26086"/>
            </a:avLst>
          </a:prstGeom>
          <a:solidFill>
            <a:srgbClr val="4A3D22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TextBox 165"/>
          <p:cNvSpPr txBox="1"/>
          <p:nvPr/>
        </p:nvSpPr>
        <p:spPr>
          <a:xfrm>
            <a:off x="4096511" y="3648456"/>
            <a:ext cx="90525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C7A365"/>
                </a:solidFill>
                <a:latin typeface="Courier New"/>
              </a:rPr>
              <a:t>default</a:t>
            </a:r>
          </a:p>
        </p:txBody>
      </p:sp>
      <p:sp>
        <p:nvSpPr>
          <p:cNvPr id="167" name="Rounded Rectangle 166"/>
          <p:cNvSpPr/>
          <p:nvPr/>
        </p:nvSpPr>
        <p:spPr>
          <a:xfrm>
            <a:off x="5074919" y="3621024"/>
            <a:ext cx="1600200" cy="420624"/>
          </a:xfrm>
          <a:prstGeom prst="roundRect">
            <a:avLst>
              <a:gd name="adj" fmla="val 2608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8" name="TextBox 167"/>
          <p:cNvSpPr txBox="1"/>
          <p:nvPr/>
        </p:nvSpPr>
        <p:spPr>
          <a:xfrm>
            <a:off x="5102351" y="3648456"/>
            <a:ext cx="154533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Courier New"/>
              </a:rPr>
              <a:t>SetTarget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6857999" y="3712463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0D7F2"/>
                </a:solidFill>
                <a:latin typeface="Arial"/>
              </a:rPr>
              <a:t>new replica, default variant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548640" y="4096512"/>
            <a:ext cx="6172200" cy="292608"/>
          </a:xfrm>
          <a:prstGeom prst="roundRect">
            <a:avLst>
              <a:gd name="adj" fmla="val 18750"/>
            </a:avLst>
          </a:prstGeom>
          <a:solidFill>
            <a:srgbClr val="120E17"/>
          </a:solidFill>
          <a:ln w="9525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TextBox 170"/>
          <p:cNvSpPr txBox="1"/>
          <p:nvPr/>
        </p:nvSpPr>
        <p:spPr>
          <a:xfrm>
            <a:off x="640080" y="4114800"/>
            <a:ext cx="6035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NATS URL  </a:t>
            </a:r>
            <a:r>
              <a:rPr sz="1150" b="0" i="0">
                <a:solidFill>
                  <a:srgbClr val="E8E4F0"/>
                </a:solidFill>
                <a:latin typeface="Courier New"/>
              </a:rPr>
              <a:t>nats://…?</a:t>
            </a:r>
            <a:r>
              <a:rPr sz="1150" b="1" i="0">
                <a:solidFill>
                  <a:srgbClr val="90BDF6"/>
                </a:solidFill>
                <a:latin typeface="Courier New"/>
              </a:rPr>
              <a:t>replica=replica-b</a:t>
            </a:r>
            <a:r>
              <a:rPr sz="1150" b="0" i="0">
                <a:solidFill>
                  <a:srgbClr val="E8E4F0"/>
                </a:solidFill>
                <a:latin typeface="Courier New"/>
              </a:rPr>
              <a:t>&amp;</a:t>
            </a:r>
            <a:r>
              <a:rPr sz="1150" b="1" i="0">
                <a:solidFill>
                  <a:srgbClr val="C7A365"/>
                </a:solidFill>
                <a:latin typeface="Courier New"/>
              </a:rPr>
              <a:t>variant=default</a:t>
            </a:r>
          </a:p>
        </p:txBody>
      </p:sp>
      <p:sp>
        <p:nvSpPr>
          <p:cNvPr id="172" name="Rounded Rectangle 171"/>
          <p:cNvSpPr/>
          <p:nvPr/>
        </p:nvSpPr>
        <p:spPr>
          <a:xfrm>
            <a:off x="1078992" y="1581912"/>
            <a:ext cx="1042415" cy="548640"/>
          </a:xfrm>
          <a:prstGeom prst="roundRect">
            <a:avLst>
              <a:gd name="adj" fmla="val 20000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Rounded Rectangle 172"/>
          <p:cNvSpPr/>
          <p:nvPr/>
        </p:nvSpPr>
        <p:spPr>
          <a:xfrm>
            <a:off x="1078992" y="2569464"/>
            <a:ext cx="1042415" cy="548640"/>
          </a:xfrm>
          <a:prstGeom prst="roundRect">
            <a:avLst>
              <a:gd name="adj" fmla="val 20000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Rounded Rectangle 173"/>
          <p:cNvSpPr/>
          <p:nvPr/>
        </p:nvSpPr>
        <p:spPr>
          <a:xfrm>
            <a:off x="1078992" y="3557016"/>
            <a:ext cx="1042415" cy="548640"/>
          </a:xfrm>
          <a:prstGeom prst="roundRect">
            <a:avLst>
              <a:gd name="adj" fmla="val 20000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5" name="Rounded Rectangle 174"/>
          <p:cNvSpPr/>
          <p:nvPr/>
        </p:nvSpPr>
        <p:spPr>
          <a:xfrm>
            <a:off x="4005072" y="1581912"/>
            <a:ext cx="1088136" cy="548640"/>
          </a:xfrm>
          <a:prstGeom prst="roundRect">
            <a:avLst>
              <a:gd name="adj" fmla="val 20000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6" name="Rounded Rectangle 175"/>
          <p:cNvSpPr/>
          <p:nvPr/>
        </p:nvSpPr>
        <p:spPr>
          <a:xfrm>
            <a:off x="4005072" y="2569464"/>
            <a:ext cx="1088136" cy="548640"/>
          </a:xfrm>
          <a:prstGeom prst="roundRect">
            <a:avLst>
              <a:gd name="adj" fmla="val 20000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7" name="Rounded Rectangle 176"/>
          <p:cNvSpPr/>
          <p:nvPr/>
        </p:nvSpPr>
        <p:spPr>
          <a:xfrm>
            <a:off x="4005072" y="3557016"/>
            <a:ext cx="1088136" cy="548640"/>
          </a:xfrm>
          <a:prstGeom prst="roundRect">
            <a:avLst>
              <a:gd name="adj" fmla="val 20000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2" grpId="1" animBg="1"/>
      <p:bldP spid="173" grpId="1" animBg="1"/>
      <p:bldP spid="17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Load balancing: queue groups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One queue group per replica, service and variant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48640" y="1325880"/>
            <a:ext cx="8046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A79FB8"/>
                </a:solidFill>
                <a:latin typeface="Courier New"/>
              </a:rPr>
              <a:t>queue group = </a:t>
            </a:r>
            <a:r>
              <a:rPr sz="1300" b="1" i="0">
                <a:solidFill>
                  <a:srgbClr val="90BDF6"/>
                </a:solidFill>
                <a:latin typeface="Courier New"/>
              </a:rPr>
              <a:t>replica</a:t>
            </a:r>
            <a:r>
              <a:rPr sz="1300" b="0" i="0">
                <a:solidFill>
                  <a:srgbClr val="A79FB8"/>
                </a:solidFill>
                <a:latin typeface="Courier New"/>
              </a:rPr>
              <a:t> . service . </a:t>
            </a:r>
            <a:r>
              <a:rPr sz="1300" b="1" i="0">
                <a:solidFill>
                  <a:srgbClr val="C7A365"/>
                </a:solidFill>
                <a:latin typeface="Courier New"/>
              </a:rPr>
              <a:t>variant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548640" y="2514600"/>
            <a:ext cx="1371600" cy="640080"/>
          </a:xfrm>
          <a:prstGeom prst="roundRect">
            <a:avLst>
              <a:gd name="adj" fmla="val 17142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TextBox 134"/>
          <p:cNvSpPr txBox="1"/>
          <p:nvPr/>
        </p:nvSpPr>
        <p:spPr>
          <a:xfrm>
            <a:off x="621792" y="2587752"/>
            <a:ext cx="1225296" cy="493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planner</a:t>
            </a:r>
          </a:p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(client)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2377440" y="2423160"/>
            <a:ext cx="1554480" cy="822960"/>
          </a:xfrm>
          <a:prstGeom prst="roundRect">
            <a:avLst>
              <a:gd name="adj" fmla="val 13333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TextBox 136"/>
          <p:cNvSpPr txBox="1"/>
          <p:nvPr/>
        </p:nvSpPr>
        <p:spPr>
          <a:xfrm>
            <a:off x="2450592" y="2496312"/>
            <a:ext cx="1408176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>
                <a:solidFill>
                  <a:srgbClr val="1D1722"/>
                </a:solidFill>
                <a:latin typeface="Arial"/>
              </a:rPr>
              <a:t>NATS</a:t>
            </a:r>
          </a:p>
        </p:txBody>
      </p:sp>
      <p:cxnSp>
        <p:nvCxnSpPr>
          <p:cNvPr id="138" name="Connector 137"/>
          <p:cNvCxnSpPr/>
          <p:nvPr/>
        </p:nvCxnSpPr>
        <p:spPr>
          <a:xfrm>
            <a:off x="1920240" y="2834640"/>
            <a:ext cx="457200" cy="0"/>
          </a:xfrm>
          <a:prstGeom prst="line">
            <a:avLst/>
          </a:prstGeom>
          <a:ln w="25400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Rounded Rectangle 138"/>
          <p:cNvSpPr/>
          <p:nvPr/>
        </p:nvSpPr>
        <p:spPr>
          <a:xfrm>
            <a:off x="4480560" y="1737360"/>
            <a:ext cx="2468880" cy="1783080"/>
          </a:xfrm>
          <a:prstGeom prst="roundRect">
            <a:avLst>
              <a:gd name="adj" fmla="val 6153"/>
            </a:avLst>
          </a:prstGeom>
          <a:noFill/>
          <a:ln w="15875">
            <a:solidFill>
              <a:srgbClr val="C7A36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TextBox 139"/>
          <p:cNvSpPr txBox="1"/>
          <p:nvPr/>
        </p:nvSpPr>
        <p:spPr>
          <a:xfrm>
            <a:off x="4526280" y="1783080"/>
            <a:ext cx="23774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>
                <a:solidFill>
                  <a:srgbClr val="90BDF6"/>
                </a:solidFill>
                <a:latin typeface="Courier New"/>
              </a:rPr>
              <a:t>replica-a</a:t>
            </a:r>
            <a:r>
              <a:rPr sz="900" b="0" i="0">
                <a:solidFill>
                  <a:srgbClr val="A79FB8"/>
                </a:solidFill>
                <a:latin typeface="Courier New"/>
              </a:rPr>
              <a:t>.…LoadShaping.</a:t>
            </a:r>
            <a:r>
              <a:rPr sz="900" b="1" i="0">
                <a:solidFill>
                  <a:srgbClr val="C7A365"/>
                </a:solidFill>
                <a:latin typeface="Courier New"/>
              </a:rPr>
              <a:t>default</a:t>
            </a:r>
          </a:p>
        </p:txBody>
      </p:sp>
      <p:cxnSp>
        <p:nvCxnSpPr>
          <p:cNvPr id="141" name="Connector 140"/>
          <p:cNvCxnSpPr/>
          <p:nvPr/>
        </p:nvCxnSpPr>
        <p:spPr>
          <a:xfrm flipV="1">
            <a:off x="3931920" y="2267712"/>
            <a:ext cx="868680" cy="566928"/>
          </a:xfrm>
          <a:prstGeom prst="line">
            <a:avLst/>
          </a:prstGeom>
          <a:ln w="12700">
            <a:solidFill>
              <a:srgbClr val="3A2F4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Rounded Rectangle 141"/>
          <p:cNvSpPr/>
          <p:nvPr/>
        </p:nvSpPr>
        <p:spPr>
          <a:xfrm>
            <a:off x="4800600" y="2084831"/>
            <a:ext cx="1828800" cy="365760"/>
          </a:xfrm>
          <a:prstGeom prst="roundRect">
            <a:avLst>
              <a:gd name="adj" fmla="val 3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TextBox 142"/>
          <p:cNvSpPr txBox="1"/>
          <p:nvPr/>
        </p:nvSpPr>
        <p:spPr>
          <a:xfrm>
            <a:off x="4873752" y="2157984"/>
            <a:ext cx="1682496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instance 1</a:t>
            </a:r>
          </a:p>
        </p:txBody>
      </p:sp>
      <p:cxnSp>
        <p:nvCxnSpPr>
          <p:cNvPr id="144" name="Connector 143"/>
          <p:cNvCxnSpPr/>
          <p:nvPr/>
        </p:nvCxnSpPr>
        <p:spPr>
          <a:xfrm flipV="1">
            <a:off x="3931920" y="2724912"/>
            <a:ext cx="868680" cy="109728"/>
          </a:xfrm>
          <a:prstGeom prst="line">
            <a:avLst/>
          </a:prstGeom>
          <a:ln w="12700">
            <a:solidFill>
              <a:srgbClr val="3A2F4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Rounded Rectangle 144"/>
          <p:cNvSpPr/>
          <p:nvPr/>
        </p:nvSpPr>
        <p:spPr>
          <a:xfrm>
            <a:off x="4800600" y="2542032"/>
            <a:ext cx="1828800" cy="365760"/>
          </a:xfrm>
          <a:prstGeom prst="roundRect">
            <a:avLst>
              <a:gd name="adj" fmla="val 3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TextBox 145"/>
          <p:cNvSpPr txBox="1"/>
          <p:nvPr/>
        </p:nvSpPr>
        <p:spPr>
          <a:xfrm>
            <a:off x="4873752" y="2615184"/>
            <a:ext cx="1682496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instance 2</a:t>
            </a:r>
          </a:p>
        </p:txBody>
      </p:sp>
      <p:cxnSp>
        <p:nvCxnSpPr>
          <p:cNvPr id="147" name="Connector 146"/>
          <p:cNvCxnSpPr/>
          <p:nvPr/>
        </p:nvCxnSpPr>
        <p:spPr>
          <a:xfrm>
            <a:off x="3931920" y="2834640"/>
            <a:ext cx="868680" cy="347472"/>
          </a:xfrm>
          <a:prstGeom prst="line">
            <a:avLst/>
          </a:prstGeom>
          <a:ln w="12700">
            <a:solidFill>
              <a:srgbClr val="3A2F4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Rounded Rectangle 147"/>
          <p:cNvSpPr/>
          <p:nvPr/>
        </p:nvSpPr>
        <p:spPr>
          <a:xfrm>
            <a:off x="4800600" y="2999232"/>
            <a:ext cx="1828800" cy="365760"/>
          </a:xfrm>
          <a:prstGeom prst="roundRect">
            <a:avLst>
              <a:gd name="adj" fmla="val 3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TextBox 148"/>
          <p:cNvSpPr txBox="1"/>
          <p:nvPr/>
        </p:nvSpPr>
        <p:spPr>
          <a:xfrm>
            <a:off x="4873752" y="3072384"/>
            <a:ext cx="1682496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instance 3</a:t>
            </a:r>
          </a:p>
        </p:txBody>
      </p:sp>
      <p:cxnSp>
        <p:nvCxnSpPr>
          <p:cNvPr id="150" name="Connector 149"/>
          <p:cNvCxnSpPr/>
          <p:nvPr/>
        </p:nvCxnSpPr>
        <p:spPr>
          <a:xfrm flipV="1">
            <a:off x="3931920" y="2724912"/>
            <a:ext cx="868680" cy="109728"/>
          </a:xfrm>
          <a:prstGeom prst="line">
            <a:avLst/>
          </a:prstGeom>
          <a:ln w="2857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Rounded Rectangle 150"/>
          <p:cNvSpPr/>
          <p:nvPr/>
        </p:nvSpPr>
        <p:spPr>
          <a:xfrm>
            <a:off x="4800600" y="2542032"/>
            <a:ext cx="1828800" cy="365760"/>
          </a:xfrm>
          <a:prstGeom prst="roundRect">
            <a:avLst>
              <a:gd name="adj" fmla="val 3000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TextBox 151"/>
          <p:cNvSpPr txBox="1"/>
          <p:nvPr/>
        </p:nvSpPr>
        <p:spPr>
          <a:xfrm>
            <a:off x="4873752" y="2615184"/>
            <a:ext cx="1682496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1D1722"/>
                </a:solidFill>
                <a:latin typeface="Arial"/>
              </a:rPr>
              <a:t>instance 2</a:t>
            </a:r>
            <a:r>
              <a:rPr sz="1000" b="1" i="0">
                <a:solidFill>
                  <a:srgbClr val="49476A"/>
                </a:solidFill>
                <a:latin typeface="Arial"/>
              </a:rPr>
              <a:t>  ← picked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4480560" y="3657600"/>
            <a:ext cx="2468880" cy="868680"/>
          </a:xfrm>
          <a:prstGeom prst="roundRect">
            <a:avLst>
              <a:gd name="adj" fmla="val 12631"/>
            </a:avLst>
          </a:prstGeom>
          <a:noFill/>
          <a:ln w="15875">
            <a:solidFill>
              <a:srgbClr val="C7A36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TextBox 153"/>
          <p:cNvSpPr txBox="1"/>
          <p:nvPr/>
        </p:nvSpPr>
        <p:spPr>
          <a:xfrm>
            <a:off x="4526280" y="3703320"/>
            <a:ext cx="23774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>
                <a:solidFill>
                  <a:srgbClr val="90BDF6"/>
                </a:solidFill>
                <a:latin typeface="Courier New"/>
              </a:rPr>
              <a:t>replica-a</a:t>
            </a:r>
            <a:r>
              <a:rPr sz="900" b="0" i="0">
                <a:solidFill>
                  <a:srgbClr val="A79FB8"/>
                </a:solidFill>
                <a:latin typeface="Courier New"/>
              </a:rPr>
              <a:t>.…LoadShaping.</a:t>
            </a:r>
            <a:r>
              <a:rPr sz="900" b="1" i="0">
                <a:solidFill>
                  <a:srgbClr val="C7A365"/>
                </a:solidFill>
                <a:latin typeface="Courier New"/>
              </a:rPr>
              <a:t>canary</a:t>
            </a:r>
          </a:p>
        </p:txBody>
      </p:sp>
      <p:cxnSp>
        <p:nvCxnSpPr>
          <p:cNvPr id="155" name="Connector 154"/>
          <p:cNvCxnSpPr/>
          <p:nvPr/>
        </p:nvCxnSpPr>
        <p:spPr>
          <a:xfrm>
            <a:off x="3931920" y="2834640"/>
            <a:ext cx="868680" cy="1353312"/>
          </a:xfrm>
          <a:prstGeom prst="line">
            <a:avLst/>
          </a:prstGeom>
          <a:ln w="12700">
            <a:solidFill>
              <a:srgbClr val="3A2F4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Rounded Rectangle 155"/>
          <p:cNvSpPr/>
          <p:nvPr/>
        </p:nvSpPr>
        <p:spPr>
          <a:xfrm>
            <a:off x="4800600" y="4005072"/>
            <a:ext cx="1828800" cy="365760"/>
          </a:xfrm>
          <a:prstGeom prst="roundRect">
            <a:avLst>
              <a:gd name="adj" fmla="val 3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TextBox 156"/>
          <p:cNvSpPr txBox="1"/>
          <p:nvPr/>
        </p:nvSpPr>
        <p:spPr>
          <a:xfrm>
            <a:off x="4873752" y="4078224"/>
            <a:ext cx="1682496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canary instance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  <p:bldP spid="152" grpId="0" animBg="1"/>
      <p:bldP spid="153" grpId="0" animBg="1"/>
      <p:bldP spid="154" grpId="0" animBg="1"/>
      <p:bldP spid="156" grpId="0" animBg="1"/>
      <p:bldP spid="157" grpId="0" animBg="1"/>
      <p:bldP spid="151" grpId="1" animBg="1"/>
      <p:bldP spid="152" grpId="1" animBg="1"/>
    </p:bld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The subjects around an RPC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Data plane and control plane, and who receives each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5648" y="1682496"/>
            <a:ext cx="23774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 i="0">
                <a:solidFill>
                  <a:srgbClr val="A79FB8"/>
                </a:solidFill>
                <a:latin typeface="Arial"/>
              </a:rPr>
              <a:t>PUBLISHED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6280" y="168249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 i="0">
                <a:solidFill>
                  <a:srgbClr val="A79FB8"/>
                </a:solidFill>
                <a:latin typeface="Arial"/>
              </a:rPr>
              <a:t>SUBSCRIBED 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37960" y="1645920"/>
            <a:ext cx="493776" cy="256032"/>
          </a:xfrm>
          <a:prstGeom prst="roundRect">
            <a:avLst>
              <a:gd name="adj" fmla="val 42857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547104" y="1655064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i="0">
                <a:solidFill>
                  <a:srgbClr val="1D1722"/>
                </a:solidFill>
                <a:latin typeface="Arial"/>
              </a:rPr>
              <a:t>planner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68312" y="1645920"/>
            <a:ext cx="493776" cy="256032"/>
          </a:xfrm>
          <a:prstGeom prst="roundRect">
            <a:avLst>
              <a:gd name="adj" fmla="val 42857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077456" y="1655064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rial"/>
              </a:rPr>
              <a:t>inst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98664" y="1645920"/>
            <a:ext cx="493776" cy="256032"/>
          </a:xfrm>
          <a:prstGeom prst="roundRect">
            <a:avLst>
              <a:gd name="adj" fmla="val 42857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607808" y="1655064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rial"/>
              </a:rPr>
              <a:t>inst 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9016" y="1645920"/>
            <a:ext cx="493776" cy="256032"/>
          </a:xfrm>
          <a:prstGeom prst="roundRect">
            <a:avLst>
              <a:gd name="adj" fmla="val 42857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138160" y="1655064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rial"/>
              </a:rPr>
              <a:t>inst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16642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90BDF6"/>
                </a:solidFill>
                <a:latin typeface="Arial"/>
              </a:rPr>
              <a:t>DATA PLANE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1920240"/>
            <a:ext cx="1051560" cy="402336"/>
          </a:xfrm>
          <a:prstGeom prst="roundRect">
            <a:avLst>
              <a:gd name="adj" fmla="val 27272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66928" y="1938528"/>
            <a:ext cx="101498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request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1920240"/>
            <a:ext cx="4709160" cy="402336"/>
          </a:xfrm>
          <a:prstGeom prst="roundRect">
            <a:avLst>
              <a:gd name="adj" fmla="val 27272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755648" y="1938528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E8E4F0"/>
                </a:solidFill>
                <a:latin typeface="Courier New"/>
              </a:rPr>
              <a:t>….default.GetTarget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6280" y="1938528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E8E4F0"/>
                </a:solidFill>
                <a:latin typeface="Courier New"/>
              </a:rPr>
              <a:t>….default.*</a:t>
            </a:r>
          </a:p>
          <a:p>
            <a:pPr algn="l"/>
            <a:r>
              <a:rPr sz="850" b="1" i="0">
                <a:solidFill>
                  <a:srgbClr val="C7A365"/>
                </a:solidFill>
                <a:latin typeface="Arial"/>
              </a:rPr>
              <a:t>queue group: one instance</a:t>
            </a:r>
          </a:p>
        </p:txBody>
      </p:sp>
      <p:sp>
        <p:nvSpPr>
          <p:cNvPr id="20" name="Oval 19"/>
          <p:cNvSpPr/>
          <p:nvPr/>
        </p:nvSpPr>
        <p:spPr>
          <a:xfrm>
            <a:off x="7754112" y="2029968"/>
            <a:ext cx="182880" cy="182880"/>
          </a:xfrm>
          <a:prstGeom prst="ellipse">
            <a:avLst/>
          </a:prstGeom>
          <a:solidFill>
            <a:srgbClr val="90BDF6"/>
          </a:solidFill>
          <a:ln w="19050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48640" y="2395728"/>
            <a:ext cx="1051560" cy="402336"/>
          </a:xfrm>
          <a:prstGeom prst="roundRect">
            <a:avLst>
              <a:gd name="adj" fmla="val 27272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566928" y="2414016"/>
            <a:ext cx="101498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reply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691640" y="2395728"/>
            <a:ext cx="4709160" cy="402336"/>
          </a:xfrm>
          <a:prstGeom prst="roundRect">
            <a:avLst>
              <a:gd name="adj" fmla="val 27272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755648" y="2414016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E8E4F0"/>
                </a:solidFill>
                <a:latin typeface="Courier New"/>
              </a:rPr>
              <a:t>_INBOX.&lt;unique&gt;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26280" y="2414016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E8E4F0"/>
                </a:solidFill>
                <a:latin typeface="Courier New"/>
              </a:rPr>
              <a:t>_INBOX.&lt;unique&gt;</a:t>
            </a:r>
          </a:p>
          <a:p>
            <a:pPr algn="l"/>
            <a:r>
              <a:rPr sz="850" b="1" i="0">
                <a:solidFill>
                  <a:srgbClr val="90BDF6"/>
                </a:solidFill>
                <a:latin typeface="Arial"/>
              </a:rPr>
              <a:t>only the caller</a:t>
            </a:r>
          </a:p>
        </p:txBody>
      </p:sp>
      <p:sp>
        <p:nvSpPr>
          <p:cNvPr id="26" name="Oval 25"/>
          <p:cNvSpPr/>
          <p:nvPr/>
        </p:nvSpPr>
        <p:spPr>
          <a:xfrm>
            <a:off x="6693408" y="2505456"/>
            <a:ext cx="182880" cy="182880"/>
          </a:xfrm>
          <a:prstGeom prst="ellipse">
            <a:avLst/>
          </a:prstGeom>
          <a:solidFill>
            <a:srgbClr val="90BDF6"/>
          </a:solidFill>
          <a:ln w="19050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48640" y="292608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C7A365"/>
                </a:solidFill>
                <a:latin typeface="Arial"/>
              </a:rPr>
              <a:t>CONTROL PLANE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3182112"/>
            <a:ext cx="1051560" cy="402336"/>
          </a:xfrm>
          <a:prstGeom prst="roundRect">
            <a:avLst>
              <a:gd name="adj" fmla="val 27272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566928" y="3200400"/>
            <a:ext cx="101498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cancel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691640" y="3182112"/>
            <a:ext cx="4709160" cy="402336"/>
          </a:xfrm>
          <a:prstGeom prst="roundRect">
            <a:avLst>
              <a:gd name="adj" fmla="val 27272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755648" y="320040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E8E4F0"/>
                </a:solidFill>
                <a:latin typeface="Courier New"/>
              </a:rPr>
              <a:t>….default.GetTarget.cancel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26280" y="3200400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E8E4F0"/>
                </a:solidFill>
                <a:latin typeface="Courier New"/>
              </a:rPr>
              <a:t>….default.*.cancel</a:t>
            </a:r>
          </a:p>
          <a:p>
            <a:pPr algn="l"/>
            <a:r>
              <a:rPr sz="850" b="1" i="0">
                <a:solidFill>
                  <a:srgbClr val="E0D7F2"/>
                </a:solidFill>
                <a:latin typeface="Arial"/>
              </a:rPr>
              <a:t>every instance</a:t>
            </a:r>
          </a:p>
        </p:txBody>
      </p:sp>
      <p:sp>
        <p:nvSpPr>
          <p:cNvPr id="33" name="Oval 32"/>
          <p:cNvSpPr/>
          <p:nvPr/>
        </p:nvSpPr>
        <p:spPr>
          <a:xfrm>
            <a:off x="7223760" y="3291840"/>
            <a:ext cx="182880" cy="182880"/>
          </a:xfrm>
          <a:prstGeom prst="ellipse">
            <a:avLst/>
          </a:prstGeom>
          <a:noFill/>
          <a:ln w="1905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Oval 33"/>
          <p:cNvSpPr/>
          <p:nvPr/>
        </p:nvSpPr>
        <p:spPr>
          <a:xfrm>
            <a:off x="7754112" y="3291840"/>
            <a:ext cx="182880" cy="182880"/>
          </a:xfrm>
          <a:prstGeom prst="ellipse">
            <a:avLst/>
          </a:prstGeom>
          <a:solidFill>
            <a:srgbClr val="C7A365"/>
          </a:solidFill>
          <a:ln w="1905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8284464" y="3291840"/>
            <a:ext cx="182880" cy="182880"/>
          </a:xfrm>
          <a:prstGeom prst="ellipse">
            <a:avLst/>
          </a:prstGeom>
          <a:noFill/>
          <a:ln w="1905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548640" y="3657600"/>
            <a:ext cx="1051560" cy="402336"/>
          </a:xfrm>
          <a:prstGeom prst="roundRect">
            <a:avLst>
              <a:gd name="adj" fmla="val 27272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566928" y="3675887"/>
            <a:ext cx="101498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stream control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691640" y="3657600"/>
            <a:ext cx="4709160" cy="402336"/>
          </a:xfrm>
          <a:prstGeom prst="roundRect">
            <a:avLst>
              <a:gd name="adj" fmla="val 27272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755648" y="3675887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E8E4F0"/>
                </a:solidFill>
                <a:latin typeface="Courier New"/>
              </a:rPr>
              <a:t>….WatchLoad.control.&lt;inst 2&gt;.&lt;stream&gt;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26280" y="3675887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E8E4F0"/>
                </a:solidFill>
                <a:latin typeface="Courier New"/>
              </a:rPr>
              <a:t>….*.control.&lt;self&gt;.*</a:t>
            </a:r>
          </a:p>
          <a:p>
            <a:pPr algn="l"/>
            <a:r>
              <a:rPr sz="850" b="1" i="0">
                <a:solidFill>
                  <a:srgbClr val="E0D7F2"/>
                </a:solidFill>
                <a:latin typeface="Arial"/>
              </a:rPr>
              <a:t>only its own instance</a:t>
            </a:r>
          </a:p>
        </p:txBody>
      </p:sp>
      <p:sp>
        <p:nvSpPr>
          <p:cNvPr id="41" name="Oval 40"/>
          <p:cNvSpPr/>
          <p:nvPr/>
        </p:nvSpPr>
        <p:spPr>
          <a:xfrm>
            <a:off x="7754112" y="3767328"/>
            <a:ext cx="182880" cy="182880"/>
          </a:xfrm>
          <a:prstGeom prst="ellipse">
            <a:avLst/>
          </a:prstGeom>
          <a:solidFill>
            <a:srgbClr val="C7A365"/>
          </a:solidFill>
          <a:ln w="1905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Auth: permissions are subjects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NATS over TLS with decentralized auth, scoped per service on clients and servers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8046720" cy="457200"/>
          </a:xfrm>
          <a:prstGeom prst="roundRect">
            <a:avLst>
              <a:gd name="adj" fmla="val 24000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13232" y="1627632"/>
            <a:ext cx="7717536" cy="1280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50" b="1" i="0">
                <a:solidFill>
                  <a:srgbClr val="90BDF6"/>
                </a:solidFill>
                <a:latin typeface="Arial"/>
              </a:rPr>
              <a:t>TLS: </a:t>
            </a:r>
            <a:r>
              <a:rPr sz="1150" b="0" i="0">
                <a:solidFill>
                  <a:srgbClr val="E0D7F2"/>
                </a:solidFill>
                <a:latin typeface="Arial"/>
              </a:rPr>
              <a:t>server cert from a private CA</a:t>
            </a:r>
            <a:r>
              <a:rPr sz="1150" b="1" i="0">
                <a:solidFill>
                  <a:srgbClr val="90BDF6"/>
                </a:solidFill>
                <a:latin typeface="Arial"/>
              </a:rPr>
              <a:t>      decentralized auth: </a:t>
            </a:r>
            <a:r>
              <a:rPr sz="1150" b="0" i="0">
                <a:solidFill>
                  <a:srgbClr val="E0D7F2"/>
                </a:solidFill>
                <a:latin typeface="Arial"/>
              </a:rPr>
              <a:t>each user's JWT carries its permissions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03120"/>
            <a:ext cx="8046720" cy="658368"/>
          </a:xfrm>
          <a:prstGeom prst="roundRect">
            <a:avLst>
              <a:gd name="adj" fmla="val 1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85800" y="2240279"/>
            <a:ext cx="7772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90BDF6"/>
                </a:solidFill>
                <a:latin typeface="Arial"/>
              </a:rPr>
              <a:t>planner (client)</a:t>
            </a:r>
          </a:p>
          <a:p>
            <a:pPr algn="l"/>
            <a:r>
              <a:rPr sz="1050" b="0" i="0">
                <a:solidFill>
                  <a:srgbClr val="A79FB8"/>
                </a:solidFill>
                <a:latin typeface="Arial"/>
              </a:rPr>
              <a:t>publish  </a:t>
            </a:r>
            <a:r>
              <a:rPr sz="1050" b="0" i="0">
                <a:solidFill>
                  <a:srgbClr val="FFFFFF"/>
                </a:solidFill>
                <a:latin typeface="Courier New"/>
              </a:rPr>
              <a:t>rpc.*.example-v1-LoadShaping.*.SetTarget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2148840"/>
            <a:ext cx="33375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C7A365"/>
                </a:solidFill>
                <a:latin typeface="Arial"/>
              </a:rPr>
              <a:t>grants built from the subject scheme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98648"/>
            <a:ext cx="8046720" cy="786384"/>
          </a:xfrm>
          <a:prstGeom prst="roundRect">
            <a:avLst>
              <a:gd name="adj" fmla="val 13953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85800" y="3035808"/>
            <a:ext cx="77724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C7A365"/>
                </a:solidFill>
                <a:latin typeface="Arial"/>
              </a:rPr>
              <a:t>load-shaping service (server)</a:t>
            </a:r>
          </a:p>
          <a:p>
            <a:pPr algn="l"/>
            <a:r>
              <a:rPr sz="1050" b="0" i="0">
                <a:solidFill>
                  <a:srgbClr val="A79FB8"/>
                </a:solidFill>
                <a:latin typeface="Arial"/>
              </a:rPr>
              <a:t>subscribe  </a:t>
            </a:r>
            <a:r>
              <a:rPr sz="1050" b="0" i="0">
                <a:solidFill>
                  <a:srgbClr val="FFFFFF"/>
                </a:solidFill>
                <a:latin typeface="Courier New"/>
              </a:rPr>
              <a:t>rpc.*.example-v1-LoadShaping.&gt;</a:t>
            </a:r>
          </a:p>
          <a:p>
            <a:pPr algn="l"/>
            <a:r>
              <a:rPr sz="1050" b="0" i="0">
                <a:solidFill>
                  <a:srgbClr val="A79FB8"/>
                </a:solidFill>
                <a:latin typeface="Arial"/>
              </a:rPr>
              <a:t>reply  </a:t>
            </a:r>
            <a:r>
              <a:rPr sz="1050" b="0" i="0">
                <a:solidFill>
                  <a:srgbClr val="FFFFFF"/>
                </a:solidFill>
                <a:latin typeface="Arial"/>
              </a:rPr>
              <a:t>only to the requests it receives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931920"/>
            <a:ext cx="8046720" cy="502920"/>
          </a:xfrm>
          <a:prstGeom prst="roundRect">
            <a:avLst>
              <a:gd name="adj" fmla="val 21818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13232" y="4096511"/>
            <a:ext cx="7717536" cy="1737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 i="0">
                <a:solidFill>
                  <a:srgbClr val="C7A365"/>
                </a:solidFill>
                <a:latin typeface="Arial"/>
              </a:rPr>
              <a:t>Out of the box: </a:t>
            </a:r>
            <a:r>
              <a:rPr sz="1250" b="0" i="0">
                <a:solidFill>
                  <a:srgbClr val="FFFFFF"/>
                </a:solidFill>
                <a:latin typeface="Arial"/>
              </a:rPr>
              <a:t>NATS enforces both sides at the broker.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Discovery: the NATS services API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Every served RPC service answers $SRV.PING and $SRV.INFO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48640" y="1371600"/>
            <a:ext cx="3931920" cy="2103120"/>
          </a:xfrm>
          <a:prstGeom prst="roundRect">
            <a:avLst>
              <a:gd name="adj" fmla="val 5217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731520" y="1517904"/>
            <a:ext cx="3566160" cy="18287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C7A365"/>
                </a:solidFill>
                <a:latin typeface="Courier New"/>
              </a:rPr>
              <a:t>$SRV.INFO</a:t>
            </a:r>
            <a:r>
              <a:rPr sz="1050" b="0" i="0">
                <a:solidFill>
                  <a:srgbClr val="E8E4F0"/>
                </a:solidFill>
                <a:latin typeface="Courier New"/>
              </a:rPr>
              <a:t> → example-v1-LoadShaping</a:t>
            </a:r>
          </a:p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E8E4F0"/>
                </a:solidFill>
                <a:latin typeface="Courier New"/>
              </a:rPr>
              <a:t> </a:t>
            </a:r>
          </a:p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A79FB8"/>
                </a:solidFill>
                <a:latin typeface="Courier New"/>
              </a:rPr>
              <a:t>service  </a:t>
            </a:r>
            <a:r>
              <a:rPr sz="1050" b="0" i="0">
                <a:solidFill>
                  <a:srgbClr val="E8E4F0"/>
                </a:solidFill>
                <a:latin typeface="Courier New"/>
              </a:rPr>
              <a:t>example.v1.LoadShaping</a:t>
            </a:r>
          </a:p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A79FB8"/>
                </a:solidFill>
                <a:latin typeface="Courier New"/>
              </a:rPr>
              <a:t>replica  </a:t>
            </a:r>
            <a:r>
              <a:rPr sz="1050" b="0" i="0">
                <a:solidFill>
                  <a:srgbClr val="E8E4F0"/>
                </a:solidFill>
                <a:latin typeface="Courier New"/>
              </a:rPr>
              <a:t>replica-a</a:t>
            </a:r>
          </a:p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A79FB8"/>
                </a:solidFill>
                <a:latin typeface="Courier New"/>
              </a:rPr>
              <a:t>variant  </a:t>
            </a:r>
            <a:r>
              <a:rPr sz="1050" b="0" i="0">
                <a:solidFill>
                  <a:srgbClr val="E8E4F0"/>
                </a:solidFill>
                <a:latin typeface="Courier New"/>
              </a:rPr>
              <a:t>default</a:t>
            </a:r>
          </a:p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A79FB8"/>
                </a:solidFill>
                <a:latin typeface="Courier New"/>
              </a:rPr>
              <a:t>methods  </a:t>
            </a:r>
            <a:r>
              <a:rPr sz="1050" b="0" i="0">
                <a:solidFill>
                  <a:srgbClr val="E8E4F0"/>
                </a:solidFill>
                <a:latin typeface="Courier New"/>
              </a:rPr>
              <a:t>GetTarget SetTarget WatchLoad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4754880" y="1554480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A79FB8"/>
                </a:solidFill>
                <a:latin typeface="Arial"/>
              </a:rPr>
              <a:t>WHERE $SRV.PING HELPS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754880" y="1810512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8FD3B8"/>
                </a:solidFill>
                <a:latin typeface="Arial"/>
              </a:rPr>
              <a:t>unary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4754880" y="2084831"/>
            <a:ext cx="868680" cy="329184"/>
          </a:xfrm>
          <a:prstGeom prst="roundRect">
            <a:avLst>
              <a:gd name="adj" fmla="val 33333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8" name="TextBox 137"/>
          <p:cNvSpPr txBox="1"/>
          <p:nvPr/>
        </p:nvSpPr>
        <p:spPr>
          <a:xfrm>
            <a:off x="4773168" y="2103120"/>
            <a:ext cx="83210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planner</a:t>
            </a:r>
          </a:p>
        </p:txBody>
      </p:sp>
      <p:cxnSp>
        <p:nvCxnSpPr>
          <p:cNvPr id="139" name="Connector 138"/>
          <p:cNvCxnSpPr/>
          <p:nvPr/>
        </p:nvCxnSpPr>
        <p:spPr>
          <a:xfrm>
            <a:off x="5623560" y="2249424"/>
            <a:ext cx="365760" cy="0"/>
          </a:xfrm>
          <a:prstGeom prst="line">
            <a:avLst/>
          </a:prstGeom>
          <a:ln w="19050">
            <a:solidFill>
              <a:srgbClr val="8FD3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ounded Rectangle 139"/>
          <p:cNvSpPr/>
          <p:nvPr/>
        </p:nvSpPr>
        <p:spPr>
          <a:xfrm>
            <a:off x="5989320" y="2084831"/>
            <a:ext cx="731520" cy="329184"/>
          </a:xfrm>
          <a:prstGeom prst="roundRect">
            <a:avLst>
              <a:gd name="adj" fmla="val 33333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TextBox 140"/>
          <p:cNvSpPr txBox="1"/>
          <p:nvPr/>
        </p:nvSpPr>
        <p:spPr>
          <a:xfrm>
            <a:off x="6007607" y="2103120"/>
            <a:ext cx="69494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NATS</a:t>
            </a:r>
          </a:p>
        </p:txBody>
      </p:sp>
      <p:cxnSp>
        <p:nvCxnSpPr>
          <p:cNvPr id="142" name="Connector 141"/>
          <p:cNvCxnSpPr/>
          <p:nvPr/>
        </p:nvCxnSpPr>
        <p:spPr>
          <a:xfrm>
            <a:off x="6720840" y="2249424"/>
            <a:ext cx="365760" cy="0"/>
          </a:xfrm>
          <a:prstGeom prst="line">
            <a:avLst/>
          </a:prstGeom>
          <a:ln w="12700">
            <a:solidFill>
              <a:srgbClr val="A79FB8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Rounded Rectangle 142"/>
          <p:cNvSpPr/>
          <p:nvPr/>
        </p:nvSpPr>
        <p:spPr>
          <a:xfrm>
            <a:off x="7086600" y="2084831"/>
            <a:ext cx="1463040" cy="329184"/>
          </a:xfrm>
          <a:prstGeom prst="roundRect">
            <a:avLst>
              <a:gd name="adj" fmla="val 33333"/>
            </a:avLst>
          </a:prstGeom>
          <a:noFill/>
          <a:ln w="12700">
            <a:solidFill>
              <a:srgbClr val="A79F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TextBox 143"/>
          <p:cNvSpPr txBox="1"/>
          <p:nvPr/>
        </p:nvSpPr>
        <p:spPr>
          <a:xfrm>
            <a:off x="7104888" y="2103120"/>
            <a:ext cx="142646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 i="0">
                <a:solidFill>
                  <a:srgbClr val="A79FB8"/>
                </a:solidFill>
                <a:latin typeface="Arial"/>
              </a:rPr>
              <a:t>no subscriber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4754880" y="2450591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8FD3B8"/>
                </a:solidFill>
                <a:latin typeface="Arial"/>
              </a:rPr>
              <a:t>← no responders: UNAVAILABLE, immediately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754880" y="2697480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7A365"/>
                </a:solidFill>
                <a:latin typeface="Arial"/>
              </a:rPr>
              <a:t>one-way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4754880" y="2971800"/>
            <a:ext cx="868680" cy="329184"/>
          </a:xfrm>
          <a:prstGeom prst="roundRect">
            <a:avLst>
              <a:gd name="adj" fmla="val 33333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TextBox 147"/>
          <p:cNvSpPr txBox="1"/>
          <p:nvPr/>
        </p:nvSpPr>
        <p:spPr>
          <a:xfrm>
            <a:off x="4773168" y="2990088"/>
            <a:ext cx="83210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planner</a:t>
            </a:r>
          </a:p>
        </p:txBody>
      </p:sp>
      <p:cxnSp>
        <p:nvCxnSpPr>
          <p:cNvPr id="149" name="Connector 148"/>
          <p:cNvCxnSpPr/>
          <p:nvPr/>
        </p:nvCxnSpPr>
        <p:spPr>
          <a:xfrm>
            <a:off x="5623560" y="3136392"/>
            <a:ext cx="365760" cy="0"/>
          </a:xfrm>
          <a:prstGeom prst="line">
            <a:avLst/>
          </a:prstGeom>
          <a:ln w="1905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Rounded Rectangle 149"/>
          <p:cNvSpPr/>
          <p:nvPr/>
        </p:nvSpPr>
        <p:spPr>
          <a:xfrm>
            <a:off x="5989320" y="2971800"/>
            <a:ext cx="731520" cy="329184"/>
          </a:xfrm>
          <a:prstGeom prst="roundRect">
            <a:avLst>
              <a:gd name="adj" fmla="val 33333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6007607" y="2990088"/>
            <a:ext cx="69494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NATS</a:t>
            </a:r>
          </a:p>
        </p:txBody>
      </p:sp>
      <p:cxnSp>
        <p:nvCxnSpPr>
          <p:cNvPr id="152" name="Connector 151"/>
          <p:cNvCxnSpPr/>
          <p:nvPr/>
        </p:nvCxnSpPr>
        <p:spPr>
          <a:xfrm>
            <a:off x="6720840" y="3136392"/>
            <a:ext cx="365760" cy="0"/>
          </a:xfrm>
          <a:prstGeom prst="line">
            <a:avLst/>
          </a:prstGeom>
          <a:ln w="12700">
            <a:solidFill>
              <a:srgbClr val="A79FB8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Rounded Rectangle 152"/>
          <p:cNvSpPr/>
          <p:nvPr/>
        </p:nvSpPr>
        <p:spPr>
          <a:xfrm>
            <a:off x="7086600" y="2971800"/>
            <a:ext cx="1463040" cy="329184"/>
          </a:xfrm>
          <a:prstGeom prst="roundRect">
            <a:avLst>
              <a:gd name="adj" fmla="val 33333"/>
            </a:avLst>
          </a:prstGeom>
          <a:noFill/>
          <a:ln w="12700">
            <a:solidFill>
              <a:srgbClr val="A79F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TextBox 153"/>
          <p:cNvSpPr txBox="1"/>
          <p:nvPr/>
        </p:nvSpPr>
        <p:spPr>
          <a:xfrm>
            <a:off x="7104888" y="2990088"/>
            <a:ext cx="142646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 i="0">
                <a:solidFill>
                  <a:srgbClr val="A79FB8"/>
                </a:solidFill>
                <a:latin typeface="Arial"/>
              </a:rPr>
              <a:t>no subscriber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4754880" y="3337560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>← publish succeeds, nobody handled it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548640" y="3611880"/>
            <a:ext cx="8046720" cy="384048"/>
          </a:xfrm>
          <a:prstGeom prst="roundRect">
            <a:avLst>
              <a:gd name="adj" fmla="val 28571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TextBox 156"/>
          <p:cNvSpPr txBox="1"/>
          <p:nvPr/>
        </p:nvSpPr>
        <p:spPr>
          <a:xfrm>
            <a:off x="713232" y="3776472"/>
            <a:ext cx="7717536" cy="548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 i="0">
                <a:solidFill>
                  <a:srgbClr val="C7A365"/>
                </a:solidFill>
                <a:latin typeface="Arial"/>
              </a:rPr>
              <a:t>$SRV.PING first.  </a:t>
            </a:r>
            <a:r>
              <a:rPr sz="1250" b="0" i="0">
                <a:solidFill>
                  <a:srgbClr val="FFFFFF"/>
                </a:solidFill>
                <a:latin typeface="Arial"/>
              </a:rPr>
              <a:t>The client transport pings. No answer → UNAVAILABLE.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  <p:bldP spid="138" grpId="0" animBg="1"/>
      <p:bldP spid="140" grpId="0" animBg="1"/>
      <p:bldP spid="141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50" grpId="0" animBg="1"/>
      <p:bldP spid="151" grpId="0" animBg="1"/>
      <p:bldP spid="153" grpId="0" animBg="1"/>
      <p:bldP spid="154" grpId="0" animBg="1"/>
      <p:bldP spid="155" grpId="0" animBg="1"/>
      <p:bldP spid="156" grpId="0" animBg="1"/>
      <p:bldP spid="1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One unary call, end to end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GetTarget over NATS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822960" y="3017520"/>
            <a:ext cx="5394960" cy="475488"/>
          </a:xfrm>
          <a:prstGeom prst="roundRect">
            <a:avLst>
              <a:gd name="adj" fmla="val 23076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960120" y="3054096"/>
            <a:ext cx="512064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i="0">
                <a:solidFill>
                  <a:srgbClr val="C7A365"/>
                </a:solidFill>
                <a:latin typeface="Courier New"/>
              </a:rPr>
              <a:t>rpc </a:t>
            </a:r>
            <a:r>
              <a:rPr sz="1200" b="1" i="0">
                <a:solidFill>
                  <a:srgbClr val="90BDF6"/>
                </a:solidFill>
                <a:latin typeface="Courier New"/>
              </a:rPr>
              <a:t>GetTarget</a:t>
            </a:r>
            <a:r>
              <a:rPr sz="1200" b="0" i="0">
                <a:solidFill>
                  <a:srgbClr val="E8E4F0"/>
                </a:solidFill>
                <a:latin typeface="Courier New"/>
              </a:rPr>
              <a:t>(GetTargetRequest)</a:t>
            </a:r>
            <a:r>
              <a:rPr sz="1200" b="0" i="0">
                <a:solidFill>
                  <a:srgbClr val="A79FB8"/>
                </a:solidFill>
                <a:latin typeface="Courier New"/>
              </a:rPr>
              <a:t> returns </a:t>
            </a:r>
            <a:r>
              <a:rPr sz="1200" b="0" i="0">
                <a:solidFill>
                  <a:srgbClr val="E8E4F0"/>
                </a:solidFill>
                <a:latin typeface="Courier New"/>
              </a:rPr>
              <a:t>(Target)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457200" y="1737360"/>
            <a:ext cx="1325880" cy="566928"/>
          </a:xfrm>
          <a:prstGeom prst="roundRect">
            <a:avLst>
              <a:gd name="adj" fmla="val 19354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484632" y="1764792"/>
            <a:ext cx="1271016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planner (client)</a:t>
            </a:r>
          </a:p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GetTarget(req)</a:t>
            </a:r>
          </a:p>
        </p:txBody>
      </p:sp>
      <p:cxnSp>
        <p:nvCxnSpPr>
          <p:cNvPr id="137" name="Connector 136"/>
          <p:cNvCxnSpPr/>
          <p:nvPr/>
        </p:nvCxnSpPr>
        <p:spPr>
          <a:xfrm>
            <a:off x="1783080" y="2020824"/>
            <a:ext cx="164592" cy="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Rounded Rectangle 137"/>
          <p:cNvSpPr/>
          <p:nvPr/>
        </p:nvSpPr>
        <p:spPr>
          <a:xfrm>
            <a:off x="1947672" y="1737360"/>
            <a:ext cx="1325880" cy="566928"/>
          </a:xfrm>
          <a:prstGeom prst="roundRect">
            <a:avLst>
              <a:gd name="adj" fmla="val 19354"/>
            </a:avLst>
          </a:prstGeom>
          <a:solidFill>
            <a:srgbClr val="E0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2020824" y="1810512"/>
            <a:ext cx="117957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1D1722"/>
                </a:solidFill>
                <a:latin typeface="Arial"/>
              </a:rPr>
              <a:t>Tower layers</a:t>
            </a:r>
          </a:p>
          <a:p>
            <a:pPr algn="ctr"/>
            <a:r>
              <a:rPr sz="1150" b="1" i="0">
                <a:solidFill>
                  <a:srgbClr val="1D1722"/>
                </a:solidFill>
                <a:latin typeface="Arial"/>
              </a:rPr>
              <a:t>timeout · log</a:t>
            </a:r>
          </a:p>
        </p:txBody>
      </p:sp>
      <p:cxnSp>
        <p:nvCxnSpPr>
          <p:cNvPr id="140" name="Connector 139"/>
          <p:cNvCxnSpPr/>
          <p:nvPr/>
        </p:nvCxnSpPr>
        <p:spPr>
          <a:xfrm>
            <a:off x="3273552" y="2020824"/>
            <a:ext cx="164592" cy="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Rounded Rectangle 140"/>
          <p:cNvSpPr/>
          <p:nvPr/>
        </p:nvSpPr>
        <p:spPr>
          <a:xfrm>
            <a:off x="3438144" y="1737360"/>
            <a:ext cx="1325880" cy="566928"/>
          </a:xfrm>
          <a:prstGeom prst="roundRect">
            <a:avLst>
              <a:gd name="adj" fmla="val 19354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TextBox 141"/>
          <p:cNvSpPr txBox="1"/>
          <p:nvPr/>
        </p:nvSpPr>
        <p:spPr>
          <a:xfrm>
            <a:off x="3511296" y="1810512"/>
            <a:ext cx="117957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1D1722"/>
                </a:solidFill>
                <a:latin typeface="Arial"/>
              </a:rPr>
              <a:t>CloudEvents</a:t>
            </a:r>
          </a:p>
          <a:p>
            <a:pPr algn="ctr"/>
            <a:r>
              <a:rPr sz="1150" b="1" i="0">
                <a:solidFill>
                  <a:srgbClr val="1D1722"/>
                </a:solidFill>
                <a:latin typeface="Arial"/>
              </a:rPr>
              <a:t>encode</a:t>
            </a:r>
          </a:p>
        </p:txBody>
      </p:sp>
      <p:cxnSp>
        <p:nvCxnSpPr>
          <p:cNvPr id="143" name="Connector 142"/>
          <p:cNvCxnSpPr/>
          <p:nvPr/>
        </p:nvCxnSpPr>
        <p:spPr>
          <a:xfrm>
            <a:off x="4764024" y="2020824"/>
            <a:ext cx="164592" cy="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Rounded Rectangle 143"/>
          <p:cNvSpPr/>
          <p:nvPr/>
        </p:nvSpPr>
        <p:spPr>
          <a:xfrm>
            <a:off x="4928616" y="1737360"/>
            <a:ext cx="1143000" cy="566928"/>
          </a:xfrm>
          <a:prstGeom prst="roundRect">
            <a:avLst>
              <a:gd name="adj" fmla="val 19354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TextBox 144"/>
          <p:cNvSpPr txBox="1"/>
          <p:nvPr/>
        </p:nvSpPr>
        <p:spPr>
          <a:xfrm>
            <a:off x="5001768" y="1810512"/>
            <a:ext cx="99669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1" i="0">
                <a:solidFill>
                  <a:srgbClr val="1D1722"/>
                </a:solidFill>
                <a:latin typeface="Arial"/>
              </a:rPr>
              <a:t>NATS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57200" y="2414016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90BDF6"/>
                </a:solidFill>
                <a:latin typeface="Courier New"/>
              </a:rPr>
              <a:t>publish  rpc.&lt;replica&gt;.example-v1-LoadShaping.default.GetTarget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457200" y="2670048"/>
            <a:ext cx="5943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A79FB8"/>
                </a:solidFill>
                <a:latin typeface="Courier New"/>
              </a:rPr>
              <a:t>header   </a:t>
            </a:r>
            <a:r>
              <a:rPr sz="1050" b="1" i="0">
                <a:solidFill>
                  <a:srgbClr val="C7A365"/>
                </a:solidFill>
                <a:latin typeface="Courier New"/>
              </a:rPr>
              <a:t>request ID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6903720" y="1490472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queue group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6812280" y="1737360"/>
            <a:ext cx="1828800" cy="1783080"/>
          </a:xfrm>
          <a:prstGeom prst="roundRect">
            <a:avLst>
              <a:gd name="adj" fmla="val 6153"/>
            </a:avLst>
          </a:prstGeom>
          <a:noFill/>
          <a:ln w="15875">
            <a:solidFill>
              <a:srgbClr val="3A2F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Rounded Rectangle 149"/>
          <p:cNvSpPr/>
          <p:nvPr/>
        </p:nvSpPr>
        <p:spPr>
          <a:xfrm>
            <a:off x="6903720" y="1810512"/>
            <a:ext cx="164592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6976872" y="1883664"/>
            <a:ext cx="14996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server 1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6903720" y="2359152"/>
            <a:ext cx="1645920" cy="457200"/>
          </a:xfrm>
          <a:prstGeom prst="roundRect">
            <a:avLst>
              <a:gd name="adj" fmla="val 2400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TextBox 152"/>
          <p:cNvSpPr txBox="1"/>
          <p:nvPr/>
        </p:nvSpPr>
        <p:spPr>
          <a:xfrm>
            <a:off x="6976872" y="2432304"/>
            <a:ext cx="14996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1D1722"/>
                </a:solidFill>
                <a:latin typeface="Arial"/>
              </a:rPr>
              <a:t>server 2  ← picked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6903720" y="2907791"/>
            <a:ext cx="164592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TextBox 154"/>
          <p:cNvSpPr txBox="1"/>
          <p:nvPr/>
        </p:nvSpPr>
        <p:spPr>
          <a:xfrm>
            <a:off x="6976872" y="2980944"/>
            <a:ext cx="14996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server 3</a:t>
            </a:r>
          </a:p>
        </p:txBody>
      </p:sp>
      <p:cxnSp>
        <p:nvCxnSpPr>
          <p:cNvPr id="156" name="Connector 155"/>
          <p:cNvCxnSpPr/>
          <p:nvPr/>
        </p:nvCxnSpPr>
        <p:spPr>
          <a:xfrm>
            <a:off x="6071616" y="2020824"/>
            <a:ext cx="832104" cy="566928"/>
          </a:xfrm>
          <a:prstGeom prst="line">
            <a:avLst/>
          </a:prstGeom>
          <a:ln w="2222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>
            <a:off x="7726679" y="3520440"/>
            <a:ext cx="0" cy="365760"/>
          </a:xfrm>
          <a:prstGeom prst="line">
            <a:avLst/>
          </a:prstGeom>
          <a:ln w="1905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Rounded Rectangle 157"/>
          <p:cNvSpPr/>
          <p:nvPr/>
        </p:nvSpPr>
        <p:spPr>
          <a:xfrm>
            <a:off x="6903720" y="3886200"/>
            <a:ext cx="1645920" cy="502920"/>
          </a:xfrm>
          <a:prstGeom prst="roundRect">
            <a:avLst>
              <a:gd name="adj" fmla="val 21818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TextBox 158"/>
          <p:cNvSpPr txBox="1"/>
          <p:nvPr/>
        </p:nvSpPr>
        <p:spPr>
          <a:xfrm>
            <a:off x="6976872" y="3959352"/>
            <a:ext cx="1499616" cy="3566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handler → reply</a:t>
            </a:r>
          </a:p>
        </p:txBody>
      </p:sp>
      <p:cxnSp>
        <p:nvCxnSpPr>
          <p:cNvPr id="160" name="Connector 159"/>
          <p:cNvCxnSpPr/>
          <p:nvPr/>
        </p:nvCxnSpPr>
        <p:spPr>
          <a:xfrm flipH="1">
            <a:off x="6217920" y="4133087"/>
            <a:ext cx="685800" cy="0"/>
          </a:xfrm>
          <a:prstGeom prst="line">
            <a:avLst/>
          </a:prstGeom>
          <a:ln w="22225">
            <a:solidFill>
              <a:srgbClr val="C7A365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Rounded Rectangle 160"/>
          <p:cNvSpPr/>
          <p:nvPr/>
        </p:nvSpPr>
        <p:spPr>
          <a:xfrm>
            <a:off x="3291840" y="3886200"/>
            <a:ext cx="2926080" cy="502920"/>
          </a:xfrm>
          <a:prstGeom prst="roundRect">
            <a:avLst>
              <a:gd name="adj" fmla="val 21818"/>
            </a:avLst>
          </a:prstGeom>
          <a:solidFill>
            <a:srgbClr val="1D1722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3364992" y="3959352"/>
            <a:ext cx="2779776" cy="3566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Courier New"/>
              </a:rPr>
              <a:t>_INBOX.&lt;unique&gt;  private reply</a:t>
            </a:r>
          </a:p>
        </p:txBody>
      </p:sp>
      <p:cxnSp>
        <p:nvCxnSpPr>
          <p:cNvPr id="163" name="Connector 162"/>
          <p:cNvCxnSpPr/>
          <p:nvPr/>
        </p:nvCxnSpPr>
        <p:spPr>
          <a:xfrm flipH="1">
            <a:off x="2926080" y="4133087"/>
            <a:ext cx="365760" cy="0"/>
          </a:xfrm>
          <a:prstGeom prst="line">
            <a:avLst/>
          </a:prstGeom>
          <a:ln w="22225">
            <a:solidFill>
              <a:srgbClr val="C7A365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ounded Rectangle 163"/>
          <p:cNvSpPr/>
          <p:nvPr/>
        </p:nvSpPr>
        <p:spPr>
          <a:xfrm>
            <a:off x="457200" y="3886200"/>
            <a:ext cx="2468880" cy="502920"/>
          </a:xfrm>
          <a:prstGeom prst="roundRect">
            <a:avLst>
              <a:gd name="adj" fmla="val 21818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5" name="TextBox 164"/>
          <p:cNvSpPr txBox="1"/>
          <p:nvPr/>
        </p:nvSpPr>
        <p:spPr>
          <a:xfrm>
            <a:off x="530352" y="3959352"/>
            <a:ext cx="2322576" cy="3566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1D1722"/>
                </a:solidFill>
                <a:latin typeface="Arial"/>
              </a:rPr>
              <a:t>decode → typed Target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457200" y="4572000"/>
            <a:ext cx="8138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A79FB8"/>
                </a:solidFill>
                <a:latin typeface="Arial"/>
              </a:rPr>
              <a:t>No responders?  NATS says so immediately, and the client maps it to UNAVAILABLE.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1" grpId="0" animBg="1"/>
      <p:bldP spid="142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8" grpId="0" animBg="1"/>
      <p:bldP spid="159" grpId="0" animBg="1"/>
      <p:bldP spid="161" grpId="0" animBg="1"/>
      <p:bldP spid="162" grpId="0" animBg="1"/>
      <p:bldP spid="164" grpId="0" animBg="1"/>
      <p:bldP spid="165" grpId="0" animBg="1"/>
      <p:bldP spid="16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A one-way call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SetTarget over NATS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1325880" y="3401568"/>
            <a:ext cx="5440680" cy="475488"/>
          </a:xfrm>
          <a:prstGeom prst="roundRect">
            <a:avLst>
              <a:gd name="adj" fmla="val 23076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1463039" y="3438144"/>
            <a:ext cx="516636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 i="0">
                <a:solidFill>
                  <a:srgbClr val="C7A365"/>
                </a:solidFill>
                <a:latin typeface="Courier New"/>
              </a:rPr>
              <a:t>rpc </a:t>
            </a:r>
            <a:r>
              <a:rPr sz="1050" b="1" i="0">
                <a:solidFill>
                  <a:srgbClr val="90BDF6"/>
                </a:solidFill>
                <a:latin typeface="Courier New"/>
              </a:rPr>
              <a:t>SetTarget</a:t>
            </a:r>
            <a:r>
              <a:rPr sz="1050" b="0" i="0">
                <a:solidFill>
                  <a:srgbClr val="E8E4F0"/>
                </a:solidFill>
                <a:latin typeface="Courier New"/>
              </a:rPr>
              <a:t>(SetTargetRequest)</a:t>
            </a:r>
            <a:r>
              <a:rPr sz="1050" b="0" i="0">
                <a:solidFill>
                  <a:srgbClr val="A79FB8"/>
                </a:solidFill>
                <a:latin typeface="Courier New"/>
              </a:rPr>
              <a:t> returns </a:t>
            </a:r>
            <a:r>
              <a:rPr sz="1050" b="0" i="0">
                <a:solidFill>
                  <a:srgbClr val="E8E4F0"/>
                </a:solidFill>
                <a:latin typeface="Courier New"/>
              </a:rPr>
              <a:t>(google.protobuf.Empty)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457200" y="1737360"/>
            <a:ext cx="1325880" cy="566928"/>
          </a:xfrm>
          <a:prstGeom prst="roundRect">
            <a:avLst>
              <a:gd name="adj" fmla="val 19354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484632" y="1764792"/>
            <a:ext cx="1271016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planner (client)</a:t>
            </a:r>
          </a:p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SetTarget</a:t>
            </a:r>
          </a:p>
        </p:txBody>
      </p:sp>
      <p:cxnSp>
        <p:nvCxnSpPr>
          <p:cNvPr id="137" name="Connector 136"/>
          <p:cNvCxnSpPr/>
          <p:nvPr/>
        </p:nvCxnSpPr>
        <p:spPr>
          <a:xfrm>
            <a:off x="1783080" y="2020824"/>
            <a:ext cx="164592" cy="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Rounded Rectangle 137"/>
          <p:cNvSpPr/>
          <p:nvPr/>
        </p:nvSpPr>
        <p:spPr>
          <a:xfrm>
            <a:off x="1947672" y="1737360"/>
            <a:ext cx="1325880" cy="566928"/>
          </a:xfrm>
          <a:prstGeom prst="roundRect">
            <a:avLst>
              <a:gd name="adj" fmla="val 19354"/>
            </a:avLst>
          </a:prstGeom>
          <a:solidFill>
            <a:srgbClr val="E0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1975103" y="1764792"/>
            <a:ext cx="1271016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1D1722"/>
                </a:solidFill>
                <a:latin typeface="Arial"/>
              </a:rPr>
              <a:t>Tower layers</a:t>
            </a:r>
          </a:p>
          <a:p>
            <a:pPr algn="ctr"/>
            <a:r>
              <a:rPr sz="1100" b="1" i="0">
                <a:solidFill>
                  <a:srgbClr val="1D1722"/>
                </a:solidFill>
                <a:latin typeface="Arial"/>
              </a:rPr>
              <a:t>timeout · log</a:t>
            </a:r>
          </a:p>
        </p:txBody>
      </p:sp>
      <p:cxnSp>
        <p:nvCxnSpPr>
          <p:cNvPr id="140" name="Connector 139"/>
          <p:cNvCxnSpPr/>
          <p:nvPr/>
        </p:nvCxnSpPr>
        <p:spPr>
          <a:xfrm>
            <a:off x="3273552" y="2020824"/>
            <a:ext cx="164592" cy="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Rounded Rectangle 140"/>
          <p:cNvSpPr/>
          <p:nvPr/>
        </p:nvSpPr>
        <p:spPr>
          <a:xfrm>
            <a:off x="3438144" y="1737360"/>
            <a:ext cx="1325880" cy="566928"/>
          </a:xfrm>
          <a:prstGeom prst="roundRect">
            <a:avLst>
              <a:gd name="adj" fmla="val 19354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TextBox 141"/>
          <p:cNvSpPr txBox="1"/>
          <p:nvPr/>
        </p:nvSpPr>
        <p:spPr>
          <a:xfrm>
            <a:off x="3465575" y="1764792"/>
            <a:ext cx="1271016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1D1722"/>
                </a:solidFill>
                <a:latin typeface="Arial"/>
              </a:rPr>
              <a:t>CloudEvents</a:t>
            </a:r>
          </a:p>
          <a:p>
            <a:pPr algn="ctr"/>
            <a:r>
              <a:rPr sz="1100" b="1" i="0">
                <a:solidFill>
                  <a:srgbClr val="1D1722"/>
                </a:solidFill>
                <a:latin typeface="Arial"/>
              </a:rPr>
              <a:t>encode</a:t>
            </a:r>
          </a:p>
        </p:txBody>
      </p:sp>
      <p:cxnSp>
        <p:nvCxnSpPr>
          <p:cNvPr id="143" name="Connector 142"/>
          <p:cNvCxnSpPr/>
          <p:nvPr/>
        </p:nvCxnSpPr>
        <p:spPr>
          <a:xfrm>
            <a:off x="4764024" y="2020824"/>
            <a:ext cx="164592" cy="0"/>
          </a:xfrm>
          <a:prstGeom prst="line">
            <a:avLst/>
          </a:prstGeom>
          <a:ln w="15875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Rounded Rectangle 143"/>
          <p:cNvSpPr/>
          <p:nvPr/>
        </p:nvSpPr>
        <p:spPr>
          <a:xfrm>
            <a:off x="4928616" y="1737360"/>
            <a:ext cx="1143000" cy="566928"/>
          </a:xfrm>
          <a:prstGeom prst="roundRect">
            <a:avLst>
              <a:gd name="adj" fmla="val 19354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TextBox 144"/>
          <p:cNvSpPr txBox="1"/>
          <p:nvPr/>
        </p:nvSpPr>
        <p:spPr>
          <a:xfrm>
            <a:off x="5001768" y="1810512"/>
            <a:ext cx="99669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1" i="0">
                <a:solidFill>
                  <a:srgbClr val="1D1722"/>
                </a:solidFill>
                <a:latin typeface="Arial"/>
              </a:rPr>
              <a:t>NATS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57200" y="2414016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90BDF6"/>
                </a:solidFill>
                <a:latin typeface="Courier New"/>
              </a:rPr>
              <a:t>publish  rpc.&lt;replica&gt;.example-v1-LoadShaping.default.SetTarget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6903720" y="1490472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queue group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6812280" y="1737360"/>
            <a:ext cx="1828800" cy="1783080"/>
          </a:xfrm>
          <a:prstGeom prst="roundRect">
            <a:avLst>
              <a:gd name="adj" fmla="val 6153"/>
            </a:avLst>
          </a:prstGeom>
          <a:noFill/>
          <a:ln w="15875">
            <a:solidFill>
              <a:srgbClr val="3A2F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Rounded Rectangle 148"/>
          <p:cNvSpPr/>
          <p:nvPr/>
        </p:nvSpPr>
        <p:spPr>
          <a:xfrm>
            <a:off x="6903720" y="1810512"/>
            <a:ext cx="164592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TextBox 149"/>
          <p:cNvSpPr txBox="1"/>
          <p:nvPr/>
        </p:nvSpPr>
        <p:spPr>
          <a:xfrm>
            <a:off x="6976872" y="1883664"/>
            <a:ext cx="14996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server 1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6903720" y="2359152"/>
            <a:ext cx="164592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TextBox 151"/>
          <p:cNvSpPr txBox="1"/>
          <p:nvPr/>
        </p:nvSpPr>
        <p:spPr>
          <a:xfrm>
            <a:off x="6976872" y="2432304"/>
            <a:ext cx="14996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server 2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6903720" y="2907791"/>
            <a:ext cx="1645920" cy="457200"/>
          </a:xfrm>
          <a:prstGeom prst="roundRect">
            <a:avLst>
              <a:gd name="adj" fmla="val 24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TextBox 153"/>
          <p:cNvSpPr txBox="1"/>
          <p:nvPr/>
        </p:nvSpPr>
        <p:spPr>
          <a:xfrm>
            <a:off x="6976872" y="2980944"/>
            <a:ext cx="14996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server 3</a:t>
            </a:r>
          </a:p>
        </p:txBody>
      </p:sp>
      <p:cxnSp>
        <p:nvCxnSpPr>
          <p:cNvPr id="155" name="Connector 154"/>
          <p:cNvCxnSpPr/>
          <p:nvPr/>
        </p:nvCxnSpPr>
        <p:spPr>
          <a:xfrm>
            <a:off x="6071616" y="2020824"/>
            <a:ext cx="832104" cy="1115568"/>
          </a:xfrm>
          <a:prstGeom prst="line">
            <a:avLst/>
          </a:prstGeom>
          <a:ln w="2222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Rounded Rectangle 155"/>
          <p:cNvSpPr/>
          <p:nvPr/>
        </p:nvSpPr>
        <p:spPr>
          <a:xfrm>
            <a:off x="6903720" y="2907791"/>
            <a:ext cx="1645920" cy="457200"/>
          </a:xfrm>
          <a:prstGeom prst="roundRect">
            <a:avLst>
              <a:gd name="adj" fmla="val 2400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TextBox 156"/>
          <p:cNvSpPr txBox="1"/>
          <p:nvPr/>
        </p:nvSpPr>
        <p:spPr>
          <a:xfrm>
            <a:off x="6976872" y="2980944"/>
            <a:ext cx="14996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1D1722"/>
                </a:solidFill>
                <a:latin typeface="Arial"/>
              </a:rPr>
              <a:t>server 3  ← picked</a:t>
            </a:r>
          </a:p>
        </p:txBody>
      </p:sp>
      <p:cxnSp>
        <p:nvCxnSpPr>
          <p:cNvPr id="158" name="Connector 157"/>
          <p:cNvCxnSpPr/>
          <p:nvPr/>
        </p:nvCxnSpPr>
        <p:spPr>
          <a:xfrm>
            <a:off x="7726679" y="3520440"/>
            <a:ext cx="0" cy="365760"/>
          </a:xfrm>
          <a:prstGeom prst="line">
            <a:avLst/>
          </a:prstGeom>
          <a:ln w="1905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Rounded Rectangle 158"/>
          <p:cNvSpPr/>
          <p:nvPr/>
        </p:nvSpPr>
        <p:spPr>
          <a:xfrm>
            <a:off x="6903720" y="3886200"/>
            <a:ext cx="1645920" cy="502920"/>
          </a:xfrm>
          <a:prstGeom prst="roundRect">
            <a:avLst>
              <a:gd name="adj" fmla="val 21818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TextBox 159"/>
          <p:cNvSpPr txBox="1"/>
          <p:nvPr/>
        </p:nvSpPr>
        <p:spPr>
          <a:xfrm>
            <a:off x="6976872" y="3959352"/>
            <a:ext cx="1499616" cy="3566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handler runs</a:t>
            </a:r>
          </a:p>
        </p:txBody>
      </p:sp>
      <p:cxnSp>
        <p:nvCxnSpPr>
          <p:cNvPr id="161" name="Connector 160"/>
          <p:cNvCxnSpPr/>
          <p:nvPr/>
        </p:nvCxnSpPr>
        <p:spPr>
          <a:xfrm flipH="1">
            <a:off x="1115568" y="4133087"/>
            <a:ext cx="5788152" cy="0"/>
          </a:xfrm>
          <a:prstGeom prst="line">
            <a:avLst/>
          </a:prstGeom>
          <a:ln w="15875">
            <a:solidFill>
              <a:srgbClr val="A79F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 flipV="1">
            <a:off x="1115568" y="2788920"/>
            <a:ext cx="0" cy="1344167"/>
          </a:xfrm>
          <a:prstGeom prst="line">
            <a:avLst/>
          </a:prstGeom>
          <a:ln w="15875">
            <a:solidFill>
              <a:srgbClr val="A79FB8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Oval 162"/>
          <p:cNvSpPr/>
          <p:nvPr/>
        </p:nvSpPr>
        <p:spPr>
          <a:xfrm>
            <a:off x="3794760" y="3986784"/>
            <a:ext cx="292608" cy="292608"/>
          </a:xfrm>
          <a:prstGeom prst="ellipse">
            <a:avLst/>
          </a:prstGeom>
          <a:solidFill>
            <a:srgbClr val="E07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TextBox 163"/>
          <p:cNvSpPr txBox="1"/>
          <p:nvPr/>
        </p:nvSpPr>
        <p:spPr>
          <a:xfrm>
            <a:off x="3794760" y="3986784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Arial"/>
              </a:rPr>
              <a:t>✕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2926080" y="4315968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no reply inbox, no response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1234440" y="288036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90BDF6"/>
                </a:solidFill>
                <a:latin typeface="Arial"/>
              </a:rPr>
              <a:t>returns once published</a:t>
            </a:r>
          </a:p>
        </p:txBody>
      </p:sp>
      <p:sp>
        <p:nvSpPr>
          <p:cNvPr id="167" name="Rounded Rectangle 166"/>
          <p:cNvSpPr/>
          <p:nvPr/>
        </p:nvSpPr>
        <p:spPr>
          <a:xfrm>
            <a:off x="3108960" y="2852928"/>
            <a:ext cx="3017520" cy="384048"/>
          </a:xfrm>
          <a:prstGeom prst="roundRect">
            <a:avLst>
              <a:gd name="adj" fmla="val 28571"/>
            </a:avLst>
          </a:prstGeom>
          <a:solidFill>
            <a:srgbClr val="1D1722"/>
          </a:solidFill>
          <a:ln w="12700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8" name="TextBox 167"/>
          <p:cNvSpPr txBox="1"/>
          <p:nvPr/>
        </p:nvSpPr>
        <p:spPr>
          <a:xfrm>
            <a:off x="3154679" y="2898648"/>
            <a:ext cx="2926079" cy="29260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C7A365"/>
                </a:solidFill>
                <a:latin typeface="Courier New"/>
              </a:rPr>
              <a:t>$SRV.PING</a:t>
            </a:r>
            <a:r>
              <a:rPr sz="1150" b="0" i="0">
                <a:solidFill>
                  <a:srgbClr val="FFFFFF"/>
                </a:solidFill>
                <a:latin typeface="Arial"/>
              </a:rPr>
              <a:t>  before the publish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7" grpId="0" animBg="1"/>
      <p:bldP spid="159" grpId="0" animBg="1"/>
      <p:bldP spid="160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unded Rectangle 118"/>
          <p:cNvSpPr/>
          <p:nvPr/>
        </p:nvSpPr>
        <p:spPr>
          <a:xfrm>
            <a:off x="548640" y="1417320"/>
            <a:ext cx="5669280" cy="2194560"/>
          </a:xfrm>
          <a:prstGeom prst="roundRect">
            <a:avLst>
              <a:gd name="adj" fmla="val 10416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0" name="TextBox 119"/>
          <p:cNvSpPr txBox="1"/>
          <p:nvPr/>
        </p:nvSpPr>
        <p:spPr>
          <a:xfrm>
            <a:off x="868680" y="1737360"/>
            <a:ext cx="5029200" cy="1554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C7A365"/>
                </a:solidFill>
                <a:latin typeface="Arial"/>
              </a:rPr>
              <a:t>PART THREE</a:t>
            </a:r>
          </a:p>
          <a:p>
            <a:pPr algn="l"/>
            <a:r>
              <a:rPr sz="3000" b="1" i="0">
                <a:solidFill>
                  <a:srgbClr val="FFFFFF"/>
                </a:solidFill>
                <a:latin typeface="Arial"/>
              </a:rPr>
              <a:t>What rides with</a:t>
            </a:r>
          </a:p>
          <a:p>
            <a:pPr algn="l"/>
            <a:r>
              <a:rPr sz="3000" b="1" i="0">
                <a:solidFill>
                  <a:srgbClr val="90BDF6"/>
                </a:solidFill>
                <a:latin typeface="Arial"/>
              </a:rPr>
              <a:t>each RPC call</a:t>
            </a:r>
          </a:p>
          <a:p>
            <a:pPr algn="l"/>
            <a:r>
              <a:rPr sz="1500" b="0" i="0">
                <a:solidFill>
                  <a:srgbClr val="E0D7F2"/>
                </a:solidFill>
                <a:latin typeface="Arial"/>
              </a:rPr>
              <a:t>deadlines · cancellation · tracing</a:t>
            </a: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Deadlines: one absolute timestamp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Set once by the caller, honored by every hop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48640" y="1417320"/>
            <a:ext cx="6583680" cy="411480"/>
          </a:xfrm>
          <a:prstGeom prst="roundRect">
            <a:avLst>
              <a:gd name="adj" fmla="val 26666"/>
            </a:avLst>
          </a:prstGeom>
          <a:solidFill>
            <a:srgbClr val="120E17"/>
          </a:solidFill>
          <a:ln w="12700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731520" y="1563624"/>
            <a:ext cx="621792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A79FB8"/>
                </a:solidFill>
                <a:latin typeface="Courier New"/>
              </a:rPr>
              <a:t>planner → GetTarget, timeout 2s → </a:t>
            </a:r>
            <a:r>
              <a:rPr sz="1050" b="0" i="0">
                <a:solidFill>
                  <a:srgbClr val="C7A365"/>
                </a:solidFill>
                <a:latin typeface="Courier New"/>
              </a:rPr>
              <a:t>deadline header</a:t>
            </a:r>
            <a:r>
              <a:rPr sz="1050" b="0" i="0">
                <a:solidFill>
                  <a:srgbClr val="E8E4F0"/>
                </a:solidFill>
                <a:latin typeface="Courier New"/>
              </a:rPr>
              <a:t>: now + 2s</a:t>
            </a:r>
          </a:p>
        </p:txBody>
      </p:sp>
      <p:cxnSp>
        <p:nvCxnSpPr>
          <p:cNvPr id="135" name="Connector 134"/>
          <p:cNvCxnSpPr/>
          <p:nvPr/>
        </p:nvCxnSpPr>
        <p:spPr>
          <a:xfrm>
            <a:off x="731520" y="3017520"/>
            <a:ext cx="7772400" cy="0"/>
          </a:xfrm>
          <a:prstGeom prst="line">
            <a:avLst/>
          </a:prstGeom>
          <a:ln w="38100">
            <a:solidFill>
              <a:srgbClr val="3A2F4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Oval 135"/>
          <p:cNvSpPr/>
          <p:nvPr/>
        </p:nvSpPr>
        <p:spPr>
          <a:xfrm>
            <a:off x="1014983" y="2935224"/>
            <a:ext cx="164592" cy="164592"/>
          </a:xfrm>
          <a:prstGeom prst="ellipse">
            <a:avLst/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37" name="Connector 136"/>
          <p:cNvCxnSpPr/>
          <p:nvPr/>
        </p:nvCxnSpPr>
        <p:spPr>
          <a:xfrm>
            <a:off x="1097280" y="3108960"/>
            <a:ext cx="0" cy="137160"/>
          </a:xfrm>
          <a:prstGeom prst="line">
            <a:avLst/>
          </a:prstGeom>
          <a:ln w="12700">
            <a:solidFill>
              <a:srgbClr val="90BD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Rounded Rectangle 137"/>
          <p:cNvSpPr/>
          <p:nvPr/>
        </p:nvSpPr>
        <p:spPr>
          <a:xfrm>
            <a:off x="320040" y="3246120"/>
            <a:ext cx="1554480" cy="658368"/>
          </a:xfrm>
          <a:prstGeom prst="roundRect">
            <a:avLst>
              <a:gd name="adj" fmla="val 1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365759" y="3291839"/>
            <a:ext cx="1463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90BDF6"/>
                </a:solidFill>
                <a:latin typeface="Arial"/>
              </a:rPr>
              <a:t>t0</a:t>
            </a:r>
          </a:p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call sent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828800" y="2633472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50" b="0" i="0">
                <a:solidFill>
                  <a:srgbClr val="A79FB8"/>
                </a:solidFill>
                <a:latin typeface="Arial"/>
              </a:rPr>
              <a:t>handler budget</a:t>
            </a:r>
          </a:p>
        </p:txBody>
      </p:sp>
      <p:sp>
        <p:nvSpPr>
          <p:cNvPr id="141" name="Oval 140"/>
          <p:cNvSpPr/>
          <p:nvPr/>
        </p:nvSpPr>
        <p:spPr>
          <a:xfrm>
            <a:off x="5495544" y="2935224"/>
            <a:ext cx="164592" cy="164592"/>
          </a:xfrm>
          <a:prstGeom prst="ellipse">
            <a:avLst/>
          </a:prstGeom>
          <a:solidFill>
            <a:srgbClr val="E0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2" name="Connector 141"/>
          <p:cNvCxnSpPr/>
          <p:nvPr/>
        </p:nvCxnSpPr>
        <p:spPr>
          <a:xfrm flipV="1">
            <a:off x="5577840" y="2761487"/>
            <a:ext cx="0" cy="164592"/>
          </a:xfrm>
          <a:prstGeom prst="line">
            <a:avLst/>
          </a:prstGeom>
          <a:ln w="12700">
            <a:solidFill>
              <a:srgbClr val="E0D7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Rounded Rectangle 142"/>
          <p:cNvSpPr/>
          <p:nvPr/>
        </p:nvSpPr>
        <p:spPr>
          <a:xfrm>
            <a:off x="4800600" y="2103120"/>
            <a:ext cx="1554480" cy="658368"/>
          </a:xfrm>
          <a:prstGeom prst="roundRect">
            <a:avLst>
              <a:gd name="adj" fmla="val 1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TextBox 143"/>
          <p:cNvSpPr txBox="1"/>
          <p:nvPr/>
        </p:nvSpPr>
        <p:spPr>
          <a:xfrm>
            <a:off x="4846320" y="2148839"/>
            <a:ext cx="1463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E0D7F2"/>
                </a:solidFill>
                <a:latin typeface="Arial"/>
              </a:rPr>
              <a:t>just before</a:t>
            </a:r>
          </a:p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handler told to stop</a:t>
            </a:r>
          </a:p>
        </p:txBody>
      </p:sp>
      <p:sp>
        <p:nvSpPr>
          <p:cNvPr id="145" name="Oval 144"/>
          <p:cNvSpPr/>
          <p:nvPr/>
        </p:nvSpPr>
        <p:spPr>
          <a:xfrm>
            <a:off x="6318504" y="2935224"/>
            <a:ext cx="164592" cy="164592"/>
          </a:xfrm>
          <a:prstGeom prst="ellipse">
            <a:avLst/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6" name="Connector 145"/>
          <p:cNvCxnSpPr/>
          <p:nvPr/>
        </p:nvCxnSpPr>
        <p:spPr>
          <a:xfrm>
            <a:off x="6400800" y="3108960"/>
            <a:ext cx="0" cy="137160"/>
          </a:xfrm>
          <a:prstGeom prst="line">
            <a:avLst/>
          </a:prstGeom>
          <a:ln w="12700">
            <a:solidFill>
              <a:srgbClr val="C7A3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Rounded Rectangle 146"/>
          <p:cNvSpPr/>
          <p:nvPr/>
        </p:nvSpPr>
        <p:spPr>
          <a:xfrm>
            <a:off x="5532120" y="3246120"/>
            <a:ext cx="1737360" cy="658368"/>
          </a:xfrm>
          <a:prstGeom prst="roundRect">
            <a:avLst>
              <a:gd name="adj" fmla="val 1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TextBox 147"/>
          <p:cNvSpPr txBox="1"/>
          <p:nvPr/>
        </p:nvSpPr>
        <p:spPr>
          <a:xfrm>
            <a:off x="5577840" y="3291839"/>
            <a:ext cx="164591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C7A365"/>
                </a:solidFill>
                <a:latin typeface="Arial"/>
              </a:rPr>
              <a:t>deadline</a:t>
            </a:r>
          </a:p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server replies</a:t>
            </a:r>
          </a:p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DEADLINE_EXCEEDED</a:t>
            </a:r>
          </a:p>
        </p:txBody>
      </p:sp>
      <p:sp>
        <p:nvSpPr>
          <p:cNvPr id="149" name="Oval 148"/>
          <p:cNvSpPr/>
          <p:nvPr/>
        </p:nvSpPr>
        <p:spPr>
          <a:xfrm>
            <a:off x="7735824" y="2935224"/>
            <a:ext cx="164592" cy="164592"/>
          </a:xfrm>
          <a:prstGeom prst="ellipse">
            <a:avLst/>
          </a:prstGeom>
          <a:solidFill>
            <a:srgbClr val="E07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0" name="Connector 149"/>
          <p:cNvCxnSpPr/>
          <p:nvPr/>
        </p:nvCxnSpPr>
        <p:spPr>
          <a:xfrm flipV="1">
            <a:off x="7818120" y="2761487"/>
            <a:ext cx="0" cy="164592"/>
          </a:xfrm>
          <a:prstGeom prst="line">
            <a:avLst/>
          </a:prstGeom>
          <a:ln w="12700">
            <a:solidFill>
              <a:srgbClr val="E07A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Rounded Rectangle 150"/>
          <p:cNvSpPr/>
          <p:nvPr/>
        </p:nvSpPr>
        <p:spPr>
          <a:xfrm>
            <a:off x="7040880" y="2103120"/>
            <a:ext cx="1554480" cy="658368"/>
          </a:xfrm>
          <a:prstGeom prst="roundRect">
            <a:avLst>
              <a:gd name="adj" fmla="val 16666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TextBox 151"/>
          <p:cNvSpPr txBox="1"/>
          <p:nvPr/>
        </p:nvSpPr>
        <p:spPr>
          <a:xfrm>
            <a:off x="7086600" y="2148839"/>
            <a:ext cx="1463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E07A7A"/>
                </a:solidFill>
                <a:latin typeface="Arial"/>
              </a:rPr>
              <a:t>grace window</a:t>
            </a:r>
          </a:p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client stops waiting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548640" y="4160520"/>
            <a:ext cx="8046720" cy="548640"/>
          </a:xfrm>
          <a:prstGeom prst="roundRect">
            <a:avLst>
              <a:gd name="adj" fmla="val 20000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TextBox 153"/>
          <p:cNvSpPr txBox="1"/>
          <p:nvPr/>
        </p:nvSpPr>
        <p:spPr>
          <a:xfrm>
            <a:off x="713232" y="4325112"/>
            <a:ext cx="7717536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 i="0">
                <a:solidFill>
                  <a:srgbClr val="C7A365"/>
                </a:solidFill>
                <a:latin typeface="Arial"/>
              </a:rPr>
              <a:t>An absolute deadline </a:t>
            </a:r>
            <a:r>
              <a:rPr sz="1250" b="0" i="0">
                <a:solidFill>
                  <a:srgbClr val="FFFFFF"/>
                </a:solidFill>
                <a:latin typeface="Arial"/>
              </a:rPr>
              <a:t>survives time queued in NATS, but assumes synchronized clocks.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43" grpId="0" animBg="1"/>
      <p:bldP spid="144" grpId="0" animBg="1"/>
      <p:bldP spid="145" grpId="0" animBg="1"/>
      <p:bldP spid="147" grpId="0" animBg="1"/>
      <p:bldP spid="148" grpId="0" animBg="1"/>
      <p:bldP spid="149" grpId="0" animBg="1"/>
      <p:bldP spid="151" grpId="0" animBg="1"/>
      <p:bldP spid="15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Server-side cooperative cancellation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How a handler learns to stop: the deadline, shutdown, or the client cancelling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3246120" y="2331720"/>
            <a:ext cx="2057400" cy="914400"/>
          </a:xfrm>
          <a:prstGeom prst="roundRect">
            <a:avLst>
              <a:gd name="adj" fmla="val 12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3319272" y="2404872"/>
            <a:ext cx="1911095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cancellation token</a:t>
            </a:r>
          </a:p>
          <a:p>
            <a:pPr algn="ctr"/>
            <a:r>
              <a:rPr sz="1050" b="0" i="0">
                <a:solidFill>
                  <a:srgbClr val="1D1722"/>
                </a:solidFill>
                <a:latin typeface="Arial"/>
              </a:rPr>
              <a:t>one per call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548640" y="1783080"/>
            <a:ext cx="2240280" cy="658368"/>
          </a:xfrm>
          <a:prstGeom prst="roundRect">
            <a:avLst>
              <a:gd name="adj" fmla="val 16666"/>
            </a:avLst>
          </a:prstGeom>
          <a:solidFill>
            <a:srgbClr val="2A2233"/>
          </a:solidFill>
          <a:ln w="15875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621792" y="1856232"/>
            <a:ext cx="2093976" cy="51206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request deadline</a:t>
            </a:r>
          </a:p>
          <a:p>
            <a:pPr algn="ctr"/>
            <a:r>
              <a:rPr sz="1050" b="0" i="0">
                <a:solidFill>
                  <a:srgbClr val="E0D7F2"/>
                </a:solidFill>
                <a:latin typeface="Arial"/>
              </a:rPr>
              <a:t>fires just before it</a:t>
            </a:r>
          </a:p>
        </p:txBody>
      </p:sp>
      <p:cxnSp>
        <p:nvCxnSpPr>
          <p:cNvPr id="137" name="Connector 136"/>
          <p:cNvCxnSpPr/>
          <p:nvPr/>
        </p:nvCxnSpPr>
        <p:spPr>
          <a:xfrm>
            <a:off x="2788920" y="2112264"/>
            <a:ext cx="457200" cy="448056"/>
          </a:xfrm>
          <a:prstGeom prst="line">
            <a:avLst/>
          </a:prstGeom>
          <a:ln w="2222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Rounded Rectangle 137"/>
          <p:cNvSpPr/>
          <p:nvPr/>
        </p:nvSpPr>
        <p:spPr>
          <a:xfrm>
            <a:off x="3182112" y="2267712"/>
            <a:ext cx="2185416" cy="1042416"/>
          </a:xfrm>
          <a:prstGeom prst="roundRect">
            <a:avLst>
              <a:gd name="adj" fmla="val 10526"/>
            </a:avLst>
          </a:prstGeom>
          <a:noFill/>
          <a:ln w="44450">
            <a:solidFill>
              <a:srgbClr val="90BD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Rounded Rectangle 138"/>
          <p:cNvSpPr/>
          <p:nvPr/>
        </p:nvSpPr>
        <p:spPr>
          <a:xfrm>
            <a:off x="548640" y="2532888"/>
            <a:ext cx="2240280" cy="658368"/>
          </a:xfrm>
          <a:prstGeom prst="roundRect">
            <a:avLst>
              <a:gd name="adj" fmla="val 16666"/>
            </a:avLst>
          </a:prstGeom>
          <a:solidFill>
            <a:srgbClr val="2A2233"/>
          </a:solidFill>
          <a:ln w="15875">
            <a:solidFill>
              <a:srgbClr val="E07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TextBox 139"/>
          <p:cNvSpPr txBox="1"/>
          <p:nvPr/>
        </p:nvSpPr>
        <p:spPr>
          <a:xfrm>
            <a:off x="621792" y="2606040"/>
            <a:ext cx="2093976" cy="51206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shutdown</a:t>
            </a:r>
          </a:p>
          <a:p>
            <a:pPr algn="ctr"/>
            <a:r>
              <a:rPr sz="1050" b="0" i="0">
                <a:solidFill>
                  <a:srgbClr val="E0D7F2"/>
                </a:solidFill>
                <a:latin typeface="Arial"/>
              </a:rPr>
              <a:t>after the grace period</a:t>
            </a:r>
          </a:p>
        </p:txBody>
      </p:sp>
      <p:cxnSp>
        <p:nvCxnSpPr>
          <p:cNvPr id="141" name="Connector 140"/>
          <p:cNvCxnSpPr/>
          <p:nvPr/>
        </p:nvCxnSpPr>
        <p:spPr>
          <a:xfrm flipV="1">
            <a:off x="2788920" y="2788920"/>
            <a:ext cx="457200" cy="73152"/>
          </a:xfrm>
          <a:prstGeom prst="line">
            <a:avLst/>
          </a:prstGeom>
          <a:ln w="22225">
            <a:solidFill>
              <a:srgbClr val="E07A7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Rounded Rectangle 141"/>
          <p:cNvSpPr/>
          <p:nvPr/>
        </p:nvSpPr>
        <p:spPr>
          <a:xfrm>
            <a:off x="3182112" y="2267712"/>
            <a:ext cx="2185416" cy="1042416"/>
          </a:xfrm>
          <a:prstGeom prst="roundRect">
            <a:avLst>
              <a:gd name="adj" fmla="val 10526"/>
            </a:avLst>
          </a:prstGeom>
          <a:noFill/>
          <a:ln w="44450">
            <a:solidFill>
              <a:srgbClr val="E07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Rounded Rectangle 142"/>
          <p:cNvSpPr/>
          <p:nvPr/>
        </p:nvSpPr>
        <p:spPr>
          <a:xfrm>
            <a:off x="548640" y="3282696"/>
            <a:ext cx="2240280" cy="658368"/>
          </a:xfrm>
          <a:prstGeom prst="roundRect">
            <a:avLst>
              <a:gd name="adj" fmla="val 16666"/>
            </a:avLst>
          </a:prstGeom>
          <a:solidFill>
            <a:srgbClr val="2A2233"/>
          </a:solidFill>
          <a:ln w="15875">
            <a:solidFill>
              <a:srgbClr val="E0D7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TextBox 143"/>
          <p:cNvSpPr txBox="1"/>
          <p:nvPr/>
        </p:nvSpPr>
        <p:spPr>
          <a:xfrm>
            <a:off x="621792" y="3355848"/>
            <a:ext cx="2093976" cy="51206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client cancel</a:t>
            </a:r>
          </a:p>
          <a:p>
            <a:pPr algn="ctr"/>
            <a:r>
              <a:rPr sz="1050" b="0" i="0">
                <a:solidFill>
                  <a:srgbClr val="E0D7F2"/>
                </a:solidFill>
                <a:latin typeface="Arial"/>
              </a:rPr>
              <a:t>request ID on the cancel subject</a:t>
            </a:r>
          </a:p>
        </p:txBody>
      </p:sp>
      <p:cxnSp>
        <p:nvCxnSpPr>
          <p:cNvPr id="145" name="Connector 144"/>
          <p:cNvCxnSpPr/>
          <p:nvPr/>
        </p:nvCxnSpPr>
        <p:spPr>
          <a:xfrm flipV="1">
            <a:off x="2788920" y="3017520"/>
            <a:ext cx="457200" cy="594360"/>
          </a:xfrm>
          <a:prstGeom prst="line">
            <a:avLst/>
          </a:prstGeom>
          <a:ln w="22225">
            <a:solidFill>
              <a:srgbClr val="E0D7F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ounded Rectangle 145"/>
          <p:cNvSpPr/>
          <p:nvPr/>
        </p:nvSpPr>
        <p:spPr>
          <a:xfrm>
            <a:off x="3182112" y="2267712"/>
            <a:ext cx="2185416" cy="1042416"/>
          </a:xfrm>
          <a:prstGeom prst="roundRect">
            <a:avLst>
              <a:gd name="adj" fmla="val 10526"/>
            </a:avLst>
          </a:prstGeom>
          <a:noFill/>
          <a:ln w="44450">
            <a:solidFill>
              <a:srgbClr val="E0D7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Rounded Rectangle 146"/>
          <p:cNvSpPr/>
          <p:nvPr/>
        </p:nvSpPr>
        <p:spPr>
          <a:xfrm>
            <a:off x="5623560" y="1892808"/>
            <a:ext cx="2971800" cy="676656"/>
          </a:xfrm>
          <a:prstGeom prst="roundRect">
            <a:avLst>
              <a:gd name="adj" fmla="val 16216"/>
            </a:avLst>
          </a:prstGeom>
          <a:solidFill>
            <a:srgbClr val="E0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TextBox 147"/>
          <p:cNvSpPr txBox="1"/>
          <p:nvPr/>
        </p:nvSpPr>
        <p:spPr>
          <a:xfrm>
            <a:off x="5760720" y="2029968"/>
            <a:ext cx="269748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 i="0">
                <a:solidFill>
                  <a:srgbClr val="1D1722"/>
                </a:solidFill>
                <a:latin typeface="Arial"/>
              </a:rPr>
              <a:t>Opt in</a:t>
            </a:r>
          </a:p>
          <a:p>
            <a:pPr algn="l"/>
            <a:r>
              <a:rPr sz="1050" b="0" i="0">
                <a:solidFill>
                  <a:srgbClr val="1D1722"/>
                </a:solidFill>
                <a:latin typeface="Arial"/>
              </a:rPr>
              <a:t>token fires → clean up → CANCELLED</a:t>
            </a:r>
          </a:p>
        </p:txBody>
      </p:sp>
      <p:cxnSp>
        <p:nvCxnSpPr>
          <p:cNvPr id="149" name="Connector 148"/>
          <p:cNvCxnSpPr/>
          <p:nvPr/>
        </p:nvCxnSpPr>
        <p:spPr>
          <a:xfrm flipV="1">
            <a:off x="5303520" y="2231135"/>
            <a:ext cx="320040" cy="557785"/>
          </a:xfrm>
          <a:prstGeom prst="line">
            <a:avLst/>
          </a:prstGeom>
          <a:ln w="1270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Rounded Rectangle 149"/>
          <p:cNvSpPr/>
          <p:nvPr/>
        </p:nvSpPr>
        <p:spPr>
          <a:xfrm>
            <a:off x="5623560" y="2679192"/>
            <a:ext cx="2971800" cy="676656"/>
          </a:xfrm>
          <a:prstGeom prst="roundRect">
            <a:avLst>
              <a:gd name="adj" fmla="val 16216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5760720" y="2816352"/>
            <a:ext cx="269748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 i="0">
                <a:solidFill>
                  <a:srgbClr val="1D1722"/>
                </a:solidFill>
                <a:latin typeface="Arial"/>
              </a:rPr>
              <a:t>Ignore it</a:t>
            </a:r>
          </a:p>
          <a:p>
            <a:pPr algn="l"/>
            <a:r>
              <a:rPr sz="1050" b="0" i="0">
                <a:solidFill>
                  <a:srgbClr val="1D1722"/>
                </a:solidFill>
                <a:latin typeface="Arial"/>
              </a:rPr>
              <a:t>cut off anyway</a:t>
            </a:r>
          </a:p>
        </p:txBody>
      </p:sp>
      <p:cxnSp>
        <p:nvCxnSpPr>
          <p:cNvPr id="152" name="Connector 151"/>
          <p:cNvCxnSpPr/>
          <p:nvPr/>
        </p:nvCxnSpPr>
        <p:spPr>
          <a:xfrm>
            <a:off x="5303520" y="2788920"/>
            <a:ext cx="320040" cy="228600"/>
          </a:xfrm>
          <a:prstGeom prst="line">
            <a:avLst/>
          </a:prstGeom>
          <a:ln w="1270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Rounded Rectangle 152"/>
          <p:cNvSpPr/>
          <p:nvPr/>
        </p:nvSpPr>
        <p:spPr>
          <a:xfrm>
            <a:off x="5623560" y="3465576"/>
            <a:ext cx="2971800" cy="676656"/>
          </a:xfrm>
          <a:prstGeom prst="roundRect">
            <a:avLst>
              <a:gd name="adj" fmla="val 16216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TextBox 153"/>
          <p:cNvSpPr txBox="1"/>
          <p:nvPr/>
        </p:nvSpPr>
        <p:spPr>
          <a:xfrm>
            <a:off x="5760720" y="3602736"/>
            <a:ext cx="269748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 i="0">
                <a:solidFill>
                  <a:srgbClr val="1D1722"/>
                </a:solidFill>
                <a:latin typeface="Arial"/>
              </a:rPr>
              <a:t>Propagate</a:t>
            </a:r>
          </a:p>
          <a:p>
            <a:pPr algn="l"/>
            <a:r>
              <a:rPr sz="1050" b="0" i="0">
                <a:solidFill>
                  <a:srgbClr val="1D1722"/>
                </a:solidFill>
                <a:latin typeface="Arial"/>
              </a:rPr>
              <a:t>A → B → C: all stop at A's deadline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  <p:bldP spid="138" grpId="0" animBg="1"/>
      <p:bldP spid="139" grpId="0" animBg="1"/>
      <p:bldP spid="140" grpId="0" animBg="1"/>
      <p:bldP spid="142" grpId="0" animBg="1"/>
      <p:bldP spid="138" grpId="1" animBg="1"/>
      <p:bldP spid="143" grpId="0" animBg="1"/>
      <p:bldP spid="144" grpId="0" animBg="1"/>
      <p:bldP spid="146" grpId="0" animBg="1"/>
      <p:bldP spid="142" grpId="1" animBg="1"/>
      <p:bldP spid="147" grpId="0" animBg="1"/>
      <p:bldP spid="148" grpId="0" animBg="1"/>
      <p:bldP spid="146" grpId="1" animBg="1"/>
      <p:bldP spid="150" grpId="0" animBg="1"/>
      <p:bldP spid="151" grpId="0" animBg="1"/>
      <p:bldP spid="153" grpId="0" animBg="1"/>
      <p:bldP spid="154" grpId="0" animBg="1"/>
    </p:bld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Shutdown and client cancellation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Two of the inputs that fire the cancellation token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8046720" cy="1051560"/>
          </a:xfrm>
          <a:prstGeom prst="roundRect">
            <a:avLst>
              <a:gd name="adj" fmla="val 10434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685800" y="1536192"/>
            <a:ext cx="5303520" cy="905256"/>
          </a:xfrm>
          <a:prstGeom prst="roundRect">
            <a:avLst>
              <a:gd name="adj" fmla="val 12121"/>
            </a:avLst>
          </a:prstGeom>
          <a:noFill/>
          <a:ln w="12700">
            <a:solidFill>
              <a:srgbClr val="E0D7F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126480" y="1536192"/>
            <a:ext cx="2331720" cy="905256"/>
          </a:xfrm>
          <a:prstGeom prst="roundRect">
            <a:avLst>
              <a:gd name="adj" fmla="val 12121"/>
            </a:avLst>
          </a:prstGeom>
          <a:noFill/>
          <a:ln w="12700">
            <a:solidFill>
              <a:srgbClr val="C7A36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1563624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E0D7F2"/>
                </a:solidFill>
                <a:latin typeface="Arial"/>
              </a:rPr>
              <a:t>PHASE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1563624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C7A365"/>
                </a:solidFill>
                <a:latin typeface="Arial"/>
              </a:rPr>
              <a:t>PHASE 2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984247"/>
            <a:ext cx="182880" cy="182880"/>
          </a:xfrm>
          <a:prstGeom prst="ellipse">
            <a:avLst/>
          </a:prstGeom>
          <a:solidFill>
            <a:srgbClr val="E07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78992" y="1801368"/>
            <a:ext cx="2011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E07A7A"/>
                </a:solidFill>
                <a:latin typeface="Arial"/>
              </a:rPr>
              <a:t>SIGTERM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2057400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79FB8"/>
                </a:solidFill>
                <a:latin typeface="Arial"/>
              </a:rPr>
              <a:t>stop taking new requests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63240" y="2039112"/>
            <a:ext cx="2743200" cy="73152"/>
          </a:xfrm>
          <a:prstGeom prst="roundRect">
            <a:avLst>
              <a:gd name="adj" fmla="val 25000"/>
            </a:avLst>
          </a:prstGeom>
          <a:solidFill>
            <a:srgbClr val="E0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063240" y="1783080"/>
            <a:ext cx="2743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 i="0">
                <a:solidFill>
                  <a:srgbClr val="E0D7F2"/>
                </a:solidFill>
                <a:latin typeface="Arial"/>
              </a:rPr>
              <a:t>grace period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40" y="2130552"/>
            <a:ext cx="2743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 i="0">
                <a:solidFill>
                  <a:srgbClr val="A79FB8"/>
                </a:solidFill>
                <a:latin typeface="Arial"/>
              </a:rPr>
              <a:t>in-flight requests finish</a:t>
            </a:r>
          </a:p>
        </p:txBody>
      </p:sp>
      <p:sp>
        <p:nvSpPr>
          <p:cNvPr id="15" name="Oval 14"/>
          <p:cNvSpPr/>
          <p:nvPr/>
        </p:nvSpPr>
        <p:spPr>
          <a:xfrm>
            <a:off x="6263640" y="1984247"/>
            <a:ext cx="182880" cy="182880"/>
          </a:xfrm>
          <a:prstGeom prst="ellipse">
            <a:avLst/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519672" y="1801368"/>
            <a:ext cx="2011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7A365"/>
                </a:solidFill>
                <a:latin typeface="Arial"/>
              </a:rPr>
              <a:t>grace period ends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9672" y="2057400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79FB8"/>
                </a:solidFill>
                <a:latin typeface="Arial"/>
              </a:rPr>
              <a:t>cancel what's still running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" y="1481328"/>
            <a:ext cx="5413248" cy="1014983"/>
          </a:xfrm>
          <a:prstGeom prst="roundRect">
            <a:avLst>
              <a:gd name="adj" fmla="val 10810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6071616" y="1481328"/>
            <a:ext cx="2441448" cy="1014983"/>
          </a:xfrm>
          <a:prstGeom prst="roundRect">
            <a:avLst>
              <a:gd name="adj" fmla="val 10810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548640" y="2697480"/>
            <a:ext cx="8046720" cy="2331720"/>
          </a:xfrm>
          <a:prstGeom prst="roundRect">
            <a:avLst>
              <a:gd name="adj" fmla="val 4705"/>
            </a:avLst>
          </a:prstGeom>
          <a:solidFill>
            <a:srgbClr val="1D1722"/>
          </a:solidFill>
          <a:ln w="19050">
            <a:solidFill>
              <a:srgbClr val="4A6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5800" y="276148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E0D7F2"/>
                </a:solidFill>
                <a:latin typeface="Arial"/>
              </a:rPr>
              <a:t>CLIENT CANCEL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3337560"/>
            <a:ext cx="1463040" cy="548640"/>
          </a:xfrm>
          <a:prstGeom prst="roundRect">
            <a:avLst>
              <a:gd name="adj" fmla="val 20000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58952" y="3364991"/>
            <a:ext cx="1408176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Arial"/>
              </a:rPr>
              <a:t>planner</a:t>
            </a:r>
          </a:p>
          <a:p>
            <a:pPr algn="ctr"/>
            <a:r>
              <a:rPr sz="950" b="0" i="0">
                <a:solidFill>
                  <a:srgbClr val="1D1722"/>
                </a:solidFill>
                <a:latin typeface="Arial"/>
              </a:rPr>
              <a:t>abandons the RPC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194560" y="3611880"/>
            <a:ext cx="822960" cy="0"/>
          </a:xfrm>
          <a:prstGeom prst="line">
            <a:avLst/>
          </a:prstGeom>
          <a:ln w="22225">
            <a:solidFill>
              <a:srgbClr val="E0D7F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017520" y="3337560"/>
            <a:ext cx="1005840" cy="548640"/>
          </a:xfrm>
          <a:prstGeom prst="roundRect">
            <a:avLst>
              <a:gd name="adj" fmla="val 2000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3090672" y="3410712"/>
            <a:ext cx="859536" cy="40233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1D1722"/>
                </a:solidFill>
                <a:latin typeface="Arial"/>
              </a:rPr>
              <a:t>NATS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" y="4023360"/>
            <a:ext cx="3383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A79FB8"/>
                </a:solidFill>
                <a:latin typeface="Arial"/>
              </a:rPr>
              <a:t>publish  </a:t>
            </a:r>
            <a:r>
              <a:rPr sz="1000" b="1" i="0">
                <a:solidFill>
                  <a:srgbClr val="C7A365"/>
                </a:solidFill>
                <a:latin typeface="Arial"/>
              </a:rPr>
              <a:t>request ID</a:t>
            </a:r>
          </a:p>
          <a:p>
            <a:pPr algn="l"/>
            <a:r>
              <a:rPr sz="950" b="0" i="0">
                <a:solidFill>
                  <a:srgbClr val="E8E4F0"/>
                </a:solidFill>
                <a:latin typeface="Courier New"/>
              </a:rPr>
              <a:t>….default.GetTarget.cancel</a:t>
            </a:r>
          </a:p>
        </p:txBody>
      </p:sp>
      <p:cxnSp>
        <p:nvCxnSpPr>
          <p:cNvPr id="28" name="Connector 27"/>
          <p:cNvCxnSpPr/>
          <p:nvPr/>
        </p:nvCxnSpPr>
        <p:spPr>
          <a:xfrm flipV="1">
            <a:off x="4023360" y="3200400"/>
            <a:ext cx="548640" cy="411480"/>
          </a:xfrm>
          <a:prstGeom prst="line">
            <a:avLst/>
          </a:prstGeom>
          <a:ln w="15875">
            <a:solidFill>
              <a:srgbClr val="E0D7F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4572000" y="3017520"/>
            <a:ext cx="1828800" cy="365760"/>
          </a:xfrm>
          <a:prstGeom prst="roundRect">
            <a:avLst>
              <a:gd name="adj" fmla="val 3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4590288" y="3035808"/>
            <a:ext cx="17922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 i="0">
                <a:solidFill>
                  <a:srgbClr val="A79FB8"/>
                </a:solidFill>
                <a:latin typeface="Arial"/>
              </a:rPr>
              <a:t>instance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92240" y="3081528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79FB8"/>
                </a:solidFill>
                <a:latin typeface="Arial"/>
              </a:rPr>
              <a:t>no such request: ignores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4023360" y="3611880"/>
            <a:ext cx="548640" cy="27432"/>
          </a:xfrm>
          <a:prstGeom prst="line">
            <a:avLst/>
          </a:prstGeom>
          <a:ln w="15875">
            <a:solidFill>
              <a:srgbClr val="E0D7F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572000" y="3456432"/>
            <a:ext cx="1828800" cy="365760"/>
          </a:xfrm>
          <a:prstGeom prst="roundRect">
            <a:avLst>
              <a:gd name="adj" fmla="val 3000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4590288" y="3474720"/>
            <a:ext cx="17922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1" i="0">
                <a:solidFill>
                  <a:srgbClr val="1D1722"/>
                </a:solidFill>
                <a:latin typeface="Arial"/>
              </a:rPr>
              <a:t>instance 2  · serving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4023360" y="3611880"/>
            <a:ext cx="548640" cy="466344"/>
          </a:xfrm>
          <a:prstGeom prst="line">
            <a:avLst/>
          </a:prstGeom>
          <a:ln w="15875">
            <a:solidFill>
              <a:srgbClr val="E0D7F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4572000" y="3895344"/>
            <a:ext cx="1828800" cy="365760"/>
          </a:xfrm>
          <a:prstGeom prst="roundRect">
            <a:avLst>
              <a:gd name="adj" fmla="val 30000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4590288" y="3913631"/>
            <a:ext cx="179222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 i="0">
                <a:solidFill>
                  <a:srgbClr val="A79FB8"/>
                </a:solidFill>
                <a:latin typeface="Arial"/>
              </a:rPr>
              <a:t>instance 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92240" y="3959352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79FB8"/>
                </a:solidFill>
                <a:latin typeface="Arial"/>
              </a:rPr>
              <a:t>no such request: ignores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400800" y="3639312"/>
            <a:ext cx="365760" cy="0"/>
          </a:xfrm>
          <a:prstGeom prst="line">
            <a:avLst/>
          </a:prstGeom>
          <a:ln w="22225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766560" y="3456432"/>
            <a:ext cx="1691640" cy="365760"/>
          </a:xfrm>
          <a:prstGeom prst="roundRect">
            <a:avLst>
              <a:gd name="adj" fmla="val 3000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784848" y="3474720"/>
            <a:ext cx="165506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1D1722"/>
                </a:solidFill>
                <a:latin typeface="Arial"/>
              </a:rPr>
              <a:t>token fires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1520" y="4617720"/>
            <a:ext cx="7680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7A365"/>
                </a:solidFill>
                <a:latin typeface="Arial"/>
              </a:rPr>
              <a:t>Cancel lost?  </a:t>
            </a:r>
            <a:r>
              <a:rPr sz="1100" b="0" i="0">
                <a:solidFill>
                  <a:srgbClr val="E0D7F2"/>
                </a:solidFill>
                <a:latin typeface="Arial"/>
              </a:rPr>
              <a:t>the deadline still ends the RPC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8" grpId="1" animBg="1"/>
      <p:bldP spid="20" grpId="0" animBg="1"/>
      <p:bldP spid="21" grpId="0" animBg="1"/>
      <p:bldP spid="19" grpId="1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Tracing end to end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One trace across client, NATS hop, and server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48640" y="1600200"/>
            <a:ext cx="2011680" cy="914400"/>
          </a:xfrm>
          <a:prstGeom prst="roundRect">
            <a:avLst>
              <a:gd name="adj" fmla="val 12000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621792" y="1673352"/>
            <a:ext cx="1865376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D1722"/>
                </a:solidFill>
                <a:latin typeface="Arial"/>
              </a:rPr>
              <a:t>client span</a:t>
            </a:r>
          </a:p>
          <a:p>
            <a:pPr algn="ctr"/>
            <a:r>
              <a:rPr sz="1100" b="0" i="0">
                <a:solidFill>
                  <a:srgbClr val="1D1722"/>
                </a:solidFill>
                <a:latin typeface="Arial"/>
              </a:rPr>
              <a:t>planner → GetTarget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3063240" y="1417320"/>
            <a:ext cx="2743200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3136392" y="1490472"/>
            <a:ext cx="259689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CloudEvents envelope</a:t>
            </a:r>
          </a:p>
          <a:p>
            <a:pPr algn="ctr"/>
            <a:r>
              <a:rPr sz="1050" b="0" i="0">
                <a:solidFill>
                  <a:srgbClr val="90BDF6"/>
                </a:solidFill>
                <a:latin typeface="Courier New"/>
              </a:rPr>
              <a:t>traceparent · tracestate</a:t>
            </a:r>
          </a:p>
        </p:txBody>
      </p:sp>
      <p:cxnSp>
        <p:nvCxnSpPr>
          <p:cNvPr id="137" name="Connector 136"/>
          <p:cNvCxnSpPr/>
          <p:nvPr/>
        </p:nvCxnSpPr>
        <p:spPr>
          <a:xfrm flipV="1">
            <a:off x="2560320" y="1700784"/>
            <a:ext cx="502920" cy="219456"/>
          </a:xfrm>
          <a:prstGeom prst="line">
            <a:avLst/>
          </a:prstGeom>
          <a:ln w="1905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Rounded Rectangle 137"/>
          <p:cNvSpPr/>
          <p:nvPr/>
        </p:nvSpPr>
        <p:spPr>
          <a:xfrm>
            <a:off x="3063240" y="2130552"/>
            <a:ext cx="2743200" cy="566928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 w="15875">
            <a:solidFill>
              <a:srgbClr val="3A2F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3136392" y="2203704"/>
            <a:ext cx="2596896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message headers</a:t>
            </a:r>
          </a:p>
          <a:p>
            <a:pPr algn="ctr"/>
            <a:r>
              <a:rPr sz="1050" b="0" i="0">
                <a:solidFill>
                  <a:srgbClr val="90BDF6"/>
                </a:solidFill>
                <a:latin typeface="Courier New"/>
              </a:rPr>
              <a:t>traceparent · tracestate</a:t>
            </a:r>
          </a:p>
        </p:txBody>
      </p:sp>
      <p:cxnSp>
        <p:nvCxnSpPr>
          <p:cNvPr id="140" name="Connector 139"/>
          <p:cNvCxnSpPr/>
          <p:nvPr/>
        </p:nvCxnSpPr>
        <p:spPr>
          <a:xfrm>
            <a:off x="2560320" y="2194560"/>
            <a:ext cx="502920" cy="219456"/>
          </a:xfrm>
          <a:prstGeom prst="line">
            <a:avLst/>
          </a:prstGeom>
          <a:ln w="1905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3063240" y="276148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A79FB8"/>
                </a:solidFill>
                <a:latin typeface="Arial"/>
              </a:rPr>
              <a:t>same W3C values, two carriers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6309360" y="1554480"/>
            <a:ext cx="2286000" cy="1005840"/>
          </a:xfrm>
          <a:prstGeom prst="roundRect">
            <a:avLst>
              <a:gd name="adj" fmla="val 10909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TextBox 142"/>
          <p:cNvSpPr txBox="1"/>
          <p:nvPr/>
        </p:nvSpPr>
        <p:spPr>
          <a:xfrm>
            <a:off x="6382512" y="1627632"/>
            <a:ext cx="2139696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D1722"/>
                </a:solidFill>
                <a:latin typeface="Arial"/>
              </a:rPr>
              <a:t>server span</a:t>
            </a:r>
          </a:p>
          <a:p>
            <a:pPr algn="ctr"/>
            <a:r>
              <a:rPr sz="1050" b="0" i="0">
                <a:solidFill>
                  <a:srgbClr val="1D1722"/>
                </a:solidFill>
                <a:latin typeface="Arial"/>
              </a:rPr>
              <a:t>continues the caller's trace</a:t>
            </a:r>
          </a:p>
          <a:p>
            <a:pPr algn="ctr"/>
            <a:r>
              <a:rPr sz="1000" b="0" i="0">
                <a:solidFill>
                  <a:srgbClr val="49476A"/>
                </a:solidFill>
                <a:latin typeface="Arial"/>
              </a:rPr>
              <a:t>extract: CloudEvents envelope, then headers</a:t>
            </a:r>
          </a:p>
        </p:txBody>
      </p:sp>
      <p:cxnSp>
        <p:nvCxnSpPr>
          <p:cNvPr id="144" name="Connector 143"/>
          <p:cNvCxnSpPr/>
          <p:nvPr/>
        </p:nvCxnSpPr>
        <p:spPr>
          <a:xfrm>
            <a:off x="5806440" y="1700784"/>
            <a:ext cx="502920" cy="219456"/>
          </a:xfrm>
          <a:prstGeom prst="line">
            <a:avLst/>
          </a:prstGeom>
          <a:ln w="19050">
            <a:solidFill>
              <a:srgbClr val="C7A36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 flipV="1">
            <a:off x="5806440" y="2194560"/>
            <a:ext cx="502920" cy="219456"/>
          </a:xfrm>
          <a:prstGeom prst="line">
            <a:avLst/>
          </a:prstGeom>
          <a:ln w="19050">
            <a:solidFill>
              <a:srgbClr val="A79FB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ounded Rectangle 145"/>
          <p:cNvSpPr/>
          <p:nvPr/>
        </p:nvSpPr>
        <p:spPr>
          <a:xfrm>
            <a:off x="3008376" y="1362456"/>
            <a:ext cx="2852928" cy="676656"/>
          </a:xfrm>
          <a:prstGeom prst="roundRect">
            <a:avLst>
              <a:gd name="adj" fmla="val 16216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Rounded Rectangle 146"/>
          <p:cNvSpPr/>
          <p:nvPr/>
        </p:nvSpPr>
        <p:spPr>
          <a:xfrm>
            <a:off x="3008376" y="2075688"/>
            <a:ext cx="2852928" cy="676656"/>
          </a:xfrm>
          <a:prstGeom prst="roundRect">
            <a:avLst>
              <a:gd name="adj" fmla="val 16216"/>
            </a:avLst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Rounded Rectangle 147"/>
          <p:cNvSpPr/>
          <p:nvPr/>
        </p:nvSpPr>
        <p:spPr>
          <a:xfrm>
            <a:off x="548640" y="4114800"/>
            <a:ext cx="8046720" cy="548640"/>
          </a:xfrm>
          <a:prstGeom prst="roundRect">
            <a:avLst>
              <a:gd name="adj" fmla="val 20000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TextBox 148"/>
          <p:cNvSpPr txBox="1"/>
          <p:nvPr/>
        </p:nvSpPr>
        <p:spPr>
          <a:xfrm>
            <a:off x="713232" y="4279392"/>
            <a:ext cx="7717536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C7A365"/>
                </a:solidFill>
                <a:latin typeface="Arial"/>
              </a:rPr>
              <a:t>Why two carriers? Interop. </a:t>
            </a:r>
            <a:r>
              <a:rPr sz="1200" b="0" i="0">
                <a:solidFill>
                  <a:srgbClr val="FFFFFF"/>
                </a:solidFill>
                <a:latin typeface="Arial"/>
              </a:rPr>
              <a:t>Peers and tools that don't speak CloudEvents still read W3C trace headers.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548640" y="3429000"/>
            <a:ext cx="8046720" cy="457200"/>
          </a:xfrm>
          <a:prstGeom prst="roundRect">
            <a:avLst>
              <a:gd name="adj" fmla="val 24000"/>
            </a:avLst>
          </a:prstGeom>
          <a:solidFill>
            <a:srgbClr val="3A2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621792" y="3502152"/>
            <a:ext cx="790041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OTLP → collector</a:t>
            </a:r>
            <a:r>
              <a:rPr sz="1150" b="0" i="0">
                <a:solidFill>
                  <a:srgbClr val="E0D7F2"/>
                </a:solidFill>
                <a:latin typeface="Arial"/>
              </a:rPr>
              <a:t>   spans follow the OpenTelemetry RPC semantic conventions</a:t>
            </a:r>
          </a:p>
        </p:txBody>
      </p:sp>
      <p:cxnSp>
        <p:nvCxnSpPr>
          <p:cNvPr id="152" name="Connector 151"/>
          <p:cNvCxnSpPr/>
          <p:nvPr/>
        </p:nvCxnSpPr>
        <p:spPr>
          <a:xfrm>
            <a:off x="1554480" y="2514600"/>
            <a:ext cx="0" cy="914400"/>
          </a:xfrm>
          <a:prstGeom prst="line">
            <a:avLst/>
          </a:prstGeom>
          <a:ln w="15875">
            <a:solidFill>
              <a:srgbClr val="90BD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7452360" y="2560320"/>
            <a:ext cx="0" cy="868680"/>
          </a:xfrm>
          <a:prstGeom prst="line">
            <a:avLst/>
          </a:prstGeom>
          <a:ln w="15875">
            <a:solidFill>
              <a:srgbClr val="ACA8D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  <p:bldP spid="135" grpId="0" animBg="1"/>
      <p:bldP spid="136" grpId="0" animBg="1"/>
      <p:bldP spid="138" grpId="0" animBg="1"/>
      <p:bldP spid="139" grpId="0" animBg="1"/>
      <p:bldP spid="141" grpId="0" animBg="1"/>
      <p:bldP spid="142" grpId="0" animBg="1"/>
      <p:bldP spid="143" grpId="0" animBg="1"/>
      <p:bldP spid="146" grpId="0" animBg="1"/>
      <p:bldP spid="147" grpId="0" animBg="1"/>
      <p:bldP spid="146" grpId="1" animBg="1"/>
      <p:bldP spid="148" grpId="0" animBg="1"/>
      <p:bldP spid="149" grpId="0" animBg="1"/>
      <p:bldP spid="147" grpId="1" animBg="1"/>
      <p:bldP spid="150" grpId="0" animBg="1"/>
      <p:bldP spid="151" grpId="0" animBg="1"/>
    </p:bld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1417320"/>
            <a:ext cx="5669280" cy="2194560"/>
          </a:xfrm>
          <a:prstGeom prst="roundRect">
            <a:avLst>
              <a:gd name="adj" fmla="val 10416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68680" y="1737360"/>
            <a:ext cx="5029200" cy="1554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C7A365"/>
                </a:solidFill>
                <a:latin typeface="Arial"/>
              </a:rPr>
              <a:t>WRAPPING UP</a:t>
            </a:r>
          </a:p>
          <a:p>
            <a:pPr algn="l"/>
            <a:r>
              <a:rPr sz="3000" b="1" i="0">
                <a:solidFill>
                  <a:srgbClr val="FFFFFF"/>
                </a:solidFill>
                <a:latin typeface="Arial"/>
              </a:rPr>
              <a:t>Putting it</a:t>
            </a:r>
          </a:p>
          <a:p>
            <a:pPr algn="l"/>
            <a:r>
              <a:rPr sz="3000" b="1" i="0">
                <a:solidFill>
                  <a:srgbClr val="90BDF6"/>
                </a:solidFill>
                <a:latin typeface="Arial"/>
              </a:rPr>
              <a:t>all together</a:t>
            </a: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457200" y="347472"/>
            <a:ext cx="6766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Pub/sub RPC vs. gRPC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896112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A79FB8"/>
                </a:solidFill>
                <a:latin typeface="Arial"/>
              </a:rPr>
              <a:t>The whole trade, row by row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2240280" y="1554480"/>
            <a:ext cx="2743200" cy="329184"/>
          </a:xfrm>
          <a:prstGeom prst="roundRect">
            <a:avLst>
              <a:gd name="adj" fmla="val 33333"/>
            </a:avLst>
          </a:prstGeom>
          <a:solidFill>
            <a:srgbClr val="4A6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TextBox 133"/>
          <p:cNvSpPr txBox="1"/>
          <p:nvPr/>
        </p:nvSpPr>
        <p:spPr>
          <a:xfrm>
            <a:off x="2313432" y="1627632"/>
            <a:ext cx="2596896" cy="18287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gRPC over HTTP/2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5074920" y="1554480"/>
            <a:ext cx="3520440" cy="329184"/>
          </a:xfrm>
          <a:prstGeom prst="roundRect">
            <a:avLst>
              <a:gd name="adj" fmla="val 33333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5148072" y="1627632"/>
            <a:ext cx="3374136" cy="18287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1D1722"/>
                </a:solidFill>
                <a:latin typeface="Arial"/>
              </a:rPr>
              <a:t>RPC on pub/sub (NATS)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48640" y="2020824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Load balancing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2240280" y="1975104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TextBox 138"/>
          <p:cNvSpPr txBox="1"/>
          <p:nvPr/>
        </p:nvSpPr>
        <p:spPr>
          <a:xfrm>
            <a:off x="2350008" y="2084832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client-side LB, proxy or mesh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5074920" y="1975104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TextBox 140"/>
          <p:cNvSpPr txBox="1"/>
          <p:nvPr/>
        </p:nvSpPr>
        <p:spPr>
          <a:xfrm>
            <a:off x="5184648" y="2084832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49476A"/>
                </a:solidFill>
                <a:latin typeface="Arial"/>
              </a:rPr>
              <a:t>●  </a:t>
            </a:r>
            <a:r>
              <a:rPr sz="1050" b="0" i="0">
                <a:solidFill>
                  <a:srgbClr val="1D1722"/>
                </a:solidFill>
                <a:latin typeface="Arial"/>
              </a:rPr>
              <a:t>queue groups, built in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48640" y="2359152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Discovery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2240280" y="2313432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TextBox 143"/>
          <p:cNvSpPr txBox="1"/>
          <p:nvPr/>
        </p:nvSpPr>
        <p:spPr>
          <a:xfrm>
            <a:off x="2350008" y="2423160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DNS, xDS or a registry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5074920" y="2313432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TextBox 145"/>
          <p:cNvSpPr txBox="1"/>
          <p:nvPr/>
        </p:nvSpPr>
        <p:spPr>
          <a:xfrm>
            <a:off x="5184648" y="2423160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49476A"/>
                </a:solidFill>
                <a:latin typeface="Arial"/>
              </a:rPr>
              <a:t>●  </a:t>
            </a:r>
            <a:r>
              <a:rPr sz="1050" b="0" i="0">
                <a:solidFill>
                  <a:srgbClr val="1D1722"/>
                </a:solidFill>
                <a:latin typeface="Arial"/>
              </a:rPr>
              <a:t>$SRV.PING / $SRV.INFO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548640" y="2697480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Canary, isolation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2240280" y="2651760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TextBox 148"/>
          <p:cNvSpPr txBox="1"/>
          <p:nvPr/>
        </p:nvSpPr>
        <p:spPr>
          <a:xfrm>
            <a:off x="2350008" y="2761488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mesh traffic splitting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5074920" y="2651760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TextBox 150"/>
          <p:cNvSpPr txBox="1"/>
          <p:nvPr/>
        </p:nvSpPr>
        <p:spPr>
          <a:xfrm>
            <a:off x="5184648" y="2761488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49476A"/>
                </a:solidFill>
                <a:latin typeface="Arial"/>
              </a:rPr>
              <a:t>●  </a:t>
            </a:r>
            <a:r>
              <a:rPr sz="1050" b="0" i="0">
                <a:solidFill>
                  <a:srgbClr val="1D1722"/>
                </a:solidFill>
                <a:latin typeface="Arial"/>
              </a:rPr>
              <a:t>replica + variant subject tokens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548640" y="3035808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Auth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2240280" y="2990088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TextBox 153"/>
          <p:cNvSpPr txBox="1"/>
          <p:nvPr/>
        </p:nvSpPr>
        <p:spPr>
          <a:xfrm>
            <a:off x="2350008" y="3099816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TLS + interceptors you write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5074920" y="2990088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TextBox 155"/>
          <p:cNvSpPr txBox="1"/>
          <p:nvPr/>
        </p:nvSpPr>
        <p:spPr>
          <a:xfrm>
            <a:off x="5184648" y="3099816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49476A"/>
                </a:solidFill>
                <a:latin typeface="Arial"/>
              </a:rPr>
              <a:t>●  </a:t>
            </a:r>
            <a:r>
              <a:rPr sz="1050" b="0" i="0">
                <a:solidFill>
                  <a:srgbClr val="1D1722"/>
                </a:solidFill>
                <a:latin typeface="Arial"/>
              </a:rPr>
              <a:t>NATS decentralized auth, per subject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48640" y="3374136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Networking stacks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2240280" y="3328416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TextBox 158"/>
          <p:cNvSpPr txBox="1"/>
          <p:nvPr/>
        </p:nvSpPr>
        <p:spPr>
          <a:xfrm>
            <a:off x="2350008" y="3438144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a second one beside NATS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5074920" y="3328416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1" name="TextBox 160"/>
          <p:cNvSpPr txBox="1"/>
          <p:nvPr/>
        </p:nvSpPr>
        <p:spPr>
          <a:xfrm>
            <a:off x="5184648" y="3438144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49476A"/>
                </a:solidFill>
                <a:latin typeface="Arial"/>
              </a:rPr>
              <a:t>●  </a:t>
            </a:r>
            <a:r>
              <a:rPr sz="1050" b="0" i="0">
                <a:solidFill>
                  <a:srgbClr val="1D1722"/>
                </a:solidFill>
                <a:latin typeface="Arial"/>
              </a:rPr>
              <a:t>one: NATS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548640" y="3712463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Deadlines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2240280" y="3666744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TextBox 163"/>
          <p:cNvSpPr txBox="1"/>
          <p:nvPr/>
        </p:nvSpPr>
        <p:spPr>
          <a:xfrm>
            <a:off x="2350008" y="3776472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relative grpc-timeout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5074920" y="3666744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TextBox 165"/>
          <p:cNvSpPr txBox="1"/>
          <p:nvPr/>
        </p:nvSpPr>
        <p:spPr>
          <a:xfrm>
            <a:off x="5184648" y="3776472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absolute; assumes synced clocks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48640" y="4050791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Streaming</a:t>
            </a:r>
          </a:p>
        </p:txBody>
      </p:sp>
      <p:sp>
        <p:nvSpPr>
          <p:cNvPr id="168" name="Rounded Rectangle 167"/>
          <p:cNvSpPr/>
          <p:nvPr/>
        </p:nvSpPr>
        <p:spPr>
          <a:xfrm>
            <a:off x="2240280" y="4005072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4A6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TextBox 168"/>
          <p:cNvSpPr txBox="1"/>
          <p:nvPr/>
        </p:nvSpPr>
        <p:spPr>
          <a:xfrm>
            <a:off x="2350008" y="4114800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>●  </a:t>
            </a:r>
            <a:r>
              <a:rPr sz="1050" b="0" i="0">
                <a:solidFill>
                  <a:srgbClr val="FFFFFF"/>
                </a:solidFill>
                <a:latin typeface="Arial"/>
              </a:rPr>
              <a:t>native, including bi-directional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5074920" y="4005072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TextBox 170"/>
          <p:cNvSpPr txBox="1"/>
          <p:nvPr/>
        </p:nvSpPr>
        <p:spPr>
          <a:xfrm>
            <a:off x="5184648" y="4114800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custom, server-side only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548640" y="4389120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Client cancel</a:t>
            </a:r>
          </a:p>
        </p:txBody>
      </p:sp>
      <p:sp>
        <p:nvSpPr>
          <p:cNvPr id="173" name="Rounded Rectangle 172"/>
          <p:cNvSpPr/>
          <p:nvPr/>
        </p:nvSpPr>
        <p:spPr>
          <a:xfrm>
            <a:off x="2240280" y="4343400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4A6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TextBox 173"/>
          <p:cNvSpPr txBox="1"/>
          <p:nvPr/>
        </p:nvSpPr>
        <p:spPr>
          <a:xfrm>
            <a:off x="2350008" y="4453128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>●  </a:t>
            </a:r>
            <a:r>
              <a:rPr sz="1050" b="0" i="0">
                <a:solidFill>
                  <a:srgbClr val="FFFFFF"/>
                </a:solidFill>
                <a:latin typeface="Arial"/>
              </a:rPr>
              <a:t>native, over HTTP/2</a:t>
            </a:r>
          </a:p>
        </p:txBody>
      </p:sp>
      <p:sp>
        <p:nvSpPr>
          <p:cNvPr id="175" name="Rounded Rectangle 174"/>
          <p:cNvSpPr/>
          <p:nvPr/>
        </p:nvSpPr>
        <p:spPr>
          <a:xfrm>
            <a:off x="5074920" y="4343400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6" name="TextBox 175"/>
          <p:cNvSpPr txBox="1"/>
          <p:nvPr/>
        </p:nvSpPr>
        <p:spPr>
          <a:xfrm>
            <a:off x="5184648" y="4453128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custom cancel subject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548640" y="4727448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E0D7F2"/>
                </a:solidFill>
                <a:latin typeface="Arial"/>
              </a:rPr>
              <a:t>Hops</a:t>
            </a:r>
          </a:p>
        </p:txBody>
      </p:sp>
      <p:sp>
        <p:nvSpPr>
          <p:cNvPr id="178" name="Rounded Rectangle 177"/>
          <p:cNvSpPr/>
          <p:nvPr/>
        </p:nvSpPr>
        <p:spPr>
          <a:xfrm>
            <a:off x="2240280" y="4681728"/>
            <a:ext cx="2743200" cy="283464"/>
          </a:xfrm>
          <a:prstGeom prst="roundRect">
            <a:avLst>
              <a:gd name="adj" fmla="val 19354"/>
            </a:avLst>
          </a:prstGeom>
          <a:solidFill>
            <a:srgbClr val="4A6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9" name="TextBox 178"/>
          <p:cNvSpPr txBox="1"/>
          <p:nvPr/>
        </p:nvSpPr>
        <p:spPr>
          <a:xfrm>
            <a:off x="2350008" y="4791456"/>
            <a:ext cx="252374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>●  </a:t>
            </a:r>
            <a:r>
              <a:rPr sz="1050" b="0" i="0">
                <a:solidFill>
                  <a:srgbClr val="FFFFFF"/>
                </a:solidFill>
                <a:latin typeface="Arial"/>
              </a:rPr>
              <a:t>direct connection</a:t>
            </a:r>
          </a:p>
        </p:txBody>
      </p:sp>
      <p:sp>
        <p:nvSpPr>
          <p:cNvPr id="180" name="Rounded Rectangle 179"/>
          <p:cNvSpPr/>
          <p:nvPr/>
        </p:nvSpPr>
        <p:spPr>
          <a:xfrm>
            <a:off x="5074920" y="4681728"/>
            <a:ext cx="3520440" cy="283464"/>
          </a:xfrm>
          <a:prstGeom prst="roundRect">
            <a:avLst>
              <a:gd name="adj" fmla="val 19354"/>
            </a:avLst>
          </a:prstGeom>
          <a:solidFill>
            <a:srgbClr val="2A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1" name="TextBox 180"/>
          <p:cNvSpPr txBox="1"/>
          <p:nvPr/>
        </p:nvSpPr>
        <p:spPr>
          <a:xfrm>
            <a:off x="5184648" y="4791456"/>
            <a:ext cx="3300984" cy="640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C7A365"/>
                </a:solidFill>
                <a:latin typeface="Arial"/>
              </a:rPr>
              <a:t/>
            </a:r>
            <a:r>
              <a:rPr sz="1050" b="0" i="0">
                <a:solidFill>
                  <a:srgbClr val="A79FB8"/>
                </a:solidFill>
                <a:latin typeface="Arial"/>
              </a:rPr>
              <a:t>always via NATS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4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4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4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548640" y="960120"/>
            <a:ext cx="6858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rial"/>
              </a:rPr>
              <a:t>The broker is the transport.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548640" y="1920240"/>
            <a:ext cx="1828800" cy="1188720"/>
          </a:xfrm>
          <a:prstGeom prst="roundRect">
            <a:avLst>
              <a:gd name="adj" fmla="val 9230"/>
            </a:avLst>
          </a:prstGeom>
          <a:solidFill>
            <a:srgbClr val="C7A3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5" name="TextBox 124"/>
          <p:cNvSpPr txBox="1"/>
          <p:nvPr/>
        </p:nvSpPr>
        <p:spPr>
          <a:xfrm>
            <a:off x="621792" y="1993392"/>
            <a:ext cx="1682496" cy="10424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1D1722"/>
                </a:solidFill>
                <a:latin typeface="Arial"/>
              </a:rPr>
              <a:t>Protobuf</a:t>
            </a:r>
          </a:p>
          <a:p>
            <a:pPr algn="ctr"/>
            <a:r>
              <a:rPr sz="1200" b="0" i="0">
                <a:solidFill>
                  <a:srgbClr val="1D1722"/>
                </a:solidFill>
                <a:latin typeface="Arial"/>
              </a:rPr>
              <a:t>for the contract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2560320" y="1920240"/>
            <a:ext cx="1828800" cy="1188720"/>
          </a:xfrm>
          <a:prstGeom prst="roundRect">
            <a:avLst>
              <a:gd name="adj" fmla="val 9230"/>
            </a:avLst>
          </a:prstGeom>
          <a:solidFill>
            <a:srgbClr val="90B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7" name="TextBox 126"/>
          <p:cNvSpPr txBox="1"/>
          <p:nvPr/>
        </p:nvSpPr>
        <p:spPr>
          <a:xfrm>
            <a:off x="2633472" y="1993392"/>
            <a:ext cx="1682496" cy="10424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1D1722"/>
                </a:solidFill>
                <a:latin typeface="Arial"/>
              </a:rPr>
              <a:t>CloudEvents</a:t>
            </a:r>
          </a:p>
          <a:p>
            <a:pPr algn="ctr"/>
            <a:r>
              <a:rPr sz="1200" b="0" i="0">
                <a:solidFill>
                  <a:srgbClr val="1D1722"/>
                </a:solidFill>
                <a:latin typeface="Arial"/>
              </a:rPr>
              <a:t>for the envelope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4572000" y="1920240"/>
            <a:ext cx="1828800" cy="1188720"/>
          </a:xfrm>
          <a:prstGeom prst="roundRect">
            <a:avLst>
              <a:gd name="adj" fmla="val 9230"/>
            </a:avLst>
          </a:prstGeom>
          <a:solidFill>
            <a:srgbClr val="E0D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TextBox 128"/>
          <p:cNvSpPr txBox="1"/>
          <p:nvPr/>
        </p:nvSpPr>
        <p:spPr>
          <a:xfrm>
            <a:off x="4645152" y="1993392"/>
            <a:ext cx="1682496" cy="10424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1D1722"/>
                </a:solidFill>
                <a:latin typeface="Arial"/>
              </a:rPr>
              <a:t>Tower (Rust)</a:t>
            </a:r>
          </a:p>
          <a:p>
            <a:pPr algn="ctr"/>
            <a:r>
              <a:rPr sz="1200" b="0" i="0">
                <a:solidFill>
                  <a:srgbClr val="1D1722"/>
                </a:solidFill>
                <a:latin typeface="Arial"/>
              </a:rPr>
              <a:t>for the middleware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6583680" y="1920240"/>
            <a:ext cx="1828800" cy="1188720"/>
          </a:xfrm>
          <a:prstGeom prst="roundRect">
            <a:avLst>
              <a:gd name="adj" fmla="val 923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1" name="TextBox 130"/>
          <p:cNvSpPr txBox="1"/>
          <p:nvPr/>
        </p:nvSpPr>
        <p:spPr>
          <a:xfrm>
            <a:off x="6656832" y="1993392"/>
            <a:ext cx="1682496" cy="10424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1D1722"/>
                </a:solidFill>
                <a:latin typeface="Arial"/>
              </a:rPr>
              <a:t>NATS</a:t>
            </a:r>
          </a:p>
          <a:p>
            <a:pPr algn="ctr"/>
            <a:r>
              <a:rPr sz="1200" b="0" i="0">
                <a:solidFill>
                  <a:srgbClr val="1D1722"/>
                </a:solidFill>
                <a:latin typeface="Arial"/>
              </a:rPr>
              <a:t>for the transport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548640" y="3474720"/>
            <a:ext cx="7863840" cy="18288"/>
          </a:xfrm>
          <a:prstGeom prst="roundRect">
            <a:avLst>
              <a:gd name="adj" fmla="val 0"/>
            </a:avLst>
          </a:prstGeom>
          <a:solidFill>
            <a:srgbClr val="ACA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33" name="Connector 132"/>
          <p:cNvCxnSpPr/>
          <p:nvPr/>
        </p:nvCxnSpPr>
        <p:spPr>
          <a:xfrm>
            <a:off x="7498079" y="3108960"/>
            <a:ext cx="0" cy="365760"/>
          </a:xfrm>
          <a:prstGeom prst="line">
            <a:avLst/>
          </a:prstGeom>
          <a:ln w="25400">
            <a:solidFill>
              <a:srgbClr val="ACA8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548640" y="358444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A79FB8"/>
                </a:solidFill>
                <a:latin typeface="Arial"/>
              </a:rPr>
              <a:t>already in NATS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548640" y="3913632"/>
            <a:ext cx="146304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 w="12700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TextBox 135"/>
          <p:cNvSpPr txBox="1"/>
          <p:nvPr/>
        </p:nvSpPr>
        <p:spPr>
          <a:xfrm>
            <a:off x="576072" y="3941064"/>
            <a:ext cx="1408176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ACA8D7"/>
                </a:solidFill>
                <a:latin typeface="Arial"/>
              </a:rPr>
              <a:t>✓ </a:t>
            </a:r>
            <a:r>
              <a:rPr sz="1200" b="0" i="0">
                <a:solidFill>
                  <a:srgbClr val="FFFFFF"/>
                </a:solidFill>
                <a:latin typeface="Arial"/>
              </a:rPr>
              <a:t>routing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2148840" y="3913632"/>
            <a:ext cx="146304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 w="12700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8" name="TextBox 137"/>
          <p:cNvSpPr txBox="1"/>
          <p:nvPr/>
        </p:nvSpPr>
        <p:spPr>
          <a:xfrm>
            <a:off x="2176272" y="3941064"/>
            <a:ext cx="1408176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ACA8D7"/>
                </a:solidFill>
                <a:latin typeface="Arial"/>
              </a:rPr>
              <a:t>✓ </a:t>
            </a:r>
            <a:r>
              <a:rPr sz="1200" b="0" i="0">
                <a:solidFill>
                  <a:srgbClr val="FFFFFF"/>
                </a:solidFill>
                <a:latin typeface="Arial"/>
              </a:rPr>
              <a:t>load balancing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3749039" y="3913632"/>
            <a:ext cx="146304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 w="12700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TextBox 139"/>
          <p:cNvSpPr txBox="1"/>
          <p:nvPr/>
        </p:nvSpPr>
        <p:spPr>
          <a:xfrm>
            <a:off x="3776472" y="3941064"/>
            <a:ext cx="1408176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ACA8D7"/>
                </a:solidFill>
                <a:latin typeface="Arial"/>
              </a:rPr>
              <a:t>✓ </a:t>
            </a:r>
            <a:r>
              <a:rPr sz="1200" b="0" i="0">
                <a:solidFill>
                  <a:srgbClr val="FFFFFF"/>
                </a:solidFill>
                <a:latin typeface="Arial"/>
              </a:rPr>
              <a:t>delivery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5349240" y="3913632"/>
            <a:ext cx="146304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 w="12700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TextBox 141"/>
          <p:cNvSpPr txBox="1"/>
          <p:nvPr/>
        </p:nvSpPr>
        <p:spPr>
          <a:xfrm>
            <a:off x="5376672" y="3941064"/>
            <a:ext cx="1408176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ACA8D7"/>
                </a:solidFill>
                <a:latin typeface="Arial"/>
              </a:rPr>
              <a:t>✓ </a:t>
            </a:r>
            <a:r>
              <a:rPr sz="1200" b="0" i="0">
                <a:solidFill>
                  <a:srgbClr val="FFFFFF"/>
                </a:solidFill>
                <a:latin typeface="Arial"/>
              </a:rPr>
              <a:t>discovery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6949440" y="3913632"/>
            <a:ext cx="1463040" cy="438912"/>
          </a:xfrm>
          <a:prstGeom prst="roundRect">
            <a:avLst>
              <a:gd name="adj" fmla="val 25000"/>
            </a:avLst>
          </a:prstGeom>
          <a:solidFill>
            <a:srgbClr val="2A2233"/>
          </a:solidFill>
          <a:ln w="12700">
            <a:solidFill>
              <a:srgbClr val="ACA8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TextBox 143"/>
          <p:cNvSpPr txBox="1"/>
          <p:nvPr/>
        </p:nvSpPr>
        <p:spPr>
          <a:xfrm>
            <a:off x="6976872" y="3941064"/>
            <a:ext cx="1408176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 i="0">
                <a:solidFill>
                  <a:srgbClr val="ACA8D7"/>
                </a:solidFill>
                <a:latin typeface="Arial"/>
              </a:rPr>
              <a:t>✓ </a:t>
            </a:r>
            <a:r>
              <a:rPr sz="1200" b="0" i="0">
                <a:solidFill>
                  <a:srgbClr val="FFFFFF"/>
                </a:solidFill>
                <a:latin typeface="Arial"/>
              </a:rPr>
              <a:t>auth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484632" y="1856232"/>
            <a:ext cx="1956816" cy="1316736"/>
          </a:xfrm>
          <a:prstGeom prst="roundRect">
            <a:avLst>
              <a:gd name="adj" fmla="val 8333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Rounded Rectangle 145"/>
          <p:cNvSpPr/>
          <p:nvPr/>
        </p:nvSpPr>
        <p:spPr>
          <a:xfrm>
            <a:off x="2496312" y="1856232"/>
            <a:ext cx="1956816" cy="1316736"/>
          </a:xfrm>
          <a:prstGeom prst="roundRect">
            <a:avLst>
              <a:gd name="adj" fmla="val 8333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Rounded Rectangle 146"/>
          <p:cNvSpPr/>
          <p:nvPr/>
        </p:nvSpPr>
        <p:spPr>
          <a:xfrm>
            <a:off x="4507992" y="1856232"/>
            <a:ext cx="1956816" cy="1316736"/>
          </a:xfrm>
          <a:prstGeom prst="roundRect">
            <a:avLst>
              <a:gd name="adj" fmla="val 8333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Rounded Rectangle 147"/>
          <p:cNvSpPr/>
          <p:nvPr/>
        </p:nvSpPr>
        <p:spPr>
          <a:xfrm>
            <a:off x="6519672" y="1856232"/>
            <a:ext cx="1956816" cy="1316736"/>
          </a:xfrm>
          <a:prstGeom prst="roundRect">
            <a:avLst>
              <a:gd name="adj" fmla="val 8333"/>
            </a:avLst>
          </a:prstGeom>
          <a:noFill/>
          <a:ln w="444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45" grpId="1" animBg="1"/>
      <p:bldP spid="147" grpId="0" animBg="1"/>
      <p:bldP spid="146" grpId="1" animBg="1"/>
      <p:bldP spid="148" grpId="0" animBg="1"/>
      <p:bldP spid="147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548640" y="1463040"/>
            <a:ext cx="4937760" cy="2103120"/>
          </a:xfrm>
          <a:prstGeom prst="roundRect">
            <a:avLst>
              <a:gd name="adj" fmla="val 10869"/>
            </a:avLst>
          </a:prstGeom>
          <a:solidFill>
            <a:srgbClr val="1D1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TextBox 103"/>
          <p:cNvSpPr txBox="1"/>
          <p:nvPr/>
        </p:nvSpPr>
        <p:spPr>
          <a:xfrm>
            <a:off x="868680" y="1783080"/>
            <a:ext cx="4297680" cy="14630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Thank you</a:t>
            </a:r>
          </a:p>
          <a:p>
            <a:pPr algn="l"/>
            <a:r>
              <a:rPr sz="2000" b="0" i="0">
                <a:solidFill>
                  <a:srgbClr val="90BDF6"/>
                </a:solidFill>
                <a:latin typeface="Arial"/>
              </a:rPr>
              <a:t>Questions?</a:t>
            </a:r>
          </a:p>
          <a:p>
            <a:pPr algn="l"/>
            <a:r>
              <a:rPr sz="1000" b="0" i="0">
                <a:solidFill>
                  <a:srgbClr val="FFFFFF"/>
                </a:solidFill>
                <a:latin typeface="Arial"/>
              </a:rPr>
              <a:t> </a:t>
            </a:r>
          </a:p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Christopher Coco · Verrus, LLC</a:t>
            </a:r>
          </a:p>
          <a:p>
            <a:pPr algn="l"/>
            <a:r>
              <a:rPr sz="1300" b="0" i="0">
                <a:solidFill>
                  <a:srgbClr val="E0D7F2"/>
                </a:solidFill>
                <a:latin typeface="Arial"/>
              </a:rPr>
              <a:t>christopher@verrusdata.com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548640" y="3749039"/>
            <a:ext cx="4937760" cy="914400"/>
          </a:xfrm>
          <a:prstGeom prst="roundRect">
            <a:avLst>
              <a:gd name="adj" fmla="val 20000"/>
            </a:avLst>
          </a:prstGeom>
          <a:solidFill>
            <a:srgbClr val="1D1722"/>
          </a:solidFill>
          <a:ln w="15875">
            <a:solidFill>
              <a:srgbClr val="C7A3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TextBox 105"/>
          <p:cNvSpPr txBox="1"/>
          <p:nvPr/>
        </p:nvSpPr>
        <p:spPr>
          <a:xfrm>
            <a:off x="777240" y="3977639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C7A365"/>
                </a:solidFill>
                <a:latin typeface="Arial"/>
              </a:rPr>
              <a:t>TONIGHT · 7 TO 9 PM</a:t>
            </a:r>
          </a:p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NATS user meetup with Synadia</a:t>
            </a:r>
          </a:p>
          <a:p>
            <a:pPr algn="l"/>
            <a:r>
              <a:rPr sz="1150" b="0" i="0">
                <a:solidFill>
                  <a:srgbClr val="A79FB8"/>
                </a:solidFill>
                <a:latin typeface="Arial"/>
              </a:rPr>
              <a:t>More questions, or a deeper dive: come find me there.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